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6"/>
  </p:notesMasterIdLst>
  <p:sldIdLst>
    <p:sldId id="256" r:id="rId5"/>
    <p:sldId id="268" r:id="rId6"/>
    <p:sldId id="257" r:id="rId7"/>
    <p:sldId id="260" r:id="rId8"/>
    <p:sldId id="259" r:id="rId9"/>
    <p:sldId id="269" r:id="rId10"/>
    <p:sldId id="263" r:id="rId11"/>
    <p:sldId id="264" r:id="rId12"/>
    <p:sldId id="265" r:id="rId13"/>
    <p:sldId id="266" r:id="rId14"/>
    <p:sldId id="267" r:id="rId1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orient="horz" pos="686" userDrawn="1">
          <p15:clr>
            <a:srgbClr val="A4A3A4"/>
          </p15:clr>
        </p15:guide>
        <p15:guide id="3" orient="horz" pos="3566" userDrawn="1">
          <p15:clr>
            <a:srgbClr val="A4A3A4"/>
          </p15:clr>
        </p15:guide>
        <p15:guide id="4" pos="54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09B85-A5B0-4F22-B0C3-525C05707C5A}" v="183" dt="2026-06-24T13:46:13.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251"/>
        <p:guide orient="horz" pos="686"/>
        <p:guide orient="horz" pos="3566"/>
        <p:guide pos="545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ov, Krassimir K" userId="71be30ab-1947-40f6-996c-5943c4680bc9" providerId="ADAL" clId="{BD2C129B-5A5E-4FAA-9D80-010D816EE835}"/>
    <pc:docChg chg="undo redo custSel addSld delSld modSld modNotesMaster">
      <pc:chgData name="Kirov, Krassimir K" userId="71be30ab-1947-40f6-996c-5943c4680bc9" providerId="ADAL" clId="{BD2C129B-5A5E-4FAA-9D80-010D816EE835}" dt="2026-06-29T12:13:17.638" v="1958" actId="313"/>
      <pc:docMkLst>
        <pc:docMk/>
      </pc:docMkLst>
      <pc:sldChg chg="addSp modSp mod">
        <pc:chgData name="Kirov, Krassimir K" userId="71be30ab-1947-40f6-996c-5943c4680bc9" providerId="ADAL" clId="{BD2C129B-5A5E-4FAA-9D80-010D816EE835}" dt="2026-06-22T12:45:34.726" v="1112" actId="20577"/>
        <pc:sldMkLst>
          <pc:docMk/>
          <pc:sldMk cId="1674616456" sldId="256"/>
        </pc:sldMkLst>
        <pc:spChg chg="mod">
          <ac:chgData name="Kirov, Krassimir K" userId="71be30ab-1947-40f6-996c-5943c4680bc9" providerId="ADAL" clId="{BD2C129B-5A5E-4FAA-9D80-010D816EE835}" dt="2026-06-12T10:23:29.572" v="34" actId="1035"/>
          <ac:spMkLst>
            <pc:docMk/>
            <pc:sldMk cId="1674616456" sldId="256"/>
            <ac:spMk id="2" creationId="{5300F34A-EC61-A88D-5B28-ACC03E4B4F65}"/>
          </ac:spMkLst>
        </pc:spChg>
        <pc:spChg chg="mod">
          <ac:chgData name="Kirov, Krassimir K" userId="71be30ab-1947-40f6-996c-5943c4680bc9" providerId="ADAL" clId="{BD2C129B-5A5E-4FAA-9D80-010D816EE835}" dt="2026-06-22T12:45:34.726" v="1112" actId="20577"/>
          <ac:spMkLst>
            <pc:docMk/>
            <pc:sldMk cId="1674616456" sldId="256"/>
            <ac:spMk id="3" creationId="{A1F6F87C-F134-22FF-864D-586BA0A91E4D}"/>
          </ac:spMkLst>
        </pc:spChg>
        <pc:spChg chg="mod">
          <ac:chgData name="Kirov, Krassimir K" userId="71be30ab-1947-40f6-996c-5943c4680bc9" providerId="ADAL" clId="{BD2C129B-5A5E-4FAA-9D80-010D816EE835}" dt="2026-06-12T10:23:37.344" v="36" actId="27636"/>
          <ac:spMkLst>
            <pc:docMk/>
            <pc:sldMk cId="1674616456" sldId="256"/>
            <ac:spMk id="4" creationId="{8B53230C-8714-DC33-BDC4-41CD23DCF4A8}"/>
          </ac:spMkLst>
        </pc:spChg>
        <pc:picChg chg="mod">
          <ac:chgData name="Kirov, Krassimir K" userId="71be30ab-1947-40f6-996c-5943c4680bc9" providerId="ADAL" clId="{BD2C129B-5A5E-4FAA-9D80-010D816EE835}" dt="2026-06-12T10:59:01.767" v="46" actId="14100"/>
          <ac:picMkLst>
            <pc:docMk/>
            <pc:sldMk cId="1674616456" sldId="256"/>
            <ac:picMk id="8" creationId="{411FA1E6-1DC6-C4F1-56F4-B4A027CE73C9}"/>
          </ac:picMkLst>
        </pc:picChg>
        <pc:picChg chg="add mod">
          <ac:chgData name="Kirov, Krassimir K" userId="71be30ab-1947-40f6-996c-5943c4680bc9" providerId="ADAL" clId="{BD2C129B-5A5E-4FAA-9D80-010D816EE835}" dt="2026-06-12T10:59:18.951" v="108" actId="1036"/>
          <ac:picMkLst>
            <pc:docMk/>
            <pc:sldMk cId="1674616456" sldId="256"/>
            <ac:picMk id="11" creationId="{5D7B2116-D88E-E273-280A-9EF8BF1D6BBF}"/>
          </ac:picMkLst>
        </pc:picChg>
        <pc:picChg chg="add mod">
          <ac:chgData name="Kirov, Krassimir K" userId="71be30ab-1947-40f6-996c-5943c4680bc9" providerId="ADAL" clId="{BD2C129B-5A5E-4FAA-9D80-010D816EE835}" dt="2026-06-12T10:59:18.951" v="108" actId="1036"/>
          <ac:picMkLst>
            <pc:docMk/>
            <pc:sldMk cId="1674616456" sldId="256"/>
            <ac:picMk id="13" creationId="{08121A5D-45EF-2E8F-59F4-A7568F85EE2D}"/>
          </ac:picMkLst>
        </pc:picChg>
        <pc:picChg chg="add mod">
          <ac:chgData name="Kirov, Krassimir K" userId="71be30ab-1947-40f6-996c-5943c4680bc9" providerId="ADAL" clId="{BD2C129B-5A5E-4FAA-9D80-010D816EE835}" dt="2026-06-12T10:59:18.951" v="108" actId="1036"/>
          <ac:picMkLst>
            <pc:docMk/>
            <pc:sldMk cId="1674616456" sldId="256"/>
            <ac:picMk id="15" creationId="{4F9E22F5-70E7-9207-50F4-66617BBC9C62}"/>
          </ac:picMkLst>
        </pc:picChg>
      </pc:sldChg>
      <pc:sldChg chg="addSp delSp modSp mod">
        <pc:chgData name="Kirov, Krassimir K" userId="71be30ab-1947-40f6-996c-5943c4680bc9" providerId="ADAL" clId="{BD2C129B-5A5E-4FAA-9D80-010D816EE835}" dt="2026-06-24T08:39:24.637" v="1561" actId="1076"/>
        <pc:sldMkLst>
          <pc:docMk/>
          <pc:sldMk cId="431817190" sldId="257"/>
        </pc:sldMkLst>
        <pc:spChg chg="mod">
          <ac:chgData name="Kirov, Krassimir K" userId="71be30ab-1947-40f6-996c-5943c4680bc9" providerId="ADAL" clId="{BD2C129B-5A5E-4FAA-9D80-010D816EE835}" dt="2026-06-15T12:43:45.151" v="1096" actId="207"/>
          <ac:spMkLst>
            <pc:docMk/>
            <pc:sldMk cId="431817190" sldId="257"/>
            <ac:spMk id="8" creationId="{9BDEB8DF-B1B3-095F-8F62-736BCD0BD41A}"/>
          </ac:spMkLst>
        </pc:spChg>
        <pc:spChg chg="add mod ord">
          <ac:chgData name="Kirov, Krassimir K" userId="71be30ab-1947-40f6-996c-5943c4680bc9" providerId="ADAL" clId="{BD2C129B-5A5E-4FAA-9D80-010D816EE835}" dt="2026-06-24T08:39:24.637" v="1561" actId="1076"/>
          <ac:spMkLst>
            <pc:docMk/>
            <pc:sldMk cId="431817190" sldId="257"/>
            <ac:spMk id="9" creationId="{FBD68118-EC55-9691-5C4A-14CE0AFD5EEA}"/>
          </ac:spMkLst>
        </pc:spChg>
        <pc:spChg chg="mod">
          <ac:chgData name="Kirov, Krassimir K" userId="71be30ab-1947-40f6-996c-5943c4680bc9" providerId="ADAL" clId="{BD2C129B-5A5E-4FAA-9D80-010D816EE835}" dt="2026-06-15T12:43:45.151" v="1096" actId="207"/>
          <ac:spMkLst>
            <pc:docMk/>
            <pc:sldMk cId="431817190" sldId="257"/>
            <ac:spMk id="14" creationId="{9E389CE6-42B6-C3F7-542A-FA2D04CF430F}"/>
          </ac:spMkLst>
        </pc:spChg>
        <pc:spChg chg="mod">
          <ac:chgData name="Kirov, Krassimir K" userId="71be30ab-1947-40f6-996c-5943c4680bc9" providerId="ADAL" clId="{BD2C129B-5A5E-4FAA-9D80-010D816EE835}" dt="2026-06-15T12:43:45.151" v="1096" actId="207"/>
          <ac:spMkLst>
            <pc:docMk/>
            <pc:sldMk cId="431817190" sldId="257"/>
            <ac:spMk id="18" creationId="{F2BE8E45-62F0-0167-ACA8-36F8EC9E85F7}"/>
          </ac:spMkLst>
        </pc:spChg>
        <pc:spChg chg="mod">
          <ac:chgData name="Kirov, Krassimir K" userId="71be30ab-1947-40f6-996c-5943c4680bc9" providerId="ADAL" clId="{BD2C129B-5A5E-4FAA-9D80-010D816EE835}" dt="2026-06-22T13:31:17.108" v="1497" actId="20577"/>
          <ac:spMkLst>
            <pc:docMk/>
            <pc:sldMk cId="431817190" sldId="257"/>
            <ac:spMk id="20" creationId="{D76CCD24-E6A8-8E99-F37C-851EFC854B28}"/>
          </ac:spMkLst>
        </pc:spChg>
        <pc:spChg chg="mod">
          <ac:chgData name="Kirov, Krassimir K" userId="71be30ab-1947-40f6-996c-5943c4680bc9" providerId="ADAL" clId="{BD2C129B-5A5E-4FAA-9D80-010D816EE835}" dt="2026-06-15T12:43:45.151" v="1096" actId="207"/>
          <ac:spMkLst>
            <pc:docMk/>
            <pc:sldMk cId="431817190" sldId="257"/>
            <ac:spMk id="21" creationId="{A9DBD2EC-F4A0-C090-F2DD-114CB6ACB66F}"/>
          </ac:spMkLst>
        </pc:spChg>
        <pc:grpChg chg="add mod">
          <ac:chgData name="Kirov, Krassimir K" userId="71be30ab-1947-40f6-996c-5943c4680bc9" providerId="ADAL" clId="{BD2C129B-5A5E-4FAA-9D80-010D816EE835}" dt="2026-06-24T08:39:12.541" v="1558" actId="1076"/>
          <ac:grpSpMkLst>
            <pc:docMk/>
            <pc:sldMk cId="431817190" sldId="257"/>
            <ac:grpSpMk id="16" creationId="{C3F1DD1C-F369-95DA-B077-055976D30A22}"/>
          </ac:grpSpMkLst>
        </pc:grpChg>
        <pc:picChg chg="add mod modCrop">
          <ac:chgData name="Kirov, Krassimir K" userId="71be30ab-1947-40f6-996c-5943c4680bc9" providerId="ADAL" clId="{BD2C129B-5A5E-4FAA-9D80-010D816EE835}" dt="2026-06-24T08:39:05.327" v="1557" actId="164"/>
          <ac:picMkLst>
            <pc:docMk/>
            <pc:sldMk cId="431817190" sldId="257"/>
            <ac:picMk id="12" creationId="{3E1ACE65-3914-40F3-7BB8-91C173BE529B}"/>
          </ac:picMkLst>
        </pc:picChg>
        <pc:picChg chg="add mod modCrop">
          <ac:chgData name="Kirov, Krassimir K" userId="71be30ab-1947-40f6-996c-5943c4680bc9" providerId="ADAL" clId="{BD2C129B-5A5E-4FAA-9D80-010D816EE835}" dt="2026-06-24T08:39:05.327" v="1557" actId="164"/>
          <ac:picMkLst>
            <pc:docMk/>
            <pc:sldMk cId="431817190" sldId="257"/>
            <ac:picMk id="15" creationId="{1A56EC33-B58E-7781-3679-801BDA08C9BD}"/>
          </ac:picMkLst>
        </pc:picChg>
      </pc:sldChg>
      <pc:sldChg chg="addSp delSp modSp mod">
        <pc:chgData name="Kirov, Krassimir K" userId="71be30ab-1947-40f6-996c-5943c4680bc9" providerId="ADAL" clId="{BD2C129B-5A5E-4FAA-9D80-010D816EE835}" dt="2026-06-29T12:01:47.564" v="1909" actId="20577"/>
        <pc:sldMkLst>
          <pc:docMk/>
          <pc:sldMk cId="2902516646" sldId="259"/>
        </pc:sldMkLst>
        <pc:spChg chg="mod">
          <ac:chgData name="Kirov, Krassimir K" userId="71be30ab-1947-40f6-996c-5943c4680bc9" providerId="ADAL" clId="{BD2C129B-5A5E-4FAA-9D80-010D816EE835}" dt="2026-06-29T12:01:47.564" v="1909" actId="20577"/>
          <ac:spMkLst>
            <pc:docMk/>
            <pc:sldMk cId="2902516646" sldId="259"/>
            <ac:spMk id="2" creationId="{FDC8D397-D38A-3397-51BD-DD0B8251A3DA}"/>
          </ac:spMkLst>
        </pc:spChg>
        <pc:spChg chg="mod">
          <ac:chgData name="Kirov, Krassimir K" userId="71be30ab-1947-40f6-996c-5943c4680bc9" providerId="ADAL" clId="{BD2C129B-5A5E-4FAA-9D80-010D816EE835}" dt="2026-06-12T13:49:15.181" v="358" actId="1076"/>
          <ac:spMkLst>
            <pc:docMk/>
            <pc:sldMk cId="2902516646" sldId="259"/>
            <ac:spMk id="4" creationId="{64069EAA-8768-7963-F730-76DD7402F9E6}"/>
          </ac:spMkLst>
        </pc:spChg>
        <pc:spChg chg="mod">
          <ac:chgData name="Kirov, Krassimir K" userId="71be30ab-1947-40f6-996c-5943c4680bc9" providerId="ADAL" clId="{BD2C129B-5A5E-4FAA-9D80-010D816EE835}" dt="2026-06-22T13:36:05.882" v="1519" actId="20577"/>
          <ac:spMkLst>
            <pc:docMk/>
            <pc:sldMk cId="2902516646" sldId="259"/>
            <ac:spMk id="8" creationId="{07745653-8DCD-B102-C357-2D6BA778C52C}"/>
          </ac:spMkLst>
        </pc:spChg>
        <pc:picChg chg="add mod modCrop">
          <ac:chgData name="Kirov, Krassimir K" userId="71be30ab-1947-40f6-996c-5943c4680bc9" providerId="ADAL" clId="{BD2C129B-5A5E-4FAA-9D80-010D816EE835}" dt="2026-06-24T12:32:26.803" v="1644" actId="1037"/>
          <ac:picMkLst>
            <pc:docMk/>
            <pc:sldMk cId="2902516646" sldId="259"/>
            <ac:picMk id="7" creationId="{106B2DEA-1A82-78E0-830F-C194683AEDA8}"/>
          </ac:picMkLst>
        </pc:picChg>
      </pc:sldChg>
      <pc:sldChg chg="addSp delSp modSp mod">
        <pc:chgData name="Kirov, Krassimir K" userId="71be30ab-1947-40f6-996c-5943c4680bc9" providerId="ADAL" clId="{BD2C129B-5A5E-4FAA-9D80-010D816EE835}" dt="2026-06-24T09:08:04.400" v="1618" actId="1038"/>
        <pc:sldMkLst>
          <pc:docMk/>
          <pc:sldMk cId="145076820" sldId="260"/>
        </pc:sldMkLst>
        <pc:spChg chg="mod">
          <ac:chgData name="Kirov, Krassimir K" userId="71be30ab-1947-40f6-996c-5943c4680bc9" providerId="ADAL" clId="{BD2C129B-5A5E-4FAA-9D80-010D816EE835}" dt="2026-06-22T12:49:47.703" v="1170" actId="20577"/>
          <ac:spMkLst>
            <pc:docMk/>
            <pc:sldMk cId="145076820" sldId="260"/>
            <ac:spMk id="3" creationId="{B25B6721-2A5D-3FDE-8D59-A110F60369BB}"/>
          </ac:spMkLst>
        </pc:spChg>
        <pc:spChg chg="mod">
          <ac:chgData name="Kirov, Krassimir K" userId="71be30ab-1947-40f6-996c-5943c4680bc9" providerId="ADAL" clId="{BD2C129B-5A5E-4FAA-9D80-010D816EE835}" dt="2026-06-15T12:43:56.074" v="1097" actId="207"/>
          <ac:spMkLst>
            <pc:docMk/>
            <pc:sldMk cId="145076820" sldId="260"/>
            <ac:spMk id="6" creationId="{0B07E4CD-82C8-6525-ADEC-F1F69E0249CE}"/>
          </ac:spMkLst>
        </pc:spChg>
        <pc:spChg chg="mod">
          <ac:chgData name="Kirov, Krassimir K" userId="71be30ab-1947-40f6-996c-5943c4680bc9" providerId="ADAL" clId="{BD2C129B-5A5E-4FAA-9D80-010D816EE835}" dt="2026-06-15T12:43:56.074" v="1097" actId="207"/>
          <ac:spMkLst>
            <pc:docMk/>
            <pc:sldMk cId="145076820" sldId="260"/>
            <ac:spMk id="7" creationId="{14EB4F66-10CF-BA39-AF16-E1C406E9661E}"/>
          </ac:spMkLst>
        </pc:spChg>
        <pc:spChg chg="mod">
          <ac:chgData name="Kirov, Krassimir K" userId="71be30ab-1947-40f6-996c-5943c4680bc9" providerId="ADAL" clId="{BD2C129B-5A5E-4FAA-9D80-010D816EE835}" dt="2026-06-15T12:43:56.074" v="1097" actId="207"/>
          <ac:spMkLst>
            <pc:docMk/>
            <pc:sldMk cId="145076820" sldId="260"/>
            <ac:spMk id="9" creationId="{1DFB1A7E-9B5D-5F38-52B2-3616A8EDAA12}"/>
          </ac:spMkLst>
        </pc:spChg>
        <pc:spChg chg="add mod">
          <ac:chgData name="Kirov, Krassimir K" userId="71be30ab-1947-40f6-996c-5943c4680bc9" providerId="ADAL" clId="{BD2C129B-5A5E-4FAA-9D80-010D816EE835}" dt="2026-06-15T08:33:37.934" v="1078" actId="1038"/>
          <ac:spMkLst>
            <pc:docMk/>
            <pc:sldMk cId="145076820" sldId="260"/>
            <ac:spMk id="12" creationId="{16B58E72-9E82-E3D1-E586-19687A540526}"/>
          </ac:spMkLst>
        </pc:spChg>
        <pc:spChg chg="mod">
          <ac:chgData name="Kirov, Krassimir K" userId="71be30ab-1947-40f6-996c-5943c4680bc9" providerId="ADAL" clId="{BD2C129B-5A5E-4FAA-9D80-010D816EE835}" dt="2026-06-15T12:43:56.074" v="1097" actId="207"/>
          <ac:spMkLst>
            <pc:docMk/>
            <pc:sldMk cId="145076820" sldId="260"/>
            <ac:spMk id="14" creationId="{63844A06-AD0F-31D0-2662-75A28AC54189}"/>
          </ac:spMkLst>
        </pc:spChg>
        <pc:spChg chg="mod">
          <ac:chgData name="Kirov, Krassimir K" userId="71be30ab-1947-40f6-996c-5943c4680bc9" providerId="ADAL" clId="{BD2C129B-5A5E-4FAA-9D80-010D816EE835}" dt="2026-06-15T12:43:56.074" v="1097" actId="207"/>
          <ac:spMkLst>
            <pc:docMk/>
            <pc:sldMk cId="145076820" sldId="260"/>
            <ac:spMk id="15" creationId="{8E109129-CE9B-417E-F81B-4E605A3B2754}"/>
          </ac:spMkLst>
        </pc:spChg>
        <pc:picChg chg="add mod ord modCrop">
          <ac:chgData name="Kirov, Krassimir K" userId="71be30ab-1947-40f6-996c-5943c4680bc9" providerId="ADAL" clId="{BD2C129B-5A5E-4FAA-9D80-010D816EE835}" dt="2026-06-24T09:07:33.148" v="1611" actId="732"/>
          <ac:picMkLst>
            <pc:docMk/>
            <pc:sldMk cId="145076820" sldId="260"/>
            <ac:picMk id="13" creationId="{B8C5E791-8095-E4AF-88F0-F00FF6B3C1E7}"/>
          </ac:picMkLst>
        </pc:picChg>
        <pc:picChg chg="add mod ord modCrop">
          <ac:chgData name="Kirov, Krassimir K" userId="71be30ab-1947-40f6-996c-5943c4680bc9" providerId="ADAL" clId="{BD2C129B-5A5E-4FAA-9D80-010D816EE835}" dt="2026-06-24T09:08:04.400" v="1618" actId="1038"/>
          <ac:picMkLst>
            <pc:docMk/>
            <pc:sldMk cId="145076820" sldId="260"/>
            <ac:picMk id="17" creationId="{4A5610C4-3950-34B3-54C2-67A75868F0E9}"/>
          </ac:picMkLst>
        </pc:picChg>
      </pc:sldChg>
      <pc:sldChg chg="addSp delSp modSp mod">
        <pc:chgData name="Kirov, Krassimir K" userId="71be30ab-1947-40f6-996c-5943c4680bc9" providerId="ADAL" clId="{BD2C129B-5A5E-4FAA-9D80-010D816EE835}" dt="2026-06-24T13:56:57.393" v="1908" actId="1076"/>
        <pc:sldMkLst>
          <pc:docMk/>
          <pc:sldMk cId="4047644486" sldId="263"/>
        </pc:sldMkLst>
        <pc:spChg chg="mod">
          <ac:chgData name="Kirov, Krassimir K" userId="71be30ab-1947-40f6-996c-5943c4680bc9" providerId="ADAL" clId="{BD2C129B-5A5E-4FAA-9D80-010D816EE835}" dt="2026-06-22T13:04:38.955" v="1287" actId="20577"/>
          <ac:spMkLst>
            <pc:docMk/>
            <pc:sldMk cId="4047644486" sldId="263"/>
            <ac:spMk id="3" creationId="{0BA9CE69-B969-A989-3940-1B06A5742762}"/>
          </ac:spMkLst>
        </pc:spChg>
        <pc:spChg chg="add mod ord">
          <ac:chgData name="Kirov, Krassimir K" userId="71be30ab-1947-40f6-996c-5943c4680bc9" providerId="ADAL" clId="{BD2C129B-5A5E-4FAA-9D80-010D816EE835}" dt="2026-06-24T13:56:57.393" v="1908" actId="1076"/>
          <ac:spMkLst>
            <pc:docMk/>
            <pc:sldMk cId="4047644486" sldId="263"/>
            <ac:spMk id="9" creationId="{64A4F889-0848-016F-15F6-DFC32BC13559}"/>
          </ac:spMkLst>
        </pc:spChg>
        <pc:spChg chg="mod">
          <ac:chgData name="Kirov, Krassimir K" userId="71be30ab-1947-40f6-996c-5943c4680bc9" providerId="ADAL" clId="{BD2C129B-5A5E-4FAA-9D80-010D816EE835}" dt="2026-06-22T13:37:52.312" v="1542" actId="20577"/>
          <ac:spMkLst>
            <pc:docMk/>
            <pc:sldMk cId="4047644486" sldId="263"/>
            <ac:spMk id="10" creationId="{67B18D52-1AEF-5128-39FA-6394E11EF6BD}"/>
          </ac:spMkLst>
        </pc:spChg>
        <pc:spChg chg="add mod ord">
          <ac:chgData name="Kirov, Krassimir K" userId="71be30ab-1947-40f6-996c-5943c4680bc9" providerId="ADAL" clId="{BD2C129B-5A5E-4FAA-9D80-010D816EE835}" dt="2026-06-24T13:56:51.943" v="1907" actId="1076"/>
          <ac:spMkLst>
            <pc:docMk/>
            <pc:sldMk cId="4047644486" sldId="263"/>
            <ac:spMk id="11" creationId="{72BBFEFB-34D9-22EB-E859-2B1EFB43279F}"/>
          </ac:spMkLst>
        </pc:spChg>
        <pc:picChg chg="mod">
          <ac:chgData name="Kirov, Krassimir K" userId="71be30ab-1947-40f6-996c-5943c4680bc9" providerId="ADAL" clId="{BD2C129B-5A5E-4FAA-9D80-010D816EE835}" dt="2026-06-12T13:52:17.486" v="489" actId="1037"/>
          <ac:picMkLst>
            <pc:docMk/>
            <pc:sldMk cId="4047644486" sldId="263"/>
            <ac:picMk id="7" creationId="{D3BB4676-A9F4-9596-C6E3-E93DD063416B}"/>
          </ac:picMkLst>
        </pc:picChg>
        <pc:picChg chg="add mod modCrop">
          <ac:chgData name="Kirov, Krassimir K" userId="71be30ab-1947-40f6-996c-5943c4680bc9" providerId="ADAL" clId="{BD2C129B-5A5E-4FAA-9D80-010D816EE835}" dt="2026-06-24T13:07:00.227" v="1766" actId="1037"/>
          <ac:picMkLst>
            <pc:docMk/>
            <pc:sldMk cId="4047644486" sldId="263"/>
            <ac:picMk id="14" creationId="{1496B42B-DFC2-C51C-AD87-00129BA54343}"/>
          </ac:picMkLst>
        </pc:picChg>
      </pc:sldChg>
      <pc:sldChg chg="addSp delSp modSp mod delAnim modAnim">
        <pc:chgData name="Kirov, Krassimir K" userId="71be30ab-1947-40f6-996c-5943c4680bc9" providerId="ADAL" clId="{BD2C129B-5A5E-4FAA-9D80-010D816EE835}" dt="2026-06-24T13:23:21.364" v="1853"/>
        <pc:sldMkLst>
          <pc:docMk/>
          <pc:sldMk cId="2808747363" sldId="264"/>
        </pc:sldMkLst>
        <pc:spChg chg="mod">
          <ac:chgData name="Kirov, Krassimir K" userId="71be30ab-1947-40f6-996c-5943c4680bc9" providerId="ADAL" clId="{BD2C129B-5A5E-4FAA-9D80-010D816EE835}" dt="2026-06-22T13:09:29.829" v="1293"/>
          <ac:spMkLst>
            <pc:docMk/>
            <pc:sldMk cId="2808747363" sldId="264"/>
            <ac:spMk id="9" creationId="{E4FFF411-5E41-C40E-0602-B4F22C7001FF}"/>
          </ac:spMkLst>
        </pc:spChg>
        <pc:spChg chg="add mod">
          <ac:chgData name="Kirov, Krassimir K" userId="71be30ab-1947-40f6-996c-5943c4680bc9" providerId="ADAL" clId="{BD2C129B-5A5E-4FAA-9D80-010D816EE835}" dt="2026-06-22T13:25:51.928" v="1477" actId="6549"/>
          <ac:spMkLst>
            <pc:docMk/>
            <pc:sldMk cId="2808747363" sldId="264"/>
            <ac:spMk id="11" creationId="{99A425F9-7E86-D70D-9FE7-D56399335618}"/>
          </ac:spMkLst>
        </pc:spChg>
        <pc:picChg chg="mod">
          <ac:chgData name="Kirov, Krassimir K" userId="71be30ab-1947-40f6-996c-5943c4680bc9" providerId="ADAL" clId="{BD2C129B-5A5E-4FAA-9D80-010D816EE835}" dt="2026-06-12T14:11:47.277" v="617" actId="1038"/>
          <ac:picMkLst>
            <pc:docMk/>
            <pc:sldMk cId="2808747363" sldId="264"/>
            <ac:picMk id="6" creationId="{E0489E15-42FB-891E-3366-1AEEB31707C5}"/>
          </ac:picMkLst>
        </pc:picChg>
        <pc:picChg chg="add mod modCrop">
          <ac:chgData name="Kirov, Krassimir K" userId="71be30ab-1947-40f6-996c-5943c4680bc9" providerId="ADAL" clId="{BD2C129B-5A5E-4FAA-9D80-010D816EE835}" dt="2026-06-24T13:14:55.897" v="1834" actId="1038"/>
          <ac:picMkLst>
            <pc:docMk/>
            <pc:sldMk cId="2808747363" sldId="264"/>
            <ac:picMk id="10" creationId="{377B64E3-76B3-91DA-0488-527E9AEE8471}"/>
          </ac:picMkLst>
        </pc:picChg>
        <pc:picChg chg="add mod modCrop">
          <ac:chgData name="Kirov, Krassimir K" userId="71be30ab-1947-40f6-996c-5943c4680bc9" providerId="ADAL" clId="{BD2C129B-5A5E-4FAA-9D80-010D816EE835}" dt="2026-06-24T13:22:29.484" v="1851" actId="1076"/>
          <ac:picMkLst>
            <pc:docMk/>
            <pc:sldMk cId="2808747363" sldId="264"/>
            <ac:picMk id="13" creationId="{84ADD0E9-BD93-2DFA-3EE7-3B0B565468BD}"/>
          </ac:picMkLst>
        </pc:picChg>
      </pc:sldChg>
      <pc:sldChg chg="addSp delSp modSp mod delAnim modAnim">
        <pc:chgData name="Kirov, Krassimir K" userId="71be30ab-1947-40f6-996c-5943c4680bc9" providerId="ADAL" clId="{BD2C129B-5A5E-4FAA-9D80-010D816EE835}" dt="2026-06-24T13:40:19.093" v="1905"/>
        <pc:sldMkLst>
          <pc:docMk/>
          <pc:sldMk cId="2171067011" sldId="265"/>
        </pc:sldMkLst>
        <pc:spChg chg="add mod">
          <ac:chgData name="Kirov, Krassimir K" userId="71be30ab-1947-40f6-996c-5943c4680bc9" providerId="ADAL" clId="{BD2C129B-5A5E-4FAA-9D80-010D816EE835}" dt="2026-06-22T13:34:30.270" v="1510" actId="6549"/>
          <ac:spMkLst>
            <pc:docMk/>
            <pc:sldMk cId="2171067011" sldId="265"/>
            <ac:spMk id="9" creationId="{6D0E6371-E6BF-2EF0-CD42-CC06D290D1F5}"/>
          </ac:spMkLst>
        </pc:spChg>
        <pc:spChg chg="mod">
          <ac:chgData name="Kirov, Krassimir K" userId="71be30ab-1947-40f6-996c-5943c4680bc9" providerId="ADAL" clId="{BD2C129B-5A5E-4FAA-9D80-010D816EE835}" dt="2026-06-22T13:33:56.570" v="1503"/>
          <ac:spMkLst>
            <pc:docMk/>
            <pc:sldMk cId="2171067011" sldId="265"/>
            <ac:spMk id="11" creationId="{AE6F33C5-DAAC-C9E9-5EBC-DDAD0185656E}"/>
          </ac:spMkLst>
        </pc:spChg>
        <pc:picChg chg="mod">
          <ac:chgData name="Kirov, Krassimir K" userId="71be30ab-1947-40f6-996c-5943c4680bc9" providerId="ADAL" clId="{BD2C129B-5A5E-4FAA-9D80-010D816EE835}" dt="2026-06-12T14:11:31.159" v="609" actId="1076"/>
          <ac:picMkLst>
            <pc:docMk/>
            <pc:sldMk cId="2171067011" sldId="265"/>
            <ac:picMk id="6" creationId="{7214456D-7EC6-025F-CA21-8BFC21D1A365}"/>
          </ac:picMkLst>
        </pc:picChg>
        <pc:picChg chg="add mod modCrop">
          <ac:chgData name="Kirov, Krassimir K" userId="71be30ab-1947-40f6-996c-5943c4680bc9" providerId="ADAL" clId="{BD2C129B-5A5E-4FAA-9D80-010D816EE835}" dt="2026-06-24T13:33:41.659" v="1885" actId="1038"/>
          <ac:picMkLst>
            <pc:docMk/>
            <pc:sldMk cId="2171067011" sldId="265"/>
            <ac:picMk id="8" creationId="{936B360A-079C-A33E-C99D-4A0B8E836978}"/>
          </ac:picMkLst>
        </pc:picChg>
        <pc:picChg chg="add mod modCrop">
          <ac:chgData name="Kirov, Krassimir K" userId="71be30ab-1947-40f6-996c-5943c4680bc9" providerId="ADAL" clId="{BD2C129B-5A5E-4FAA-9D80-010D816EE835}" dt="2026-06-24T13:38:43.164" v="1900" actId="1076"/>
          <ac:picMkLst>
            <pc:docMk/>
            <pc:sldMk cId="2171067011" sldId="265"/>
            <ac:picMk id="13" creationId="{4D52F73F-460D-FF95-B29A-C77D53AE5F0E}"/>
          </ac:picMkLst>
        </pc:picChg>
      </pc:sldChg>
      <pc:sldChg chg="modSp mod">
        <pc:chgData name="Kirov, Krassimir K" userId="71be30ab-1947-40f6-996c-5943c4680bc9" providerId="ADAL" clId="{BD2C129B-5A5E-4FAA-9D80-010D816EE835}" dt="2026-06-22T13:30:56.522" v="1495" actId="20577"/>
        <pc:sldMkLst>
          <pc:docMk/>
          <pc:sldMk cId="1528051775" sldId="266"/>
        </pc:sldMkLst>
        <pc:spChg chg="mod">
          <ac:chgData name="Kirov, Krassimir K" userId="71be30ab-1947-40f6-996c-5943c4680bc9" providerId="ADAL" clId="{BD2C129B-5A5E-4FAA-9D80-010D816EE835}" dt="2026-06-22T13:30:56.522" v="1495" actId="20577"/>
          <ac:spMkLst>
            <pc:docMk/>
            <pc:sldMk cId="1528051775" sldId="266"/>
            <ac:spMk id="3" creationId="{ADDE0142-26E1-869F-A855-D7F6A9A655C4}"/>
          </ac:spMkLst>
        </pc:spChg>
      </pc:sldChg>
      <pc:sldChg chg="addSp delSp modSp add mod">
        <pc:chgData name="Kirov, Krassimir K" userId="71be30ab-1947-40f6-996c-5943c4680bc9" providerId="ADAL" clId="{BD2C129B-5A5E-4FAA-9D80-010D816EE835}" dt="2026-06-29T12:13:17.638" v="1958" actId="313"/>
        <pc:sldMkLst>
          <pc:docMk/>
          <pc:sldMk cId="3344590572" sldId="269"/>
        </pc:sldMkLst>
        <pc:spChg chg="mod">
          <ac:chgData name="Kirov, Krassimir K" userId="71be30ab-1947-40f6-996c-5943c4680bc9" providerId="ADAL" clId="{BD2C129B-5A5E-4FAA-9D80-010D816EE835}" dt="2026-06-29T12:02:34.970" v="1928" actId="6549"/>
          <ac:spMkLst>
            <pc:docMk/>
            <pc:sldMk cId="3344590572" sldId="269"/>
            <ac:spMk id="2" creationId="{FDC8D397-D38A-3397-51BD-DD0B8251A3DA}"/>
          </ac:spMkLst>
        </pc:spChg>
        <pc:spChg chg="mod">
          <ac:chgData name="Kirov, Krassimir K" userId="71be30ab-1947-40f6-996c-5943c4680bc9" providerId="ADAL" clId="{BD2C129B-5A5E-4FAA-9D80-010D816EE835}" dt="2026-06-29T12:13:17.638" v="1958" actId="313"/>
          <ac:spMkLst>
            <pc:docMk/>
            <pc:sldMk cId="3344590572" sldId="269"/>
            <ac:spMk id="9" creationId="{44FCF896-87BA-485D-41C3-59FAB06871FD}"/>
          </ac:spMkLst>
        </pc:spChg>
        <pc:picChg chg="add mod modCrop">
          <ac:chgData name="Kirov, Krassimir K" userId="71be30ab-1947-40f6-996c-5943c4680bc9" providerId="ADAL" clId="{BD2C129B-5A5E-4FAA-9D80-010D816EE835}" dt="2026-06-24T12:50:18.501" v="1688" actId="1038"/>
          <ac:picMkLst>
            <pc:docMk/>
            <pc:sldMk cId="3344590572" sldId="269"/>
            <ac:picMk id="6" creationId="{5160B337-219A-A899-2E45-366D49A8B70D}"/>
          </ac:picMkLst>
        </pc:picChg>
      </pc:sldChg>
      <pc:sldChg chg="modSp add del mod">
        <pc:chgData name="Kirov, Krassimir K" userId="71be30ab-1947-40f6-996c-5943c4680bc9" providerId="ADAL" clId="{BD2C129B-5A5E-4FAA-9D80-010D816EE835}" dt="2026-06-12T14:06:06.761" v="576" actId="47"/>
        <pc:sldMkLst>
          <pc:docMk/>
          <pc:sldMk cId="1902117207" sldId="270"/>
        </pc:sldMkLst>
      </pc:sldChg>
      <pc:sldChg chg="new del">
        <pc:chgData name="Kirov, Krassimir K" userId="71be30ab-1947-40f6-996c-5943c4680bc9" providerId="ADAL" clId="{BD2C129B-5A5E-4FAA-9D80-010D816EE835}" dt="2026-06-24T13:05:01.927" v="1729" actId="47"/>
        <pc:sldMkLst>
          <pc:docMk/>
          <pc:sldMk cId="2200486609" sldId="270"/>
        </pc:sldMkLst>
      </pc:sldChg>
      <pc:sldChg chg="add del">
        <pc:chgData name="Kirov, Krassimir K" userId="71be30ab-1947-40f6-996c-5943c4680bc9" providerId="ADAL" clId="{BD2C129B-5A5E-4FAA-9D80-010D816EE835}" dt="2026-06-12T14:13:31.283" v="632" actId="47"/>
        <pc:sldMkLst>
          <pc:docMk/>
          <pc:sldMk cId="2248127352"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en-HU"/>
          </a:p>
        </p:txBody>
      </p:sp>
      <p:sp>
        <p:nvSpPr>
          <p:cNvPr id="3" name="Date Placehold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61447B9C-FA66-3140-BA18-EEBDC97CAF72}" type="datetimeFigureOut">
              <a:rPr lang="en-HU" smtClean="0"/>
              <a:t>06/26/2026</a:t>
            </a:fld>
            <a:endParaRPr lang="en-HU"/>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en-H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en-HU"/>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BBC3A324-DFA8-D040-9055-3D6CD64BF146}" type="slidenum">
              <a:rPr lang="en-HU" smtClean="0"/>
              <a:t>‹#›</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2" pos="223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C3A324-DFA8-D040-9055-3D6CD64BF146}" type="slidenum">
              <a:rPr lang="en-HU" smtClean="0"/>
              <a:t>1</a:t>
            </a:fld>
            <a:endParaRPr lang="en-HU"/>
          </a:p>
        </p:txBody>
      </p:sp>
    </p:spTree>
    <p:extLst>
      <p:ext uri="{BB962C8B-B14F-4D97-AF65-F5344CB8AC3E}">
        <p14:creationId xmlns:p14="http://schemas.microsoft.com/office/powerpoint/2010/main" val="306050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10</a:t>
            </a:fld>
            <a:endParaRPr lang="en-HU"/>
          </a:p>
        </p:txBody>
      </p:sp>
    </p:spTree>
    <p:extLst>
      <p:ext uri="{BB962C8B-B14F-4D97-AF65-F5344CB8AC3E}">
        <p14:creationId xmlns:p14="http://schemas.microsoft.com/office/powerpoint/2010/main" val="81581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11</a:t>
            </a:fld>
            <a:endParaRPr lang="en-HU"/>
          </a:p>
        </p:txBody>
      </p:sp>
    </p:spTree>
    <p:extLst>
      <p:ext uri="{BB962C8B-B14F-4D97-AF65-F5344CB8AC3E}">
        <p14:creationId xmlns:p14="http://schemas.microsoft.com/office/powerpoint/2010/main" val="138285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AA54E-2D83-253D-0EDC-9925F0CD1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21459-9DFF-0CFD-FC3A-9610BD342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2E794-9339-FCC0-0717-8C052FDD5B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48CAFC-D50A-F700-B8F7-2125B77A1AED}"/>
              </a:ext>
            </a:extLst>
          </p:cNvPr>
          <p:cNvSpPr>
            <a:spLocks noGrp="1"/>
          </p:cNvSpPr>
          <p:nvPr>
            <p:ph type="sldNum" sz="quarter" idx="5"/>
          </p:nvPr>
        </p:nvSpPr>
        <p:spPr/>
        <p:txBody>
          <a:bodyPr/>
          <a:lstStyle/>
          <a:p>
            <a:fld id="{BBC3A324-DFA8-D040-9055-3D6CD64BF146}" type="slidenum">
              <a:rPr lang="en-HU" smtClean="0"/>
              <a:t>2</a:t>
            </a:fld>
            <a:endParaRPr lang="en-HU"/>
          </a:p>
        </p:txBody>
      </p:sp>
    </p:spTree>
    <p:extLst>
      <p:ext uri="{BB962C8B-B14F-4D97-AF65-F5344CB8AC3E}">
        <p14:creationId xmlns:p14="http://schemas.microsoft.com/office/powerpoint/2010/main" val="352063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3</a:t>
            </a:fld>
            <a:endParaRPr lang="en-HU"/>
          </a:p>
        </p:txBody>
      </p:sp>
    </p:spTree>
    <p:extLst>
      <p:ext uri="{BB962C8B-B14F-4D97-AF65-F5344CB8AC3E}">
        <p14:creationId xmlns:p14="http://schemas.microsoft.com/office/powerpoint/2010/main" val="341171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76F8-5D98-991F-E9D7-119B75F2E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8FD7E-3BEC-C4E0-CE3B-B86FBACA4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81EFF-29A8-D5BC-EF44-87717AB87D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332335-FDFB-F96E-16AE-3130C921DA92}"/>
              </a:ext>
            </a:extLst>
          </p:cNvPr>
          <p:cNvSpPr>
            <a:spLocks noGrp="1"/>
          </p:cNvSpPr>
          <p:nvPr>
            <p:ph type="sldNum" sz="quarter" idx="5"/>
          </p:nvPr>
        </p:nvSpPr>
        <p:spPr/>
        <p:txBody>
          <a:bodyPr/>
          <a:lstStyle/>
          <a:p>
            <a:fld id="{BBC3A324-DFA8-D040-9055-3D6CD64BF146}" type="slidenum">
              <a:rPr lang="en-HU" smtClean="0"/>
              <a:t>4</a:t>
            </a:fld>
            <a:endParaRPr lang="en-HU"/>
          </a:p>
        </p:txBody>
      </p:sp>
    </p:spTree>
    <p:extLst>
      <p:ext uri="{BB962C8B-B14F-4D97-AF65-F5344CB8AC3E}">
        <p14:creationId xmlns:p14="http://schemas.microsoft.com/office/powerpoint/2010/main" val="412670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5</a:t>
            </a:fld>
            <a:endParaRPr lang="en-HU"/>
          </a:p>
        </p:txBody>
      </p:sp>
    </p:spTree>
    <p:extLst>
      <p:ext uri="{BB962C8B-B14F-4D97-AF65-F5344CB8AC3E}">
        <p14:creationId xmlns:p14="http://schemas.microsoft.com/office/powerpoint/2010/main" val="173370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6</a:t>
            </a:fld>
            <a:endParaRPr lang="en-HU"/>
          </a:p>
        </p:txBody>
      </p:sp>
    </p:spTree>
    <p:extLst>
      <p:ext uri="{BB962C8B-B14F-4D97-AF65-F5344CB8AC3E}">
        <p14:creationId xmlns:p14="http://schemas.microsoft.com/office/powerpoint/2010/main" val="42801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7</a:t>
            </a:fld>
            <a:endParaRPr lang="en-HU"/>
          </a:p>
        </p:txBody>
      </p:sp>
    </p:spTree>
    <p:extLst>
      <p:ext uri="{BB962C8B-B14F-4D97-AF65-F5344CB8AC3E}">
        <p14:creationId xmlns:p14="http://schemas.microsoft.com/office/powerpoint/2010/main" val="28065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8</a:t>
            </a:fld>
            <a:endParaRPr lang="en-HU"/>
          </a:p>
        </p:txBody>
      </p:sp>
    </p:spTree>
    <p:extLst>
      <p:ext uri="{BB962C8B-B14F-4D97-AF65-F5344CB8AC3E}">
        <p14:creationId xmlns:p14="http://schemas.microsoft.com/office/powerpoint/2010/main" val="74267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C3A324-DFA8-D040-9055-3D6CD64BF146}" type="slidenum">
              <a:rPr lang="en-HU" smtClean="0"/>
              <a:t>9</a:t>
            </a:fld>
            <a:endParaRPr lang="en-HU"/>
          </a:p>
        </p:txBody>
      </p:sp>
    </p:spTree>
    <p:extLst>
      <p:ext uri="{BB962C8B-B14F-4D97-AF65-F5344CB8AC3E}">
        <p14:creationId xmlns:p14="http://schemas.microsoft.com/office/powerpoint/2010/main" val="43086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www.flaticon.com/" TargetMode="External"/><Relationship Id="rId9"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5" name="Picture 10" descr="JET(3,78,162).jpg">
            <a:extLst>
              <a:ext uri="{FF2B5EF4-FFF2-40B4-BE49-F238E27FC236}">
                <a16:creationId xmlns:a16="http://schemas.microsoft.com/office/drawing/2014/main" id="{2F34376C-3072-2128-168D-F42607170CA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46372" y="6516866"/>
            <a:ext cx="1145628" cy="34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B47756D-EC70-1642-AB64-817C959F030C}"/>
              </a:ext>
            </a:extLst>
          </p:cNvPr>
          <p:cNvPicPr>
            <a:picLocks noChangeAspect="1"/>
          </p:cNvPicPr>
          <p:nvPr userDrawn="1"/>
        </p:nvPicPr>
        <p:blipFill>
          <a:blip r:embed="rId5"/>
          <a:stretch>
            <a:fillRect/>
          </a:stretch>
        </p:blipFill>
        <p:spPr>
          <a:xfrm>
            <a:off x="11270494" y="7580"/>
            <a:ext cx="921506" cy="929028"/>
          </a:xfrm>
          <a:prstGeom prst="rect">
            <a:avLst/>
          </a:prstGeom>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1804022"/>
            <a:ext cx="8078710" cy="620251"/>
          </a:xfrm>
        </p:spPr>
        <p:txBody>
          <a:bodyPr>
            <a:normAutofit fontScale="90000"/>
          </a:bodyPr>
          <a:lstStyle/>
          <a:p>
            <a:r>
              <a:rPr lang="en-GB" dirty="0"/>
              <a:t>Modelling of D/T ratio control experiments in JET</a:t>
            </a:r>
            <a:endParaRPr lang="en-US" dirty="0"/>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a:xfrm>
            <a:off x="407366" y="2728057"/>
            <a:ext cx="8408388" cy="1152699"/>
          </a:xfrm>
        </p:spPr>
        <p:txBody>
          <a:bodyPr>
            <a:normAutofit fontScale="85000" lnSpcReduction="10000"/>
          </a:bodyPr>
          <a:lstStyle/>
          <a:p>
            <a:r>
              <a:rPr lang="en-US" dirty="0"/>
              <a:t>K. K. Kirov, P. Fox, M. Lennholm, L. Piron, D. Valcarcel, M. Baruzzo, M. van Berkel, T. Bosman, L. Ceelen, L. Garzotti, B. Kool, J. Mitchell, B. </a:t>
            </a:r>
            <a:r>
              <a:rPr lang="en-US" dirty="0" err="1"/>
              <a:t>Sieglin</a:t>
            </a:r>
            <a:r>
              <a:rPr lang="en-US" dirty="0"/>
              <a:t>, H. Sun, JET contributors and the </a:t>
            </a:r>
            <a:r>
              <a:rPr lang="en-US" dirty="0" err="1"/>
              <a:t>EUROfusion</a:t>
            </a:r>
            <a:r>
              <a:rPr lang="en-US" dirty="0"/>
              <a:t> Tokamak Exploitation Team</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a:xfrm>
            <a:off x="407368" y="3733441"/>
            <a:ext cx="9993932" cy="1882302"/>
          </a:xfrm>
        </p:spPr>
        <p:txBody>
          <a:bodyPr>
            <a:normAutofit fontScale="70000" lnSpcReduction="20000"/>
          </a:bodyPr>
          <a:lstStyle/>
          <a:p>
            <a:r>
              <a:rPr lang="en-GB" dirty="0"/>
              <a:t>United Kingdom Atomic Energy Authority, Culham Campus, Abingdon, Oxon, OX14 3DB, UK</a:t>
            </a:r>
          </a:p>
          <a:p>
            <a:r>
              <a:rPr lang="en-US" dirty="0" err="1"/>
              <a:t>Dipartimento</a:t>
            </a:r>
            <a:r>
              <a:rPr lang="en-US" dirty="0"/>
              <a:t> di </a:t>
            </a:r>
            <a:r>
              <a:rPr lang="en-US" dirty="0" err="1"/>
              <a:t>Fisica</a:t>
            </a:r>
            <a:r>
              <a:rPr lang="en-US" dirty="0"/>
              <a:t> "G. Galilei", Università </a:t>
            </a:r>
            <a:r>
              <a:rPr lang="en-US" dirty="0" err="1"/>
              <a:t>degli</a:t>
            </a:r>
            <a:r>
              <a:rPr lang="en-US" dirty="0"/>
              <a:t> Studi di Padova, Padova, Italy,</a:t>
            </a:r>
          </a:p>
          <a:p>
            <a:r>
              <a:rPr lang="en-US" dirty="0"/>
              <a:t>Consorzio RFX, Corso Stati Uniti 4, 35127, Padova, Italy,</a:t>
            </a:r>
          </a:p>
          <a:p>
            <a:r>
              <a:rPr lang="en-US" dirty="0"/>
              <a:t>ENEA, Fusion and Nuclear Safety Department, ENEA Frascati, C.P. 65, 00044, Frascati, Italy,</a:t>
            </a:r>
          </a:p>
          <a:p>
            <a:r>
              <a:rPr lang="en-US" dirty="0"/>
              <a:t>DIFFER—Dutch Inst. for Fundamental Energy Research, De </a:t>
            </a:r>
            <a:r>
              <a:rPr lang="en-US" dirty="0" err="1"/>
              <a:t>Zaale</a:t>
            </a:r>
            <a:r>
              <a:rPr lang="en-US" dirty="0"/>
              <a:t> 20, 5612 AJ Eindhoven, The Netherlands </a:t>
            </a:r>
          </a:p>
          <a:p>
            <a:r>
              <a:rPr lang="en-US" dirty="0"/>
              <a:t>Department of Mechanical Engineering, Eindhoven University of Technology, Eindhoven, The Netherlands</a:t>
            </a:r>
          </a:p>
          <a:p>
            <a:r>
              <a:rPr lang="en-US" dirty="0"/>
              <a:t>Max Planck Institute for Plasma Physics, </a:t>
            </a:r>
            <a:r>
              <a:rPr lang="en-US" dirty="0" err="1"/>
              <a:t>Boltzmannstr</a:t>
            </a:r>
            <a:r>
              <a:rPr lang="en-US" dirty="0"/>
              <a:t>. 2, 85748 </a:t>
            </a:r>
            <a:r>
              <a:rPr lang="en-US" dirty="0" err="1"/>
              <a:t>Garching</a:t>
            </a:r>
            <a:r>
              <a:rPr lang="en-US" dirty="0"/>
              <a:t>, Germany</a:t>
            </a:r>
          </a:p>
          <a:p>
            <a:endParaRPr lang="en-US" dirty="0"/>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a:xfrm>
            <a:off x="407367" y="1075553"/>
            <a:ext cx="7911443" cy="457849"/>
          </a:xfrm>
        </p:spPr>
        <p:txBody>
          <a:bodyPr>
            <a:normAutofit/>
          </a:bodyPr>
          <a:lstStyle/>
          <a:p>
            <a:r>
              <a:rPr lang="en-GB" sz="2000" dirty="0"/>
              <a:t>52nd EPS Conference on Plasma Physics (EPS 2026), Edinburgh, Scotland</a:t>
            </a:r>
          </a:p>
        </p:txBody>
      </p:sp>
      <p:pic>
        <p:nvPicPr>
          <p:cNvPr id="6" name="Picture 10" descr="JET(3,78,162).jpg">
            <a:extLst>
              <a:ext uri="{FF2B5EF4-FFF2-40B4-BE49-F238E27FC236}">
                <a16:creationId xmlns:a16="http://schemas.microsoft.com/office/drawing/2014/main" id="{3E28943E-225E-3223-69D5-3D1DF71A60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8449" y="6013925"/>
            <a:ext cx="2060185" cy="6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11FA1E6-1DC6-C4F1-56F4-B4A027CE73C9}"/>
              </a:ext>
            </a:extLst>
          </p:cNvPr>
          <p:cNvPicPr>
            <a:picLocks noChangeAspect="1"/>
          </p:cNvPicPr>
          <p:nvPr/>
        </p:nvPicPr>
        <p:blipFill>
          <a:blip r:embed="rId4"/>
          <a:stretch>
            <a:fillRect/>
          </a:stretch>
        </p:blipFill>
        <p:spPr>
          <a:xfrm>
            <a:off x="11244286" y="5902550"/>
            <a:ext cx="947714" cy="955450"/>
          </a:xfrm>
          <a:prstGeom prst="rect">
            <a:avLst/>
          </a:prstGeom>
        </p:spPr>
      </p:pic>
      <p:sp>
        <p:nvSpPr>
          <p:cNvPr id="9" name="TextBox 8">
            <a:extLst>
              <a:ext uri="{FF2B5EF4-FFF2-40B4-BE49-F238E27FC236}">
                <a16:creationId xmlns:a16="http://schemas.microsoft.com/office/drawing/2014/main" id="{F66E3445-E6FD-46B3-EFB5-91AC4FC25FA7}"/>
              </a:ext>
            </a:extLst>
          </p:cNvPr>
          <p:cNvSpPr txBox="1"/>
          <p:nvPr/>
        </p:nvSpPr>
        <p:spPr>
          <a:xfrm>
            <a:off x="1154819" y="5657671"/>
            <a:ext cx="6097978" cy="1200329"/>
          </a:xfrm>
          <a:prstGeom prst="rect">
            <a:avLst/>
          </a:prstGeom>
          <a:solidFill>
            <a:schemeClr val="bg1"/>
          </a:solidFill>
        </p:spPr>
        <p:txBody>
          <a:bodyPr wrap="square">
            <a:spAutoFit/>
          </a:bodyPr>
          <a:lstStyle/>
          <a:p>
            <a:r>
              <a:rPr lang="en-GB" sz="1200" dirty="0">
                <a:effectLst/>
                <a:latin typeface="Aptos" panose="020B0004020202020204" pitchFamily="34" charset="0"/>
                <a:ea typeface="Aptos" panose="020B0004020202020204" pitchFamily="34" charset="0"/>
                <a:cs typeface="Times New Roman" panose="02020603050405020304" pitchFamily="18" charset="0"/>
              </a:rPr>
              <a:t>This work has been carried out within the framework of the </a:t>
            </a:r>
            <a:r>
              <a:rPr lang="en-GB" sz="1200" dirty="0" err="1">
                <a:effectLst/>
                <a:latin typeface="Aptos" panose="020B0004020202020204" pitchFamily="34" charset="0"/>
                <a:ea typeface="Aptos" panose="020B0004020202020204" pitchFamily="34" charset="0"/>
                <a:cs typeface="Times New Roman" panose="02020603050405020304" pitchFamily="18" charset="0"/>
              </a:rPr>
              <a:t>EUROfusion</a:t>
            </a:r>
            <a:r>
              <a:rPr lang="en-GB" sz="1200" dirty="0">
                <a:effectLst/>
                <a:latin typeface="Aptos" panose="020B0004020202020204" pitchFamily="34" charset="0"/>
                <a:ea typeface="Aptos" panose="020B0004020202020204" pitchFamily="34" charset="0"/>
                <a:cs typeface="Times New Roman" panose="02020603050405020304" pitchFamily="18" charset="0"/>
              </a:rPr>
              <a:t> Consortium, funded by the European Union via the Euratom Research and Training Programme (Grant Agreement No 101052200 — </a:t>
            </a:r>
            <a:r>
              <a:rPr lang="en-GB" sz="1200" dirty="0" err="1">
                <a:effectLst/>
                <a:latin typeface="Aptos" panose="020B0004020202020204" pitchFamily="34" charset="0"/>
                <a:ea typeface="Aptos" panose="020B0004020202020204" pitchFamily="34" charset="0"/>
                <a:cs typeface="Times New Roman" panose="02020603050405020304" pitchFamily="18" charset="0"/>
              </a:rPr>
              <a:t>EUROfusion</a:t>
            </a:r>
            <a:r>
              <a:rPr lang="en-GB" sz="1200" dirty="0">
                <a:effectLst/>
                <a:latin typeface="Aptos" panose="020B0004020202020204" pitchFamily="34" charset="0"/>
                <a:ea typeface="Aptos" panose="020B0004020202020204" pitchFamily="34" charset="0"/>
                <a:cs typeface="Times New Roman" panose="02020603050405020304" pitchFamily="18"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GB" sz="1200" dirty="0"/>
          </a:p>
        </p:txBody>
      </p:sp>
      <p:pic>
        <p:nvPicPr>
          <p:cNvPr id="11" name="Picture 10">
            <a:extLst>
              <a:ext uri="{FF2B5EF4-FFF2-40B4-BE49-F238E27FC236}">
                <a16:creationId xmlns:a16="http://schemas.microsoft.com/office/drawing/2014/main" id="{5D7B2116-D88E-E273-280A-9EF8BF1D6BBF}"/>
              </a:ext>
            </a:extLst>
          </p:cNvPr>
          <p:cNvPicPr>
            <a:picLocks noChangeAspect="1"/>
          </p:cNvPicPr>
          <p:nvPr/>
        </p:nvPicPr>
        <p:blipFill>
          <a:blip r:embed="rId5"/>
          <a:stretch>
            <a:fillRect/>
          </a:stretch>
        </p:blipFill>
        <p:spPr>
          <a:xfrm>
            <a:off x="10278634" y="4947077"/>
            <a:ext cx="853514" cy="891617"/>
          </a:xfrm>
          <a:prstGeom prst="rect">
            <a:avLst/>
          </a:prstGeom>
        </p:spPr>
      </p:pic>
      <p:pic>
        <p:nvPicPr>
          <p:cNvPr id="13" name="Picture 12">
            <a:extLst>
              <a:ext uri="{FF2B5EF4-FFF2-40B4-BE49-F238E27FC236}">
                <a16:creationId xmlns:a16="http://schemas.microsoft.com/office/drawing/2014/main" id="{08121A5D-45EF-2E8F-59F4-A7568F85EE2D}"/>
              </a:ext>
            </a:extLst>
          </p:cNvPr>
          <p:cNvPicPr>
            <a:picLocks noChangeAspect="1"/>
          </p:cNvPicPr>
          <p:nvPr/>
        </p:nvPicPr>
        <p:blipFill>
          <a:blip r:embed="rId6"/>
          <a:stretch>
            <a:fillRect/>
          </a:stretch>
        </p:blipFill>
        <p:spPr>
          <a:xfrm>
            <a:off x="11258469" y="4924215"/>
            <a:ext cx="853514" cy="914479"/>
          </a:xfrm>
          <a:prstGeom prst="rect">
            <a:avLst/>
          </a:prstGeom>
        </p:spPr>
      </p:pic>
      <p:pic>
        <p:nvPicPr>
          <p:cNvPr id="15" name="Picture 14">
            <a:extLst>
              <a:ext uri="{FF2B5EF4-FFF2-40B4-BE49-F238E27FC236}">
                <a16:creationId xmlns:a16="http://schemas.microsoft.com/office/drawing/2014/main" id="{4F9E22F5-70E7-9207-50F4-66617BBC9C62}"/>
              </a:ext>
            </a:extLst>
          </p:cNvPr>
          <p:cNvPicPr>
            <a:picLocks noChangeAspect="1"/>
          </p:cNvPicPr>
          <p:nvPr/>
        </p:nvPicPr>
        <p:blipFill>
          <a:blip r:embed="rId7"/>
          <a:stretch>
            <a:fillRect/>
          </a:stretch>
        </p:blipFill>
        <p:spPr>
          <a:xfrm>
            <a:off x="10278634" y="5958571"/>
            <a:ext cx="838273" cy="861135"/>
          </a:xfrm>
          <a:prstGeom prst="rect">
            <a:avLst/>
          </a:prstGeom>
        </p:spPr>
      </p:pic>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GB" dirty="0"/>
              <a:t>Summary and conclusions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lstStyle/>
          <a:p>
            <a:r>
              <a:rPr lang="en-GB" dirty="0"/>
              <a:t>The RT networks investigated in this study operate based on two control references: </a:t>
            </a:r>
            <a:r>
              <a:rPr lang="en-GB" dirty="0" err="1"/>
              <a:t>n</a:t>
            </a:r>
            <a:r>
              <a:rPr lang="en-GB" baseline="-25000" dirty="0" err="1"/>
              <a:t>eL</a:t>
            </a:r>
            <a:r>
              <a:rPr lang="en-GB" dirty="0"/>
              <a:t> and the D/T ratio, allowing for multiple possible configurations.</a:t>
            </a:r>
          </a:p>
          <a:p>
            <a:endParaRPr lang="en-GB" dirty="0"/>
          </a:p>
          <a:p>
            <a:r>
              <a:rPr lang="en-GB" dirty="0"/>
              <a:t>Three configurations were assessed.</a:t>
            </a:r>
          </a:p>
          <a:p>
            <a:endParaRPr lang="en-GB" dirty="0"/>
          </a:p>
          <a:p>
            <a:r>
              <a:rPr lang="en-GB" dirty="0"/>
              <a:t>The results demonstrate that not all configurations provide effective RT control within the explored parameter space.</a:t>
            </a:r>
          </a:p>
          <a:p>
            <a:endParaRPr lang="en-GB" dirty="0"/>
          </a:p>
          <a:p>
            <a:r>
              <a:rPr lang="en-GB" dirty="0"/>
              <a:t>This finding highlights the necessity of systematically validating RT controllers prior to deployment.</a:t>
            </a:r>
          </a:p>
          <a:p>
            <a:endParaRPr lang="en-GB" dirty="0"/>
          </a:p>
          <a:p>
            <a:r>
              <a:rPr lang="en-GB" dirty="0"/>
              <a:t>The workflow proposed in this work provides a robust framework for such validation and is therefore strongly recommended for the evaluation of future control schemes.</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spTree>
    <p:extLst>
      <p:ext uri="{BB962C8B-B14F-4D97-AF65-F5344CB8AC3E}">
        <p14:creationId xmlns:p14="http://schemas.microsoft.com/office/powerpoint/2010/main" val="152805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endParaRPr lang="en-HU"/>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p:txBody>
          <a:bodyPr/>
          <a:lstStyle/>
          <a:p>
            <a:endParaRPr lang="en-HU"/>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spTree>
    <p:extLst>
      <p:ext uri="{BB962C8B-B14F-4D97-AF65-F5344CB8AC3E}">
        <p14:creationId xmlns:p14="http://schemas.microsoft.com/office/powerpoint/2010/main" val="41287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B62F-55B2-69B9-E979-D838B78CF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9853D-C85B-8E70-5D0D-AC82CCE28800}"/>
              </a:ext>
            </a:extLst>
          </p:cNvPr>
          <p:cNvSpPr>
            <a:spLocks noGrp="1"/>
          </p:cNvSpPr>
          <p:nvPr>
            <p:ph type="title"/>
          </p:nvPr>
        </p:nvSpPr>
        <p:spPr/>
        <p:txBody>
          <a:bodyPr/>
          <a:lstStyle/>
          <a:p>
            <a:r>
              <a:rPr lang="en-GB" dirty="0"/>
              <a:t>Modelling of D/T ratio control experiments in JET</a:t>
            </a:r>
            <a:endParaRPr lang="en-HU" dirty="0"/>
          </a:p>
        </p:txBody>
      </p:sp>
      <p:sp>
        <p:nvSpPr>
          <p:cNvPr id="3" name="Content Placeholder 2">
            <a:extLst>
              <a:ext uri="{FF2B5EF4-FFF2-40B4-BE49-F238E27FC236}">
                <a16:creationId xmlns:a16="http://schemas.microsoft.com/office/drawing/2014/main" id="{8D51DB07-55A5-2BFD-8750-77AB3E73053E}"/>
              </a:ext>
            </a:extLst>
          </p:cNvPr>
          <p:cNvSpPr>
            <a:spLocks noGrp="1"/>
          </p:cNvSpPr>
          <p:nvPr>
            <p:ph idx="1"/>
          </p:nvPr>
        </p:nvSpPr>
        <p:spPr/>
        <p:txBody>
          <a:bodyPr/>
          <a:lstStyle/>
          <a:p>
            <a:pPr marL="0" indent="0">
              <a:buNone/>
            </a:pPr>
            <a:r>
              <a:rPr lang="en-GB" dirty="0"/>
              <a:t>Outline of the talk</a:t>
            </a:r>
          </a:p>
          <a:p>
            <a:r>
              <a:rPr lang="en-GB" dirty="0"/>
              <a:t>Motivation</a:t>
            </a:r>
          </a:p>
          <a:p>
            <a:r>
              <a:rPr lang="en-GB" dirty="0"/>
              <a:t>Numerical tools</a:t>
            </a:r>
          </a:p>
          <a:p>
            <a:r>
              <a:rPr lang="en-GB" dirty="0"/>
              <a:t>Workflow validation versus JET DTE3 data</a:t>
            </a:r>
          </a:p>
          <a:p>
            <a:pPr lvl="1"/>
            <a:r>
              <a:rPr lang="en-GB" dirty="0"/>
              <a:t>Particle sources</a:t>
            </a:r>
          </a:p>
          <a:p>
            <a:pPr lvl="1"/>
            <a:r>
              <a:rPr lang="en-GB" dirty="0"/>
              <a:t>Transport</a:t>
            </a:r>
          </a:p>
          <a:p>
            <a:r>
              <a:rPr lang="en-GB" dirty="0"/>
              <a:t>Case studies</a:t>
            </a:r>
          </a:p>
          <a:p>
            <a:pPr lvl="1"/>
            <a:r>
              <a:rPr lang="en-GB" dirty="0"/>
              <a:t>Control D/T ratio with homogeneous D or T pellets</a:t>
            </a:r>
          </a:p>
          <a:p>
            <a:pPr lvl="1"/>
            <a:r>
              <a:rPr lang="en-GB" dirty="0"/>
              <a:t>Control </a:t>
            </a:r>
            <a:r>
              <a:rPr lang="en-GB" dirty="0" err="1"/>
              <a:t>n</a:t>
            </a:r>
            <a:r>
              <a:rPr lang="en-GB" baseline="-25000" dirty="0" err="1"/>
              <a:t>eL</a:t>
            </a:r>
            <a:r>
              <a:rPr lang="en-GB" dirty="0"/>
              <a:t> with mixed D/T pellets</a:t>
            </a:r>
          </a:p>
          <a:p>
            <a:pPr lvl="1"/>
            <a:r>
              <a:rPr lang="en-GB" dirty="0"/>
              <a:t>Network #1, controlling line integrated density in range and D/T ratio</a:t>
            </a:r>
          </a:p>
          <a:p>
            <a:pPr lvl="1"/>
            <a:r>
              <a:rPr lang="en-GB" dirty="0"/>
              <a:t>Network #2, controlling D/T ratio and line integrated density</a:t>
            </a:r>
          </a:p>
          <a:p>
            <a:pPr lvl="1"/>
            <a:r>
              <a:rPr lang="en-GB" dirty="0"/>
              <a:t>Network #3, controlling line integrated density and D/T ratio </a:t>
            </a:r>
          </a:p>
          <a:p>
            <a:r>
              <a:rPr lang="en-GB" dirty="0"/>
              <a:t>Summary and conclusions</a:t>
            </a:r>
            <a:endParaRPr lang="en-HU" dirty="0"/>
          </a:p>
        </p:txBody>
      </p:sp>
      <p:sp>
        <p:nvSpPr>
          <p:cNvPr id="4" name="Footer Placeholder 3">
            <a:extLst>
              <a:ext uri="{FF2B5EF4-FFF2-40B4-BE49-F238E27FC236}">
                <a16:creationId xmlns:a16="http://schemas.microsoft.com/office/drawing/2014/main" id="{3405B22F-14D2-C9F7-602B-84608952A11C}"/>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87996FEA-4AB6-C9EE-4231-A4EC71395D57}"/>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192501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a:xfrm>
            <a:off x="983431" y="192515"/>
            <a:ext cx="10303693" cy="457200"/>
          </a:xfrm>
        </p:spPr>
        <p:txBody>
          <a:bodyPr/>
          <a:lstStyle/>
          <a:p>
            <a:r>
              <a:rPr lang="en-HU" dirty="0"/>
              <a:t>Particle transport modelling for D/T ratio control experiments in JET</a:t>
            </a:r>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177159" y="789420"/>
            <a:ext cx="5918841" cy="3172102"/>
          </a:xfrm>
        </p:spPr>
        <p:txBody>
          <a:bodyPr>
            <a:normAutofit/>
          </a:bodyPr>
          <a:lstStyle/>
          <a:p>
            <a:pPr marL="0" indent="0">
              <a:buNone/>
            </a:pPr>
            <a:r>
              <a:rPr lang="en-GB" sz="2000" b="1" dirty="0"/>
              <a:t>Motivation</a:t>
            </a:r>
          </a:p>
          <a:p>
            <a:r>
              <a:rPr lang="en-GB" sz="2000" dirty="0"/>
              <a:t>D/T ratio need to be controlled in future fusion devices: ITER, BEST, SPARC, STEP</a:t>
            </a:r>
          </a:p>
          <a:p>
            <a:r>
              <a:rPr lang="en-HU" sz="2000" dirty="0"/>
              <a:t>JET DTE3 featured D/T ratio control experiments</a:t>
            </a:r>
            <a:endParaRPr lang="en-GB" sz="2000" dirty="0"/>
          </a:p>
          <a:p>
            <a:endParaRPr lang="en-GB" sz="2000" dirty="0"/>
          </a:p>
          <a:p>
            <a:endParaRPr lang="en-GB" sz="2000" dirty="0"/>
          </a:p>
          <a:p>
            <a:r>
              <a:rPr lang="en-GB" sz="2000" dirty="0"/>
              <a:t>The models used are capable to accurately reproduce the experimental observations for JET DTE3 D/T ratio control experiments</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8" name="TextBox 7">
            <a:extLst>
              <a:ext uri="{FF2B5EF4-FFF2-40B4-BE49-F238E27FC236}">
                <a16:creationId xmlns:a16="http://schemas.microsoft.com/office/drawing/2014/main" id="{9BDEB8DF-B1B3-095F-8F62-736BCD0BD41A}"/>
              </a:ext>
            </a:extLst>
          </p:cNvPr>
          <p:cNvSpPr txBox="1"/>
          <p:nvPr/>
        </p:nvSpPr>
        <p:spPr>
          <a:xfrm>
            <a:off x="345996" y="2423494"/>
            <a:ext cx="3834599" cy="307777"/>
          </a:xfrm>
          <a:prstGeom prst="rect">
            <a:avLst/>
          </a:prstGeom>
          <a:noFill/>
        </p:spPr>
        <p:txBody>
          <a:bodyPr wrap="square">
            <a:spAutoFit/>
          </a:bodyPr>
          <a:lstStyle/>
          <a:p>
            <a:r>
              <a:rPr lang="en-GB" sz="1400" dirty="0">
                <a:solidFill>
                  <a:schemeClr val="tx2"/>
                </a:solidFill>
              </a:rPr>
              <a:t>[Lennholm M.et al 2025 PRX Energy 4 023007]</a:t>
            </a:r>
          </a:p>
        </p:txBody>
      </p:sp>
      <p:sp>
        <p:nvSpPr>
          <p:cNvPr id="14" name="TextBox 13">
            <a:extLst>
              <a:ext uri="{FF2B5EF4-FFF2-40B4-BE49-F238E27FC236}">
                <a16:creationId xmlns:a16="http://schemas.microsoft.com/office/drawing/2014/main" id="{9E389CE6-42B6-C3F7-542A-FA2D04CF430F}"/>
              </a:ext>
            </a:extLst>
          </p:cNvPr>
          <p:cNvSpPr txBox="1"/>
          <p:nvPr/>
        </p:nvSpPr>
        <p:spPr>
          <a:xfrm>
            <a:off x="345996" y="2650142"/>
            <a:ext cx="5750004" cy="315023"/>
          </a:xfrm>
          <a:prstGeom prst="rect">
            <a:avLst/>
          </a:prstGeom>
          <a:noFill/>
        </p:spPr>
        <p:txBody>
          <a:bodyPr wrap="square">
            <a:spAutoFit/>
          </a:bodyPr>
          <a:lstStyle/>
          <a:p>
            <a:pPr>
              <a:lnSpc>
                <a:spcPct val="107000"/>
              </a:lnSpc>
              <a:spcAft>
                <a:spcPts val="800"/>
              </a:spcAft>
              <a:buNone/>
            </a:pPr>
            <a:r>
              <a:rPr lang="en-GB" sz="14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[Baruzzo M. et al 2025 30th IAEA FEC2025, Chengdu, China]</a:t>
            </a:r>
          </a:p>
        </p:txBody>
      </p:sp>
      <p:sp>
        <p:nvSpPr>
          <p:cNvPr id="18" name="TextBox 17">
            <a:extLst>
              <a:ext uri="{FF2B5EF4-FFF2-40B4-BE49-F238E27FC236}">
                <a16:creationId xmlns:a16="http://schemas.microsoft.com/office/drawing/2014/main" id="{F2BE8E45-62F0-0167-ACA8-36F8EC9E85F7}"/>
              </a:ext>
            </a:extLst>
          </p:cNvPr>
          <p:cNvSpPr txBox="1"/>
          <p:nvPr/>
        </p:nvSpPr>
        <p:spPr>
          <a:xfrm>
            <a:off x="345996" y="2201038"/>
            <a:ext cx="3626277" cy="307777"/>
          </a:xfrm>
          <a:prstGeom prst="rect">
            <a:avLst/>
          </a:prstGeom>
          <a:noFill/>
        </p:spPr>
        <p:txBody>
          <a:bodyPr wrap="square">
            <a:spAutoFit/>
          </a:bodyPr>
          <a:lstStyle/>
          <a:p>
            <a:r>
              <a:rPr lang="it-IT" sz="1400" dirty="0">
                <a:solidFill>
                  <a:schemeClr val="tx2"/>
                </a:solidFill>
              </a:rPr>
              <a:t>[Maggi C. et al 2024 Nucl. Fusion 64 112012]</a:t>
            </a:r>
            <a:endParaRPr lang="en-GB" sz="1400" dirty="0">
              <a:solidFill>
                <a:schemeClr val="tx2"/>
              </a:solidFill>
            </a:endParaRPr>
          </a:p>
        </p:txBody>
      </p:sp>
      <p:sp>
        <p:nvSpPr>
          <p:cNvPr id="20" name="Content Placeholder 2">
            <a:extLst>
              <a:ext uri="{FF2B5EF4-FFF2-40B4-BE49-F238E27FC236}">
                <a16:creationId xmlns:a16="http://schemas.microsoft.com/office/drawing/2014/main" id="{D76CCD24-E6A8-8E99-F37C-851EFC854B28}"/>
              </a:ext>
            </a:extLst>
          </p:cNvPr>
          <p:cNvSpPr txBox="1">
            <a:spLocks/>
          </p:cNvSpPr>
          <p:nvPr/>
        </p:nvSpPr>
        <p:spPr>
          <a:xfrm>
            <a:off x="137883" y="4294094"/>
            <a:ext cx="5958117" cy="1506028"/>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000" b="1" dirty="0"/>
              <a:t>Numerical tools</a:t>
            </a:r>
          </a:p>
          <a:p>
            <a:r>
              <a:rPr lang="en-GB" sz="2000" dirty="0"/>
              <a:t>JETTO - transport code used in JET, ITER, STEP</a:t>
            </a:r>
          </a:p>
          <a:p>
            <a:r>
              <a:rPr lang="en-GB" sz="2000" dirty="0"/>
              <a:t>External component to simulate real-time (RT) controllers with JETTO</a:t>
            </a:r>
          </a:p>
          <a:p>
            <a:pPr marL="0" indent="0">
              <a:buFont typeface="Arial" panose="020B0604020202020204" pitchFamily="34" charset="0"/>
              <a:buNone/>
            </a:pPr>
            <a:endParaRPr lang="en-HU" sz="2000" dirty="0"/>
          </a:p>
        </p:txBody>
      </p:sp>
      <p:sp>
        <p:nvSpPr>
          <p:cNvPr id="21" name="TextBox 20">
            <a:extLst>
              <a:ext uri="{FF2B5EF4-FFF2-40B4-BE49-F238E27FC236}">
                <a16:creationId xmlns:a16="http://schemas.microsoft.com/office/drawing/2014/main" id="{A9DBD2EC-F4A0-C090-F2DD-114CB6ACB66F}"/>
              </a:ext>
            </a:extLst>
          </p:cNvPr>
          <p:cNvSpPr txBox="1"/>
          <p:nvPr/>
        </p:nvSpPr>
        <p:spPr>
          <a:xfrm>
            <a:off x="360040" y="3939740"/>
            <a:ext cx="3632918" cy="307777"/>
          </a:xfrm>
          <a:prstGeom prst="rect">
            <a:avLst/>
          </a:prstGeom>
          <a:noFill/>
        </p:spPr>
        <p:txBody>
          <a:bodyPr wrap="none" rtlCol="0">
            <a:spAutoFit/>
          </a:bodyPr>
          <a:lstStyle/>
          <a:p>
            <a:r>
              <a:rPr lang="en-GB" sz="1400" dirty="0">
                <a:solidFill>
                  <a:schemeClr val="tx2"/>
                </a:solidFill>
              </a:rPr>
              <a:t>[K. K. Kirov et al, </a:t>
            </a:r>
            <a:r>
              <a:rPr lang="en-GB" sz="1400" dirty="0" err="1">
                <a:solidFill>
                  <a:schemeClr val="tx2"/>
                </a:solidFill>
              </a:rPr>
              <a:t>Nucl</a:t>
            </a:r>
            <a:r>
              <a:rPr lang="en-GB" sz="1400" dirty="0">
                <a:solidFill>
                  <a:schemeClr val="tx2"/>
                </a:solidFill>
              </a:rPr>
              <a:t> Fusion 65 (2025) 106016]</a:t>
            </a:r>
          </a:p>
        </p:txBody>
      </p:sp>
      <p:grpSp>
        <p:nvGrpSpPr>
          <p:cNvPr id="16" name="Group 15">
            <a:extLst>
              <a:ext uri="{FF2B5EF4-FFF2-40B4-BE49-F238E27FC236}">
                <a16:creationId xmlns:a16="http://schemas.microsoft.com/office/drawing/2014/main" id="{C3F1DD1C-F369-95DA-B077-055976D30A22}"/>
              </a:ext>
            </a:extLst>
          </p:cNvPr>
          <p:cNvGrpSpPr/>
          <p:nvPr/>
        </p:nvGrpSpPr>
        <p:grpSpPr>
          <a:xfrm>
            <a:off x="6742626" y="649715"/>
            <a:ext cx="3429000" cy="5840690"/>
            <a:chOff x="6533029" y="715080"/>
            <a:chExt cx="3429000" cy="5840690"/>
          </a:xfrm>
        </p:grpSpPr>
        <p:pic>
          <p:nvPicPr>
            <p:cNvPr id="12" name="Picture 11" descr="A graph of a graph&#10;&#10;AI-generated content may be incorrect.">
              <a:extLst>
                <a:ext uri="{FF2B5EF4-FFF2-40B4-BE49-F238E27FC236}">
                  <a16:creationId xmlns:a16="http://schemas.microsoft.com/office/drawing/2014/main" id="{3E1ACE65-3914-40F3-7BB8-91C173BE529B}"/>
                </a:ext>
              </a:extLst>
            </p:cNvPr>
            <p:cNvPicPr>
              <a:picLocks noChangeAspect="1"/>
            </p:cNvPicPr>
            <p:nvPr/>
          </p:nvPicPr>
          <p:blipFill>
            <a:blip r:embed="rId3">
              <a:extLst>
                <a:ext uri="{28A0092B-C50C-407E-A947-70E740481C1C}">
                  <a14:useLocalDpi xmlns:a14="http://schemas.microsoft.com/office/drawing/2010/main" val="0"/>
                </a:ext>
              </a:extLst>
            </a:blip>
            <a:srcRect b="79869"/>
            <a:stretch>
              <a:fillRect/>
            </a:stretch>
          </p:blipFill>
          <p:spPr>
            <a:xfrm>
              <a:off x="6533029" y="715080"/>
              <a:ext cx="3429000" cy="1380565"/>
            </a:xfrm>
            <a:prstGeom prst="rect">
              <a:avLst/>
            </a:prstGeom>
          </p:spPr>
        </p:pic>
        <p:pic>
          <p:nvPicPr>
            <p:cNvPr id="15" name="Picture 14" descr="A graph of a graph&#10;&#10;AI-generated content may be incorrect.">
              <a:extLst>
                <a:ext uri="{FF2B5EF4-FFF2-40B4-BE49-F238E27FC236}">
                  <a16:creationId xmlns:a16="http://schemas.microsoft.com/office/drawing/2014/main" id="{1A56EC33-B58E-7781-3679-801BDA08C9BD}"/>
                </a:ext>
              </a:extLst>
            </p:cNvPr>
            <p:cNvPicPr>
              <a:picLocks noChangeAspect="1"/>
            </p:cNvPicPr>
            <p:nvPr/>
          </p:nvPicPr>
          <p:blipFill>
            <a:blip r:embed="rId3">
              <a:extLst>
                <a:ext uri="{28A0092B-C50C-407E-A947-70E740481C1C}">
                  <a14:useLocalDpi xmlns:a14="http://schemas.microsoft.com/office/drawing/2010/main" val="0"/>
                </a:ext>
              </a:extLst>
            </a:blip>
            <a:srcRect t="34248"/>
            <a:stretch>
              <a:fillRect/>
            </a:stretch>
          </p:blipFill>
          <p:spPr>
            <a:xfrm>
              <a:off x="6533029" y="2046523"/>
              <a:ext cx="3429000" cy="4509247"/>
            </a:xfrm>
            <a:prstGeom prst="rect">
              <a:avLst/>
            </a:prstGeom>
          </p:spPr>
        </p:pic>
      </p:grpSp>
      <p:sp>
        <p:nvSpPr>
          <p:cNvPr id="9" name="TextBox 8">
            <a:extLst>
              <a:ext uri="{FF2B5EF4-FFF2-40B4-BE49-F238E27FC236}">
                <a16:creationId xmlns:a16="http://schemas.microsoft.com/office/drawing/2014/main" id="{FBD68118-EC55-9691-5C4A-14CE0AFD5EEA}"/>
              </a:ext>
            </a:extLst>
          </p:cNvPr>
          <p:cNvSpPr txBox="1"/>
          <p:nvPr/>
        </p:nvSpPr>
        <p:spPr>
          <a:xfrm>
            <a:off x="8596084" y="2965165"/>
            <a:ext cx="1453911" cy="338554"/>
          </a:xfrm>
          <a:prstGeom prst="rect">
            <a:avLst/>
          </a:prstGeom>
          <a:noFill/>
        </p:spPr>
        <p:txBody>
          <a:bodyPr wrap="square">
            <a:spAutoFit/>
          </a:bodyPr>
          <a:lstStyle/>
          <a:p>
            <a:r>
              <a:rPr kumimoji="0" lang="en-GB"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X[T]=</a:t>
            </a:r>
            <a:r>
              <a:rPr kumimoji="0" lang="en-GB" sz="16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n</a:t>
            </a:r>
            <a:r>
              <a:rPr kumimoji="0" lang="en-GB" sz="1600" b="0" i="0" u="none" strike="noStrike" kern="1200" cap="none" spc="0" normalizeH="0" baseline="-25000" noProof="0" dirty="0" err="1">
                <a:ln>
                  <a:noFill/>
                </a:ln>
                <a:solidFill>
                  <a:prstClr val="black"/>
                </a:solidFill>
                <a:effectLst/>
                <a:uLnTx/>
                <a:uFillTx/>
                <a:latin typeface="Calibri"/>
                <a:ea typeface="+mn-ea"/>
                <a:cs typeface="Arial" panose="020B0604020202020204" pitchFamily="34" charset="0"/>
              </a:rPr>
              <a:t>T</a:t>
            </a:r>
            <a:r>
              <a:rPr kumimoji="0" lang="en-GB"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en-GB" sz="16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n</a:t>
            </a:r>
            <a:r>
              <a:rPr kumimoji="0" lang="en-GB" sz="1600" b="0" i="0" u="none" strike="noStrike" kern="1200" cap="none" spc="0" normalizeH="0" baseline="-25000" noProof="0" dirty="0" err="1">
                <a:ln>
                  <a:noFill/>
                </a:ln>
                <a:solidFill>
                  <a:prstClr val="black"/>
                </a:solidFill>
                <a:effectLst/>
                <a:uLnTx/>
                <a:uFillTx/>
                <a:latin typeface="Calibri"/>
                <a:ea typeface="+mn-ea"/>
                <a:cs typeface="Arial" panose="020B0604020202020204" pitchFamily="34" charset="0"/>
              </a:rPr>
              <a:t>T</a:t>
            </a:r>
            <a:r>
              <a:rPr kumimoji="0" lang="en-GB" sz="16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+n</a:t>
            </a:r>
            <a:r>
              <a:rPr kumimoji="0" lang="en-GB" sz="1600" b="0" i="0" u="none" strike="noStrike" kern="1200" cap="none" spc="0" normalizeH="0" baseline="-25000" noProof="0" dirty="0" err="1">
                <a:ln>
                  <a:noFill/>
                </a:ln>
                <a:solidFill>
                  <a:prstClr val="black"/>
                </a:solidFill>
                <a:effectLst/>
                <a:uLnTx/>
                <a:uFillTx/>
                <a:latin typeface="Calibri"/>
                <a:ea typeface="+mn-ea"/>
                <a:cs typeface="Arial" panose="020B0604020202020204" pitchFamily="34" charset="0"/>
              </a:rPr>
              <a:t>D</a:t>
            </a:r>
            <a:r>
              <a:rPr lang="en-GB" sz="1600" dirty="0">
                <a:solidFill>
                  <a:prstClr val="black"/>
                </a:solidFill>
                <a:latin typeface="Calibri"/>
                <a:cs typeface="Arial" panose="020B0604020202020204" pitchFamily="34" charset="0"/>
              </a:rPr>
              <a:t>)</a:t>
            </a:r>
            <a:endParaRPr lang="en-GB" sz="1600" dirty="0"/>
          </a:p>
        </p:txBody>
      </p:sp>
    </p:spTree>
    <p:extLst>
      <p:ext uri="{BB962C8B-B14F-4D97-AF65-F5344CB8AC3E}">
        <p14:creationId xmlns:p14="http://schemas.microsoft.com/office/powerpoint/2010/main" val="43181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2AD7-CCC6-6112-3741-4173A88D0309}"/>
            </a:ext>
          </a:extLst>
        </p:cNvPr>
        <p:cNvGrpSpPr/>
        <p:nvPr/>
      </p:nvGrpSpPr>
      <p:grpSpPr>
        <a:xfrm>
          <a:off x="0" y="0"/>
          <a:ext cx="0" cy="0"/>
          <a:chOff x="0" y="0"/>
          <a:chExt cx="0" cy="0"/>
        </a:xfrm>
      </p:grpSpPr>
      <p:pic>
        <p:nvPicPr>
          <p:cNvPr id="17" name="Picture 16" descr="A graph with lines and numbers&#10;&#10;AI-generated content may be incorrect.">
            <a:extLst>
              <a:ext uri="{FF2B5EF4-FFF2-40B4-BE49-F238E27FC236}">
                <a16:creationId xmlns:a16="http://schemas.microsoft.com/office/drawing/2014/main" id="{4A5610C4-3950-34B3-54C2-67A75868F0E9}"/>
              </a:ext>
            </a:extLst>
          </p:cNvPr>
          <p:cNvPicPr>
            <a:picLocks noChangeAspect="1"/>
          </p:cNvPicPr>
          <p:nvPr/>
        </p:nvPicPr>
        <p:blipFill>
          <a:blip r:embed="rId3">
            <a:extLst>
              <a:ext uri="{28A0092B-C50C-407E-A947-70E740481C1C}">
                <a14:useLocalDpi xmlns:a14="http://schemas.microsoft.com/office/drawing/2010/main" val="0"/>
              </a:ext>
            </a:extLst>
          </a:blip>
          <a:srcRect r="68662" b="4771"/>
          <a:stretch>
            <a:fillRect/>
          </a:stretch>
        </p:blipFill>
        <p:spPr>
          <a:xfrm>
            <a:off x="7068597" y="2826374"/>
            <a:ext cx="2844000" cy="2880810"/>
          </a:xfrm>
          <a:prstGeom prst="rect">
            <a:avLst/>
          </a:prstGeom>
        </p:spPr>
      </p:pic>
      <p:pic>
        <p:nvPicPr>
          <p:cNvPr id="13" name="Picture 12" descr="A graph with red and blue lines&#10;&#10;AI-generated content may be incorrect.">
            <a:extLst>
              <a:ext uri="{FF2B5EF4-FFF2-40B4-BE49-F238E27FC236}">
                <a16:creationId xmlns:a16="http://schemas.microsoft.com/office/drawing/2014/main" id="{B8C5E791-8095-E4AF-88F0-F00FF6B3C1E7}"/>
              </a:ext>
            </a:extLst>
          </p:cNvPr>
          <p:cNvPicPr>
            <a:picLocks noChangeAspect="1"/>
          </p:cNvPicPr>
          <p:nvPr/>
        </p:nvPicPr>
        <p:blipFill>
          <a:blip r:embed="rId4">
            <a:extLst>
              <a:ext uri="{28A0092B-C50C-407E-A947-70E740481C1C}">
                <a14:useLocalDpi xmlns:a14="http://schemas.microsoft.com/office/drawing/2010/main" val="0"/>
              </a:ext>
            </a:extLst>
          </a:blip>
          <a:srcRect r="67520" b="4009"/>
          <a:stretch>
            <a:fillRect/>
          </a:stretch>
        </p:blipFill>
        <p:spPr>
          <a:xfrm>
            <a:off x="7102456" y="125507"/>
            <a:ext cx="2880000" cy="2837150"/>
          </a:xfrm>
          <a:prstGeom prst="rect">
            <a:avLst/>
          </a:prstGeom>
        </p:spPr>
      </p:pic>
      <p:sp>
        <p:nvSpPr>
          <p:cNvPr id="2" name="Title 1">
            <a:extLst>
              <a:ext uri="{FF2B5EF4-FFF2-40B4-BE49-F238E27FC236}">
                <a16:creationId xmlns:a16="http://schemas.microsoft.com/office/drawing/2014/main" id="{46583B8E-16BD-D975-DD20-B63D18FD228A}"/>
              </a:ext>
            </a:extLst>
          </p:cNvPr>
          <p:cNvSpPr>
            <a:spLocks noGrp="1"/>
          </p:cNvSpPr>
          <p:nvPr>
            <p:ph type="title"/>
          </p:nvPr>
        </p:nvSpPr>
        <p:spPr>
          <a:xfrm>
            <a:off x="983431" y="192515"/>
            <a:ext cx="10303693" cy="457200"/>
          </a:xfrm>
        </p:spPr>
        <p:txBody>
          <a:bodyPr/>
          <a:lstStyle/>
          <a:p>
            <a:r>
              <a:rPr lang="en-HU" dirty="0"/>
              <a:t>Particle </a:t>
            </a:r>
            <a:r>
              <a:rPr lang="en-GB" dirty="0"/>
              <a:t>sources and transport</a:t>
            </a:r>
            <a:endParaRPr lang="en-HU" dirty="0"/>
          </a:p>
        </p:txBody>
      </p:sp>
      <p:sp>
        <p:nvSpPr>
          <p:cNvPr id="3" name="Content Placeholder 2">
            <a:extLst>
              <a:ext uri="{FF2B5EF4-FFF2-40B4-BE49-F238E27FC236}">
                <a16:creationId xmlns:a16="http://schemas.microsoft.com/office/drawing/2014/main" id="{B25B6721-2A5D-3FDE-8D59-A110F60369BB}"/>
              </a:ext>
            </a:extLst>
          </p:cNvPr>
          <p:cNvSpPr>
            <a:spLocks noGrp="1"/>
          </p:cNvSpPr>
          <p:nvPr>
            <p:ph idx="1"/>
          </p:nvPr>
        </p:nvSpPr>
        <p:spPr>
          <a:xfrm>
            <a:off x="133563" y="757202"/>
            <a:ext cx="6762996" cy="4918269"/>
          </a:xfrm>
        </p:spPr>
        <p:txBody>
          <a:bodyPr wrap="square">
            <a:spAutoFit/>
          </a:bodyPr>
          <a:lstStyle/>
          <a:p>
            <a:pPr marL="0" indent="0">
              <a:buNone/>
            </a:pPr>
            <a:r>
              <a:rPr lang="en-GB" sz="2000" dirty="0"/>
              <a:t>Sources</a:t>
            </a:r>
          </a:p>
          <a:p>
            <a:r>
              <a:rPr lang="en-GB" sz="2000" dirty="0"/>
              <a:t>NBI, gas injection, pellets</a:t>
            </a:r>
          </a:p>
          <a:p>
            <a:pPr marL="0" indent="0">
              <a:buNone/>
            </a:pPr>
            <a:r>
              <a:rPr lang="en-GB" sz="2000" dirty="0"/>
              <a:t>Transport </a:t>
            </a:r>
          </a:p>
          <a:p>
            <a:r>
              <a:rPr lang="en-GB" sz="2000" dirty="0"/>
              <a:t>Bohm-gyro-Bohm model</a:t>
            </a:r>
          </a:p>
          <a:p>
            <a:pPr marL="0" indent="0">
              <a:buNone/>
            </a:pPr>
            <a:endParaRPr lang="en-GB" sz="2000" dirty="0"/>
          </a:p>
          <a:p>
            <a:pPr marL="0" indent="0">
              <a:buNone/>
            </a:pPr>
            <a:r>
              <a:rPr lang="en-GB" sz="2000" dirty="0"/>
              <a:t>Note, workflow is independent on transport model and can accommodate more advanced modelling approaches</a:t>
            </a:r>
          </a:p>
          <a:p>
            <a:pPr marL="0" indent="0">
              <a:buNone/>
            </a:pPr>
            <a:endParaRPr lang="en-GB" sz="2000" dirty="0"/>
          </a:p>
          <a:p>
            <a:pPr marL="0" indent="0">
              <a:buNone/>
            </a:pPr>
            <a:endParaRPr lang="en-GB" sz="2000" dirty="0"/>
          </a:p>
          <a:p>
            <a:pPr marL="0" indent="0">
              <a:buNone/>
            </a:pPr>
            <a:r>
              <a:rPr lang="en-GB" sz="2000" b="1" dirty="0"/>
              <a:t>Workflow validation </a:t>
            </a:r>
          </a:p>
          <a:p>
            <a:r>
              <a:rPr lang="en-GB" sz="2000" dirty="0"/>
              <a:t>The new workflow</a:t>
            </a:r>
          </a:p>
          <a:p>
            <a:pPr lvl="1"/>
            <a:r>
              <a:rPr lang="en-GB" sz="1600" dirty="0"/>
              <a:t>pellets only, JETTO with NGPS, 25ms (40Hz)</a:t>
            </a:r>
          </a:p>
          <a:p>
            <a:pPr lvl="1"/>
            <a:r>
              <a:rPr lang="en-GB" sz="1600" dirty="0"/>
              <a:t>size, species, composition by external component</a:t>
            </a:r>
          </a:p>
          <a:p>
            <a:pPr lvl="1"/>
            <a:r>
              <a:rPr lang="en-GB" sz="1600" dirty="0"/>
              <a:t>validated versus experimental observations for JET DTE3 pulse #104651</a:t>
            </a:r>
          </a:p>
        </p:txBody>
      </p:sp>
      <p:sp>
        <p:nvSpPr>
          <p:cNvPr id="4" name="Footer Placeholder 3">
            <a:extLst>
              <a:ext uri="{FF2B5EF4-FFF2-40B4-BE49-F238E27FC236}">
                <a16:creationId xmlns:a16="http://schemas.microsoft.com/office/drawing/2014/main" id="{3F6D9016-66DD-E888-C826-59A849F85162}"/>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73EA7CA2-AF4E-31AC-3767-E3E645CFE355}"/>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7" name="TextBox 6">
            <a:extLst>
              <a:ext uri="{FF2B5EF4-FFF2-40B4-BE49-F238E27FC236}">
                <a16:creationId xmlns:a16="http://schemas.microsoft.com/office/drawing/2014/main" id="{14EB4F66-10CF-BA39-AF16-E1C406E9661E}"/>
              </a:ext>
            </a:extLst>
          </p:cNvPr>
          <p:cNvSpPr txBox="1"/>
          <p:nvPr/>
        </p:nvSpPr>
        <p:spPr>
          <a:xfrm>
            <a:off x="287671" y="3475557"/>
            <a:ext cx="3143892" cy="307777"/>
          </a:xfrm>
          <a:prstGeom prst="rect">
            <a:avLst/>
          </a:prstGeom>
          <a:noFill/>
        </p:spPr>
        <p:txBody>
          <a:bodyPr wrap="square">
            <a:spAutoFit/>
          </a:bodyPr>
          <a:lstStyle/>
          <a:p>
            <a:pPr marL="0" indent="0">
              <a:buNone/>
            </a:pPr>
            <a:r>
              <a:rPr lang="en-GB" sz="1400" dirty="0">
                <a:solidFill>
                  <a:schemeClr val="tx2"/>
                </a:solidFill>
              </a:rPr>
              <a:t>[V. K. Zotta, oral, this conference]</a:t>
            </a:r>
          </a:p>
        </p:txBody>
      </p:sp>
      <p:sp>
        <p:nvSpPr>
          <p:cNvPr id="9" name="TextBox 8">
            <a:extLst>
              <a:ext uri="{FF2B5EF4-FFF2-40B4-BE49-F238E27FC236}">
                <a16:creationId xmlns:a16="http://schemas.microsoft.com/office/drawing/2014/main" id="{1DFB1A7E-9B5D-5F38-52B2-3616A8EDAA12}"/>
              </a:ext>
            </a:extLst>
          </p:cNvPr>
          <p:cNvSpPr txBox="1"/>
          <p:nvPr/>
        </p:nvSpPr>
        <p:spPr>
          <a:xfrm>
            <a:off x="287671" y="2179167"/>
            <a:ext cx="4120824" cy="307777"/>
          </a:xfrm>
          <a:prstGeom prst="rect">
            <a:avLst/>
          </a:prstGeom>
          <a:noFill/>
        </p:spPr>
        <p:txBody>
          <a:bodyPr wrap="square">
            <a:spAutoFit/>
          </a:bodyPr>
          <a:lstStyle/>
          <a:p>
            <a:r>
              <a:rPr lang="it-IT" sz="1400" dirty="0">
                <a:solidFill>
                  <a:schemeClr val="tx2"/>
                </a:solidFill>
              </a:rPr>
              <a:t>[L. Garzotti et al Nucl. Fusion 43 (2003) 1829]</a:t>
            </a:r>
            <a:endParaRPr lang="en-GB" sz="1400" dirty="0">
              <a:solidFill>
                <a:schemeClr val="tx2"/>
              </a:solidFill>
            </a:endParaRPr>
          </a:p>
        </p:txBody>
      </p:sp>
      <p:sp>
        <p:nvSpPr>
          <p:cNvPr id="14" name="TextBox 13">
            <a:extLst>
              <a:ext uri="{FF2B5EF4-FFF2-40B4-BE49-F238E27FC236}">
                <a16:creationId xmlns:a16="http://schemas.microsoft.com/office/drawing/2014/main" id="{63844A06-AD0F-31D0-2662-75A28AC54189}"/>
              </a:ext>
            </a:extLst>
          </p:cNvPr>
          <p:cNvSpPr txBox="1"/>
          <p:nvPr/>
        </p:nvSpPr>
        <p:spPr>
          <a:xfrm>
            <a:off x="287671" y="3243130"/>
            <a:ext cx="4695289" cy="307777"/>
          </a:xfrm>
          <a:prstGeom prst="rect">
            <a:avLst/>
          </a:prstGeom>
          <a:noFill/>
        </p:spPr>
        <p:txBody>
          <a:bodyPr wrap="square">
            <a:spAutoFit/>
          </a:bodyPr>
          <a:lstStyle/>
          <a:p>
            <a:r>
              <a:rPr lang="en-GB" sz="1400" dirty="0">
                <a:solidFill>
                  <a:schemeClr val="tx2"/>
                </a:solidFill>
              </a:rPr>
              <a:t>[C. </a:t>
            </a:r>
            <a:r>
              <a:rPr lang="en-GB" sz="1400" dirty="0" err="1">
                <a:solidFill>
                  <a:schemeClr val="tx2"/>
                </a:solidFill>
              </a:rPr>
              <a:t>Angioni</a:t>
            </a:r>
            <a:r>
              <a:rPr lang="en-GB" sz="1400" dirty="0">
                <a:solidFill>
                  <a:schemeClr val="tx2"/>
                </a:solidFill>
              </a:rPr>
              <a:t> et al 2009 Plasma Phys. Control. Fusion 51 124017]</a:t>
            </a:r>
          </a:p>
        </p:txBody>
      </p:sp>
      <p:sp>
        <p:nvSpPr>
          <p:cNvPr id="15" name="TextBox 14">
            <a:extLst>
              <a:ext uri="{FF2B5EF4-FFF2-40B4-BE49-F238E27FC236}">
                <a16:creationId xmlns:a16="http://schemas.microsoft.com/office/drawing/2014/main" id="{8E109129-CE9B-417E-F81B-4E605A3B2754}"/>
              </a:ext>
            </a:extLst>
          </p:cNvPr>
          <p:cNvSpPr txBox="1"/>
          <p:nvPr/>
        </p:nvSpPr>
        <p:spPr>
          <a:xfrm>
            <a:off x="287671" y="3702247"/>
            <a:ext cx="3143892" cy="307777"/>
          </a:xfrm>
          <a:prstGeom prst="rect">
            <a:avLst/>
          </a:prstGeom>
          <a:noFill/>
        </p:spPr>
        <p:txBody>
          <a:bodyPr wrap="square">
            <a:spAutoFit/>
          </a:bodyPr>
          <a:lstStyle/>
          <a:p>
            <a:pPr marL="0" indent="0">
              <a:buNone/>
            </a:pPr>
            <a:r>
              <a:rPr lang="en-GB" sz="1400" dirty="0">
                <a:solidFill>
                  <a:schemeClr val="tx2"/>
                </a:solidFill>
              </a:rPr>
              <a:t>[L. Garzotti, poster, this conference]</a:t>
            </a:r>
          </a:p>
        </p:txBody>
      </p:sp>
      <p:sp>
        <p:nvSpPr>
          <p:cNvPr id="6" name="TextBox 5">
            <a:extLst>
              <a:ext uri="{FF2B5EF4-FFF2-40B4-BE49-F238E27FC236}">
                <a16:creationId xmlns:a16="http://schemas.microsoft.com/office/drawing/2014/main" id="{0B07E4CD-82C8-6525-ADEC-F1F69E0249CE}"/>
              </a:ext>
            </a:extLst>
          </p:cNvPr>
          <p:cNvSpPr txBox="1"/>
          <p:nvPr/>
        </p:nvSpPr>
        <p:spPr>
          <a:xfrm>
            <a:off x="274419" y="2396799"/>
            <a:ext cx="3632918" cy="307777"/>
          </a:xfrm>
          <a:prstGeom prst="rect">
            <a:avLst/>
          </a:prstGeom>
          <a:noFill/>
        </p:spPr>
        <p:txBody>
          <a:bodyPr wrap="none" rtlCol="0">
            <a:spAutoFit/>
          </a:bodyPr>
          <a:lstStyle/>
          <a:p>
            <a:r>
              <a:rPr lang="en-GB" sz="1400" dirty="0">
                <a:solidFill>
                  <a:schemeClr val="tx2"/>
                </a:solidFill>
              </a:rPr>
              <a:t>[K. K. Kirov et al, </a:t>
            </a:r>
            <a:r>
              <a:rPr lang="en-GB" sz="1400" dirty="0" err="1">
                <a:solidFill>
                  <a:schemeClr val="tx2"/>
                </a:solidFill>
              </a:rPr>
              <a:t>Nucl</a:t>
            </a:r>
            <a:r>
              <a:rPr lang="en-GB" sz="1400" dirty="0">
                <a:solidFill>
                  <a:schemeClr val="tx2"/>
                </a:solidFill>
              </a:rPr>
              <a:t> Fusion 65 (2025) 106016]</a:t>
            </a:r>
          </a:p>
        </p:txBody>
      </p:sp>
      <p:sp>
        <p:nvSpPr>
          <p:cNvPr id="12" name="TextBox 11">
            <a:extLst>
              <a:ext uri="{FF2B5EF4-FFF2-40B4-BE49-F238E27FC236}">
                <a16:creationId xmlns:a16="http://schemas.microsoft.com/office/drawing/2014/main" id="{16B58E72-9E82-E3D1-E586-19687A540526}"/>
              </a:ext>
            </a:extLst>
          </p:cNvPr>
          <p:cNvSpPr txBox="1"/>
          <p:nvPr/>
        </p:nvSpPr>
        <p:spPr>
          <a:xfrm>
            <a:off x="214608" y="5671323"/>
            <a:ext cx="11793893" cy="707886"/>
          </a:xfrm>
          <a:prstGeom prst="rect">
            <a:avLst/>
          </a:prstGeom>
          <a:noFill/>
        </p:spPr>
        <p:txBody>
          <a:bodyPr wrap="square">
            <a:spAutoFit/>
          </a:bodyPr>
          <a:lstStyle/>
          <a:p>
            <a:pPr marL="0" indent="0">
              <a:buNone/>
            </a:pPr>
            <a:r>
              <a:rPr lang="en-GB" sz="2000" b="1" dirty="0"/>
              <a:t>This study reports on simulations of the behaviour of D/T ratio and </a:t>
            </a:r>
            <a:r>
              <a:rPr lang="en-GB" sz="2000" b="1" dirty="0" err="1"/>
              <a:t>n</a:t>
            </a:r>
            <a:r>
              <a:rPr lang="en-GB" sz="2000" b="1" baseline="-25000" dirty="0" err="1"/>
              <a:t>eL</a:t>
            </a:r>
            <a:r>
              <a:rPr lang="en-GB" sz="2000" b="1" dirty="0"/>
              <a:t> RT controllers with JETTO</a:t>
            </a:r>
          </a:p>
          <a:p>
            <a:r>
              <a:rPr lang="en-GB" sz="2000" b="1" dirty="0"/>
              <a:t>=&gt; Not a predictive transport simulation, but a plasma pulse simulator with RT control of D/T ratio and </a:t>
            </a:r>
            <a:r>
              <a:rPr lang="en-GB" sz="2000" b="1" dirty="0" err="1"/>
              <a:t>n</a:t>
            </a:r>
            <a:r>
              <a:rPr lang="en-GB" sz="2000" b="1" baseline="-25000" dirty="0" err="1"/>
              <a:t>eL</a:t>
            </a:r>
            <a:r>
              <a:rPr lang="en-GB" sz="2000" b="1" dirty="0"/>
              <a:t> </a:t>
            </a:r>
            <a:endParaRPr lang="en-HU" sz="2000" b="1" dirty="0"/>
          </a:p>
        </p:txBody>
      </p:sp>
    </p:spTree>
    <p:extLst>
      <p:ext uri="{BB962C8B-B14F-4D97-AF65-F5344CB8AC3E}">
        <p14:creationId xmlns:p14="http://schemas.microsoft.com/office/powerpoint/2010/main" val="14507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GB" dirty="0"/>
              <a:t>Case study: D/T ratio control</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8" name="Content Placeholder 2">
            <a:extLst>
              <a:ext uri="{FF2B5EF4-FFF2-40B4-BE49-F238E27FC236}">
                <a16:creationId xmlns:a16="http://schemas.microsoft.com/office/drawing/2014/main" id="{07745653-8DCD-B102-C357-2D6BA778C52C}"/>
              </a:ext>
            </a:extLst>
          </p:cNvPr>
          <p:cNvSpPr>
            <a:spLocks noGrp="1"/>
          </p:cNvSpPr>
          <p:nvPr>
            <p:ph idx="1"/>
          </p:nvPr>
        </p:nvSpPr>
        <p:spPr>
          <a:xfrm>
            <a:off x="133563" y="836712"/>
            <a:ext cx="4883709" cy="3981778"/>
          </a:xfrm>
        </p:spPr>
        <p:txBody>
          <a:bodyPr>
            <a:normAutofit/>
          </a:bodyPr>
          <a:lstStyle/>
          <a:p>
            <a:pPr marL="0" indent="0">
              <a:buNone/>
            </a:pPr>
            <a:r>
              <a:rPr lang="en-GB" sz="2000" b="1" dirty="0"/>
              <a:t>D/T ratio control </a:t>
            </a:r>
          </a:p>
          <a:p>
            <a:r>
              <a:rPr lang="en-GB" sz="2000" b="1" dirty="0"/>
              <a:t>Actuator</a:t>
            </a:r>
            <a:r>
              <a:rPr lang="en-GB" sz="2000" dirty="0"/>
              <a:t>: pure D or T pellets;          </a:t>
            </a:r>
            <a:r>
              <a:rPr lang="en-GB" sz="2000" b="1" dirty="0"/>
              <a:t>observer</a:t>
            </a:r>
            <a:r>
              <a:rPr lang="en-GB" sz="2000" dirty="0"/>
              <a:t>: &lt;X[T]&gt;=&lt;</a:t>
            </a:r>
            <a:r>
              <a:rPr lang="en-GB" sz="2000" dirty="0" err="1"/>
              <a:t>n</a:t>
            </a:r>
            <a:r>
              <a:rPr lang="en-GB" sz="2000" baseline="-25000" dirty="0" err="1"/>
              <a:t>T</a:t>
            </a:r>
            <a:r>
              <a:rPr lang="en-GB" sz="2000" dirty="0"/>
              <a:t>&gt;/&lt;</a:t>
            </a:r>
            <a:r>
              <a:rPr lang="en-GB" sz="2000" dirty="0" err="1"/>
              <a:t>n</a:t>
            </a:r>
            <a:r>
              <a:rPr lang="en-GB" sz="2000" baseline="-25000" dirty="0" err="1"/>
              <a:t>T</a:t>
            </a:r>
            <a:r>
              <a:rPr lang="en-GB" sz="2000" dirty="0" err="1"/>
              <a:t>+n</a:t>
            </a:r>
            <a:r>
              <a:rPr lang="en-GB" sz="2000" baseline="-25000" dirty="0" err="1"/>
              <a:t>D</a:t>
            </a:r>
            <a:r>
              <a:rPr lang="en-GB" sz="2000" dirty="0"/>
              <a:t>&gt;</a:t>
            </a:r>
          </a:p>
          <a:p>
            <a:endParaRPr lang="en-GB" sz="2000" dirty="0"/>
          </a:p>
          <a:p>
            <a:r>
              <a:rPr lang="en-GB" sz="2000" dirty="0"/>
              <a:t>&lt;X[T]&gt;=0.3 requested for t&lt;7.5s, then &lt;X[T]&gt;=0.6</a:t>
            </a:r>
          </a:p>
          <a:p>
            <a:endParaRPr lang="en-GB" sz="2000" dirty="0"/>
          </a:p>
          <a:p>
            <a:r>
              <a:rPr lang="en-GB" sz="2000" dirty="0"/>
              <a:t>Requested &lt;X[T]&gt;  achieved within 0.5s</a:t>
            </a:r>
          </a:p>
          <a:p>
            <a:endParaRPr lang="en-GB" sz="2000" dirty="0"/>
          </a:p>
          <a:p>
            <a:r>
              <a:rPr lang="en-GB" sz="2000" dirty="0" err="1"/>
              <a:t>n</a:t>
            </a:r>
            <a:r>
              <a:rPr lang="en-GB" sz="2000" baseline="-25000" dirty="0" err="1"/>
              <a:t>eL</a:t>
            </a:r>
            <a:r>
              <a:rPr lang="en-GB" sz="2000" dirty="0"/>
              <a:t> is not controlled, and increase to ~1×10</a:t>
            </a:r>
            <a:r>
              <a:rPr lang="en-GB" sz="2000" baseline="30000" dirty="0"/>
              <a:t>20</a:t>
            </a:r>
            <a:r>
              <a:rPr lang="en-GB" sz="2000" dirty="0"/>
              <a:t>m</a:t>
            </a:r>
            <a:r>
              <a:rPr lang="en-GB" sz="2000" baseline="30000" dirty="0"/>
              <a:t>-2</a:t>
            </a:r>
          </a:p>
          <a:p>
            <a:pPr marL="300038" lvl="1" indent="0">
              <a:buNone/>
            </a:pPr>
            <a:endParaRPr lang="en-GB" dirty="0"/>
          </a:p>
        </p:txBody>
      </p:sp>
      <p:pic>
        <p:nvPicPr>
          <p:cNvPr id="7" name="Picture 6" descr="A graph of a graph&#10;&#10;AI-generated content may be incorrect.">
            <a:extLst>
              <a:ext uri="{FF2B5EF4-FFF2-40B4-BE49-F238E27FC236}">
                <a16:creationId xmlns:a16="http://schemas.microsoft.com/office/drawing/2014/main" id="{106B2DEA-1A82-78E0-830F-C194683AEDA8}"/>
              </a:ext>
            </a:extLst>
          </p:cNvPr>
          <p:cNvPicPr>
            <a:picLocks noChangeAspect="1"/>
          </p:cNvPicPr>
          <p:nvPr/>
        </p:nvPicPr>
        <p:blipFill>
          <a:blip r:embed="rId3">
            <a:extLst>
              <a:ext uri="{28A0092B-C50C-407E-A947-70E740481C1C}">
                <a14:useLocalDpi xmlns:a14="http://schemas.microsoft.com/office/drawing/2010/main" val="0"/>
              </a:ext>
            </a:extLst>
          </a:blip>
          <a:srcRect t="22484"/>
          <a:stretch>
            <a:fillRect/>
          </a:stretch>
        </p:blipFill>
        <p:spPr>
          <a:xfrm>
            <a:off x="6115135" y="1021222"/>
            <a:ext cx="4623371" cy="5316071"/>
          </a:xfrm>
          <a:prstGeom prst="rect">
            <a:avLst/>
          </a:prstGeom>
        </p:spPr>
      </p:pic>
    </p:spTree>
    <p:extLst>
      <p:ext uri="{BB962C8B-B14F-4D97-AF65-F5344CB8AC3E}">
        <p14:creationId xmlns:p14="http://schemas.microsoft.com/office/powerpoint/2010/main" val="29025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GB" dirty="0"/>
              <a:t>Case study: </a:t>
            </a:r>
            <a:r>
              <a:rPr lang="en-GB" dirty="0" err="1"/>
              <a:t>n</a:t>
            </a:r>
            <a:r>
              <a:rPr lang="en-GB" baseline="-25000" dirty="0" err="1"/>
              <a:t>eL</a:t>
            </a:r>
            <a:r>
              <a:rPr lang="en-GB" dirty="0"/>
              <a:t> control</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9" name="Content Placeholder 2">
            <a:extLst>
              <a:ext uri="{FF2B5EF4-FFF2-40B4-BE49-F238E27FC236}">
                <a16:creationId xmlns:a16="http://schemas.microsoft.com/office/drawing/2014/main" id="{44FCF896-87BA-485D-41C3-59FAB06871FD}"/>
              </a:ext>
            </a:extLst>
          </p:cNvPr>
          <p:cNvSpPr txBox="1">
            <a:spLocks/>
          </p:cNvSpPr>
          <p:nvPr/>
        </p:nvSpPr>
        <p:spPr>
          <a:xfrm>
            <a:off x="248636" y="829088"/>
            <a:ext cx="5847363" cy="52192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000" b="1" dirty="0"/>
              <a:t>Line integrated density control</a:t>
            </a:r>
          </a:p>
          <a:p>
            <a:r>
              <a:rPr lang="en-GB" sz="2000" b="1" dirty="0"/>
              <a:t>Actuator</a:t>
            </a:r>
            <a:r>
              <a:rPr lang="en-GB" sz="2000" dirty="0"/>
              <a:t>: mixed D/T=0.5/0.5 pellets;           </a:t>
            </a:r>
            <a:r>
              <a:rPr lang="en-GB" sz="2000" b="1" dirty="0"/>
              <a:t>observer</a:t>
            </a:r>
            <a:r>
              <a:rPr lang="en-GB" sz="2000" dirty="0"/>
              <a:t>: line-integrated </a:t>
            </a:r>
            <a:r>
              <a:rPr lang="en-GB" sz="2000" dirty="0" err="1"/>
              <a:t>n</a:t>
            </a:r>
            <a:r>
              <a:rPr lang="en-GB" sz="2000" baseline="-25000" dirty="0" err="1"/>
              <a:t>eL</a:t>
            </a:r>
            <a:endParaRPr lang="en-GB" sz="2000" baseline="-25000" dirty="0"/>
          </a:p>
          <a:p>
            <a:endParaRPr lang="en-GB" sz="2000" dirty="0"/>
          </a:p>
          <a:p>
            <a:r>
              <a:rPr lang="en-GB" sz="2000" dirty="0" err="1"/>
              <a:t>n</a:t>
            </a:r>
            <a:r>
              <a:rPr lang="en-GB" sz="2000" baseline="-25000" dirty="0" err="1"/>
              <a:t>eL</a:t>
            </a:r>
            <a:r>
              <a:rPr lang="en-GB" sz="2000" dirty="0"/>
              <a:t> requested 8.5×10</a:t>
            </a:r>
            <a:r>
              <a:rPr lang="en-GB" sz="2000" baseline="30000" dirty="0"/>
              <a:t>19</a:t>
            </a:r>
            <a:r>
              <a:rPr lang="en-GB" sz="2000" dirty="0"/>
              <a:t>m</a:t>
            </a:r>
            <a:r>
              <a:rPr lang="en-GB" sz="2000" baseline="30000" dirty="0"/>
              <a:t>-2</a:t>
            </a:r>
            <a:r>
              <a:rPr lang="en-GB" sz="2000" dirty="0"/>
              <a:t> and 1×10</a:t>
            </a:r>
            <a:r>
              <a:rPr lang="en-GB" sz="2000" baseline="30000" dirty="0"/>
              <a:t>20</a:t>
            </a:r>
            <a:r>
              <a:rPr lang="en-GB" sz="2000" dirty="0"/>
              <a:t>m</a:t>
            </a:r>
            <a:r>
              <a:rPr lang="en-GB" sz="2000" baseline="30000" dirty="0"/>
              <a:t>-2</a:t>
            </a:r>
          </a:p>
          <a:p>
            <a:endParaRPr lang="en-GB" sz="2000" dirty="0"/>
          </a:p>
          <a:p>
            <a:r>
              <a:rPr lang="en-GB" sz="2000" dirty="0"/>
              <a:t>D/T ratio is not controlled</a:t>
            </a:r>
          </a:p>
          <a:p>
            <a:endParaRPr lang="en-GB" sz="2000" dirty="0"/>
          </a:p>
          <a:p>
            <a:r>
              <a:rPr lang="en-GB" sz="2000" dirty="0"/>
              <a:t>Requested densities are achieved and maintained while D/T ratio remain unchanged</a:t>
            </a:r>
          </a:p>
          <a:p>
            <a:endParaRPr lang="en-GB" sz="2000" dirty="0"/>
          </a:p>
          <a:p>
            <a:r>
              <a:rPr lang="en-GB" sz="2000" dirty="0"/>
              <a:t>Note, </a:t>
            </a:r>
            <a:r>
              <a:rPr lang="en-GB" sz="2000" dirty="0" err="1"/>
              <a:t>n</a:t>
            </a:r>
            <a:r>
              <a:rPr lang="en-GB" sz="2000" baseline="-25000" dirty="0" err="1"/>
              <a:t>eL</a:t>
            </a:r>
            <a:r>
              <a:rPr lang="en-GB" sz="2000" dirty="0"/>
              <a:t> increase via pellets as actuator, </a:t>
            </a:r>
            <a:r>
              <a:rPr lang="en-GB" sz="2000" dirty="0" err="1"/>
              <a:t>n</a:t>
            </a:r>
            <a:r>
              <a:rPr lang="en-GB" sz="2000" baseline="-25000" dirty="0" err="1"/>
              <a:t>eL</a:t>
            </a:r>
            <a:r>
              <a:rPr lang="en-GB" sz="2000" dirty="0"/>
              <a:t> decrease via transport losses</a:t>
            </a:r>
          </a:p>
        </p:txBody>
      </p:sp>
      <p:pic>
        <p:nvPicPr>
          <p:cNvPr id="6" name="Picture 5" descr="A graph of numbers and graphs&#10;&#10;AI-generated content may be incorrect.">
            <a:extLst>
              <a:ext uri="{FF2B5EF4-FFF2-40B4-BE49-F238E27FC236}">
                <a16:creationId xmlns:a16="http://schemas.microsoft.com/office/drawing/2014/main" id="{5160B337-219A-A899-2E45-366D49A8B70D}"/>
              </a:ext>
            </a:extLst>
          </p:cNvPr>
          <p:cNvPicPr>
            <a:picLocks noChangeAspect="1"/>
          </p:cNvPicPr>
          <p:nvPr/>
        </p:nvPicPr>
        <p:blipFill>
          <a:blip r:embed="rId3">
            <a:extLst>
              <a:ext uri="{28A0092B-C50C-407E-A947-70E740481C1C}">
                <a14:useLocalDpi xmlns:a14="http://schemas.microsoft.com/office/drawing/2010/main" val="0"/>
              </a:ext>
            </a:extLst>
          </a:blip>
          <a:srcRect t="22603"/>
          <a:stretch>
            <a:fillRect/>
          </a:stretch>
        </p:blipFill>
        <p:spPr>
          <a:xfrm>
            <a:off x="6120861" y="1045407"/>
            <a:ext cx="4623371" cy="5307872"/>
          </a:xfrm>
          <a:prstGeom prst="rect">
            <a:avLst/>
          </a:prstGeom>
        </p:spPr>
      </p:pic>
    </p:spTree>
    <p:extLst>
      <p:ext uri="{BB962C8B-B14F-4D97-AF65-F5344CB8AC3E}">
        <p14:creationId xmlns:p14="http://schemas.microsoft.com/office/powerpoint/2010/main" val="334459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a:xfrm>
            <a:off x="983431" y="192515"/>
            <a:ext cx="10318141" cy="457200"/>
          </a:xfrm>
        </p:spPr>
        <p:txBody>
          <a:bodyPr/>
          <a:lstStyle/>
          <a:p>
            <a:r>
              <a:rPr lang="en-GB" dirty="0"/>
              <a:t>Network #1, controlling </a:t>
            </a:r>
            <a:r>
              <a:rPr lang="en-GB" dirty="0" err="1"/>
              <a:t>n</a:t>
            </a:r>
            <a:r>
              <a:rPr lang="en-GB" baseline="-25000" dirty="0" err="1"/>
              <a:t>eL</a:t>
            </a:r>
            <a:r>
              <a:rPr lang="en-GB" dirty="0"/>
              <a:t> in range and D/T ratio</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a:solidFill>
                  <a:prstClr val="white"/>
                </a:solidFill>
              </a:rPr>
              <a:t>K. K. Kirov et al | 52nd EPS Conference on Plasma Physics (EPS 2026), Edinburgh, Scotland | 02 July 2026</a:t>
            </a:r>
            <a:endParaRPr lang="en-GB" dirty="0">
              <a:solidFill>
                <a:prstClr val="white"/>
              </a:solidFill>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pic>
        <p:nvPicPr>
          <p:cNvPr id="7" name="Picture 6">
            <a:extLst>
              <a:ext uri="{FF2B5EF4-FFF2-40B4-BE49-F238E27FC236}">
                <a16:creationId xmlns:a16="http://schemas.microsoft.com/office/drawing/2014/main" id="{D3BB4676-A9F4-9596-C6E3-E93DD0634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7298" y="1490314"/>
            <a:ext cx="3287731" cy="3809692"/>
          </a:xfrm>
          <a:prstGeom prst="rect">
            <a:avLst/>
          </a:prstGeom>
          <a:noFill/>
        </p:spPr>
      </p:pic>
      <p:sp>
        <p:nvSpPr>
          <p:cNvPr id="10" name="Content Placeholder 2">
            <a:extLst>
              <a:ext uri="{FF2B5EF4-FFF2-40B4-BE49-F238E27FC236}">
                <a16:creationId xmlns:a16="http://schemas.microsoft.com/office/drawing/2014/main" id="{67B18D52-1AEF-5128-39FA-6394E11EF6BD}"/>
              </a:ext>
            </a:extLst>
          </p:cNvPr>
          <p:cNvSpPr txBox="1">
            <a:spLocks/>
          </p:cNvSpPr>
          <p:nvPr/>
        </p:nvSpPr>
        <p:spPr>
          <a:xfrm>
            <a:off x="133563" y="651656"/>
            <a:ext cx="4035665" cy="4020851"/>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2000" b="1" dirty="0"/>
              <a:t>Combining two controllers into a network:</a:t>
            </a:r>
          </a:p>
          <a:p>
            <a:r>
              <a:rPr lang="en-GB" sz="2000" dirty="0"/>
              <a:t>Actuators are coupled and influence each other</a:t>
            </a:r>
          </a:p>
          <a:p>
            <a:r>
              <a:rPr lang="en-GB" sz="2000" dirty="0"/>
              <a:t>Prioritisation between the two controlled quantities must be considered</a:t>
            </a:r>
          </a:p>
          <a:p>
            <a:r>
              <a:rPr lang="en-GB" sz="2000" dirty="0"/>
              <a:t>Test of combined controllers with JETTO with </a:t>
            </a:r>
            <a:r>
              <a:rPr lang="en-GB" sz="2000"/>
              <a:t>external component  </a:t>
            </a:r>
            <a:r>
              <a:rPr lang="en-GB" sz="2000" dirty="0"/>
              <a:t>for &lt;X[T]&gt; in [0.4, 0.6] and</a:t>
            </a:r>
          </a:p>
          <a:p>
            <a:pPr marL="719138"/>
            <a:r>
              <a:rPr lang="en-GB" sz="2000" dirty="0"/>
              <a:t>Case 1, </a:t>
            </a:r>
            <a:r>
              <a:rPr lang="en-GB" sz="2000" dirty="0" err="1"/>
              <a:t>n</a:t>
            </a:r>
            <a:r>
              <a:rPr lang="en-GB" sz="2000" baseline="-25000" dirty="0" err="1"/>
              <a:t>eL</a:t>
            </a:r>
            <a:r>
              <a:rPr lang="en-GB" sz="2000" dirty="0"/>
              <a:t> </a:t>
            </a:r>
            <a:r>
              <a:rPr lang="en-GB" sz="2000" dirty="0" err="1"/>
              <a:t>req</a:t>
            </a:r>
            <a:r>
              <a:rPr lang="en-GB" sz="2000" dirty="0"/>
              <a:t> = 8.5×10</a:t>
            </a:r>
            <a:r>
              <a:rPr lang="en-GB" sz="2000" baseline="30000" dirty="0"/>
              <a:t>19</a:t>
            </a:r>
            <a:r>
              <a:rPr lang="en-GB" sz="2000" dirty="0"/>
              <a:t>m</a:t>
            </a:r>
            <a:r>
              <a:rPr lang="en-GB" sz="2000" baseline="30000" dirty="0"/>
              <a:t>-2</a:t>
            </a:r>
            <a:endParaRPr lang="en-GB" sz="2000" dirty="0"/>
          </a:p>
          <a:p>
            <a:pPr marL="719138"/>
            <a:r>
              <a:rPr lang="en-GB" sz="2000" dirty="0"/>
              <a:t>Case 2, </a:t>
            </a:r>
            <a:r>
              <a:rPr lang="en-GB" sz="2000" dirty="0" err="1"/>
              <a:t>n</a:t>
            </a:r>
            <a:r>
              <a:rPr lang="en-GB" sz="2000" baseline="-25000" dirty="0" err="1"/>
              <a:t>eL</a:t>
            </a:r>
            <a:r>
              <a:rPr lang="en-GB" sz="2000" dirty="0"/>
              <a:t> </a:t>
            </a:r>
            <a:r>
              <a:rPr lang="en-GB" sz="2000" dirty="0" err="1"/>
              <a:t>req</a:t>
            </a:r>
            <a:r>
              <a:rPr lang="en-GB" sz="2000" dirty="0"/>
              <a:t> = 1×10</a:t>
            </a:r>
            <a:r>
              <a:rPr lang="en-GB" sz="2000" baseline="30000" dirty="0"/>
              <a:t>20</a:t>
            </a:r>
            <a:r>
              <a:rPr lang="en-GB" sz="2000" dirty="0"/>
              <a:t>m</a:t>
            </a:r>
            <a:r>
              <a:rPr lang="en-GB" sz="2000" baseline="30000" dirty="0"/>
              <a:t>-2</a:t>
            </a:r>
            <a:endParaRPr lang="en-GB" sz="2000" dirty="0"/>
          </a:p>
        </p:txBody>
      </p:sp>
      <p:sp>
        <p:nvSpPr>
          <p:cNvPr id="3" name="Content Placeholder 2">
            <a:extLst>
              <a:ext uri="{FF2B5EF4-FFF2-40B4-BE49-F238E27FC236}">
                <a16:creationId xmlns:a16="http://schemas.microsoft.com/office/drawing/2014/main" id="{0BA9CE69-B969-A989-3940-1B06A5742762}"/>
              </a:ext>
            </a:extLst>
          </p:cNvPr>
          <p:cNvSpPr txBox="1">
            <a:spLocks/>
          </p:cNvSpPr>
          <p:nvPr/>
        </p:nvSpPr>
        <p:spPr>
          <a:xfrm>
            <a:off x="133563" y="4672507"/>
            <a:ext cx="4664467" cy="179998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2000" b="1" dirty="0"/>
              <a:t>Network #1</a:t>
            </a:r>
          </a:p>
          <a:p>
            <a:r>
              <a:rPr lang="en-GB" sz="2000" dirty="0"/>
              <a:t>Maintains </a:t>
            </a:r>
            <a:r>
              <a:rPr lang="en-GB" sz="2000" dirty="0" err="1"/>
              <a:t>n</a:t>
            </a:r>
            <a:r>
              <a:rPr lang="en-GB" sz="2000" baseline="-25000" dirty="0" err="1"/>
              <a:t>eL</a:t>
            </a:r>
            <a:r>
              <a:rPr lang="en-GB" sz="2000" dirty="0"/>
              <a:t>=1×10</a:t>
            </a:r>
            <a:r>
              <a:rPr lang="en-GB" sz="2000" baseline="30000" dirty="0"/>
              <a:t>20</a:t>
            </a:r>
            <a:r>
              <a:rPr lang="en-GB" sz="2000" dirty="0"/>
              <a:t>m</a:t>
            </a:r>
            <a:r>
              <a:rPr lang="en-GB" sz="2000" baseline="30000" dirty="0"/>
              <a:t>-2</a:t>
            </a:r>
            <a:r>
              <a:rPr lang="en-GB" sz="2000" dirty="0"/>
              <a:t> but cannot achieve &lt;X[T]&gt; in [0.4,0.6]</a:t>
            </a:r>
          </a:p>
          <a:p>
            <a:r>
              <a:rPr lang="en-GB" sz="2000" dirty="0"/>
              <a:t>Lower request, </a:t>
            </a:r>
            <a:r>
              <a:rPr lang="en-GB" sz="2000" dirty="0" err="1"/>
              <a:t>n</a:t>
            </a:r>
            <a:r>
              <a:rPr lang="en-GB" sz="2000" baseline="-25000" dirty="0" err="1"/>
              <a:t>eL</a:t>
            </a:r>
            <a:r>
              <a:rPr lang="en-GB" sz="2000" dirty="0"/>
              <a:t>=8.5×10</a:t>
            </a:r>
            <a:r>
              <a:rPr lang="en-GB" sz="2000" baseline="30000" dirty="0"/>
              <a:t>19</a:t>
            </a:r>
            <a:r>
              <a:rPr lang="en-GB" sz="2000" dirty="0"/>
              <a:t>m</a:t>
            </a:r>
            <a:r>
              <a:rPr lang="en-GB" sz="2000" baseline="30000" dirty="0"/>
              <a:t>-2</a:t>
            </a:r>
            <a:r>
              <a:rPr lang="en-GB" sz="2000" dirty="0"/>
              <a:t> is achieved on transport time scale</a:t>
            </a:r>
            <a:endParaRPr lang="en-GB" dirty="0"/>
          </a:p>
        </p:txBody>
      </p:sp>
      <p:pic>
        <p:nvPicPr>
          <p:cNvPr id="14" name="Picture 13">
            <a:extLst>
              <a:ext uri="{FF2B5EF4-FFF2-40B4-BE49-F238E27FC236}">
                <a16:creationId xmlns:a16="http://schemas.microsoft.com/office/drawing/2014/main" id="{1496B42B-DFC2-C51C-AD87-00129BA54343}"/>
              </a:ext>
            </a:extLst>
          </p:cNvPr>
          <p:cNvPicPr>
            <a:picLocks noChangeAspect="1"/>
          </p:cNvPicPr>
          <p:nvPr/>
        </p:nvPicPr>
        <p:blipFill>
          <a:blip r:embed="rId4">
            <a:extLst>
              <a:ext uri="{28A0092B-C50C-407E-A947-70E740481C1C}">
                <a14:useLocalDpi xmlns:a14="http://schemas.microsoft.com/office/drawing/2010/main" val="0"/>
              </a:ext>
            </a:extLst>
          </a:blip>
          <a:srcRect t="22718"/>
          <a:stretch>
            <a:fillRect/>
          </a:stretch>
        </p:blipFill>
        <p:spPr>
          <a:xfrm>
            <a:off x="7809245" y="1115644"/>
            <a:ext cx="4320000" cy="4952237"/>
          </a:xfrm>
          <a:prstGeom prst="rect">
            <a:avLst/>
          </a:prstGeom>
        </p:spPr>
      </p:pic>
      <p:sp>
        <p:nvSpPr>
          <p:cNvPr id="9" name="TextBox 8">
            <a:extLst>
              <a:ext uri="{FF2B5EF4-FFF2-40B4-BE49-F238E27FC236}">
                <a16:creationId xmlns:a16="http://schemas.microsoft.com/office/drawing/2014/main" id="{64A4F889-0848-016F-15F6-DFC32BC13559}"/>
              </a:ext>
            </a:extLst>
          </p:cNvPr>
          <p:cNvSpPr txBox="1"/>
          <p:nvPr/>
        </p:nvSpPr>
        <p:spPr>
          <a:xfrm>
            <a:off x="11041699" y="4532130"/>
            <a:ext cx="902270" cy="307777"/>
          </a:xfrm>
          <a:prstGeom prst="rect">
            <a:avLst/>
          </a:prstGeom>
          <a:noFill/>
        </p:spPr>
        <p:txBody>
          <a:bodyPr wrap="square">
            <a:spAutoFit/>
          </a:bodyPr>
          <a:lstStyle/>
          <a:p>
            <a:r>
              <a:rPr lang="en-GB" sz="1400" dirty="0">
                <a:solidFill>
                  <a:srgbClr val="0000FF"/>
                </a:solidFill>
              </a:rPr>
              <a:t>1×10</a:t>
            </a:r>
            <a:r>
              <a:rPr lang="en-GB" sz="1400" baseline="30000" dirty="0">
                <a:solidFill>
                  <a:srgbClr val="0000FF"/>
                </a:solidFill>
              </a:rPr>
              <a:t>20</a:t>
            </a:r>
            <a:r>
              <a:rPr lang="en-GB" sz="1400" dirty="0">
                <a:solidFill>
                  <a:srgbClr val="0000FF"/>
                </a:solidFill>
              </a:rPr>
              <a:t>m</a:t>
            </a:r>
            <a:r>
              <a:rPr lang="en-GB" sz="1400" baseline="30000" dirty="0">
                <a:solidFill>
                  <a:srgbClr val="0000FF"/>
                </a:solidFill>
              </a:rPr>
              <a:t>-2</a:t>
            </a:r>
          </a:p>
        </p:txBody>
      </p:sp>
      <p:sp>
        <p:nvSpPr>
          <p:cNvPr id="11" name="TextBox 10">
            <a:extLst>
              <a:ext uri="{FF2B5EF4-FFF2-40B4-BE49-F238E27FC236}">
                <a16:creationId xmlns:a16="http://schemas.microsoft.com/office/drawing/2014/main" id="{72BBFEFB-34D9-22EB-E859-2B1EFB43279F}"/>
              </a:ext>
            </a:extLst>
          </p:cNvPr>
          <p:cNvSpPr txBox="1"/>
          <p:nvPr/>
        </p:nvSpPr>
        <p:spPr>
          <a:xfrm>
            <a:off x="11192548" y="5146117"/>
            <a:ext cx="1102594" cy="307777"/>
          </a:xfrm>
          <a:prstGeom prst="rect">
            <a:avLst/>
          </a:prstGeom>
          <a:noFill/>
        </p:spPr>
        <p:txBody>
          <a:bodyPr wrap="square">
            <a:spAutoFit/>
          </a:bodyPr>
          <a:lstStyle/>
          <a:p>
            <a:r>
              <a:rPr lang="en-GB" sz="1400" dirty="0">
                <a:solidFill>
                  <a:srgbClr val="FF0000"/>
                </a:solidFill>
              </a:rPr>
              <a:t>8.5×10</a:t>
            </a:r>
            <a:r>
              <a:rPr lang="en-GB" sz="1400" baseline="30000" dirty="0">
                <a:solidFill>
                  <a:srgbClr val="FF0000"/>
                </a:solidFill>
              </a:rPr>
              <a:t>19</a:t>
            </a:r>
          </a:p>
        </p:txBody>
      </p:sp>
    </p:spTree>
    <p:extLst>
      <p:ext uri="{BB962C8B-B14F-4D97-AF65-F5344CB8AC3E}">
        <p14:creationId xmlns:p14="http://schemas.microsoft.com/office/powerpoint/2010/main" val="404764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GB" dirty="0"/>
              <a:t>Network #2, controlling D/T ratio and </a:t>
            </a:r>
            <a:r>
              <a:rPr lang="en-GB" dirty="0" err="1"/>
              <a:t>n</a:t>
            </a:r>
            <a:r>
              <a:rPr lang="en-GB" baseline="-25000" dirty="0" err="1"/>
              <a:t>eL</a:t>
            </a:r>
            <a:endParaRPr lang="en-HU" baseline="-2500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pic>
        <p:nvPicPr>
          <p:cNvPr id="6" name="Picture 5">
            <a:extLst>
              <a:ext uri="{FF2B5EF4-FFF2-40B4-BE49-F238E27FC236}">
                <a16:creationId xmlns:a16="http://schemas.microsoft.com/office/drawing/2014/main" id="{E0489E15-42FB-891E-3366-1AEEB31707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2291" y="1512774"/>
            <a:ext cx="2015490" cy="3813175"/>
          </a:xfrm>
          <a:prstGeom prst="rect">
            <a:avLst/>
          </a:prstGeom>
          <a:noFill/>
        </p:spPr>
      </p:pic>
      <p:sp>
        <p:nvSpPr>
          <p:cNvPr id="9" name="Content Placeholder 2">
            <a:extLst>
              <a:ext uri="{FF2B5EF4-FFF2-40B4-BE49-F238E27FC236}">
                <a16:creationId xmlns:a16="http://schemas.microsoft.com/office/drawing/2014/main" id="{E4FFF411-5E41-C40E-0602-B4F22C7001FF}"/>
              </a:ext>
            </a:extLst>
          </p:cNvPr>
          <p:cNvSpPr txBox="1">
            <a:spLocks/>
          </p:cNvSpPr>
          <p:nvPr/>
        </p:nvSpPr>
        <p:spPr>
          <a:xfrm>
            <a:off x="133563" y="836712"/>
            <a:ext cx="4263507" cy="311508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2000" b="1" dirty="0"/>
              <a:t>Network #2</a:t>
            </a:r>
          </a:p>
          <a:p>
            <a:r>
              <a:rPr lang="en-GB" sz="2000" dirty="0"/>
              <a:t>Maintains somewhat </a:t>
            </a:r>
            <a:r>
              <a:rPr lang="en-GB" sz="2000" dirty="0" err="1"/>
              <a:t>n</a:t>
            </a:r>
            <a:r>
              <a:rPr lang="en-GB" sz="2000" baseline="-25000" dirty="0" err="1"/>
              <a:t>eL</a:t>
            </a:r>
            <a:r>
              <a:rPr lang="en-GB" sz="2000" dirty="0"/>
              <a:t>= 8.5×10</a:t>
            </a:r>
            <a:r>
              <a:rPr lang="en-GB" sz="2000" baseline="30000" dirty="0"/>
              <a:t>19</a:t>
            </a:r>
            <a:r>
              <a:rPr lang="en-GB" sz="2000" dirty="0"/>
              <a:t> m</a:t>
            </a:r>
            <a:r>
              <a:rPr lang="en-GB" sz="2000" baseline="30000" dirty="0"/>
              <a:t>-2</a:t>
            </a:r>
            <a:r>
              <a:rPr lang="en-GB" sz="2000" dirty="0"/>
              <a:t> and better 1×10</a:t>
            </a:r>
            <a:r>
              <a:rPr lang="en-GB" sz="2000" baseline="30000" dirty="0"/>
              <a:t>20</a:t>
            </a:r>
            <a:r>
              <a:rPr lang="en-GB" sz="2000" dirty="0"/>
              <a:t>m</a:t>
            </a:r>
            <a:r>
              <a:rPr lang="en-GB" sz="2000" baseline="30000" dirty="0"/>
              <a:t>-2</a:t>
            </a:r>
            <a:r>
              <a:rPr lang="en-GB" sz="2000" dirty="0"/>
              <a:t> </a:t>
            </a:r>
          </a:p>
          <a:p>
            <a:r>
              <a:rPr lang="en-GB" sz="2000" dirty="0"/>
              <a:t>Excellent in controlling  &lt;X[T]&gt; in [0.4,0.6]</a:t>
            </a:r>
          </a:p>
        </p:txBody>
      </p:sp>
      <p:sp>
        <p:nvSpPr>
          <p:cNvPr id="11" name="TextBox 10">
            <a:extLst>
              <a:ext uri="{FF2B5EF4-FFF2-40B4-BE49-F238E27FC236}">
                <a16:creationId xmlns:a16="http://schemas.microsoft.com/office/drawing/2014/main" id="{99A425F9-7E86-D70D-9FE7-D56399335618}"/>
              </a:ext>
            </a:extLst>
          </p:cNvPr>
          <p:cNvSpPr txBox="1"/>
          <p:nvPr/>
        </p:nvSpPr>
        <p:spPr>
          <a:xfrm>
            <a:off x="133563" y="2587079"/>
            <a:ext cx="4263507" cy="3170099"/>
          </a:xfrm>
          <a:prstGeom prst="rect">
            <a:avLst/>
          </a:prstGeom>
          <a:noFill/>
        </p:spPr>
        <p:txBody>
          <a:bodyPr wrap="square">
            <a:spAutoFit/>
          </a:bodyPr>
          <a:lstStyle/>
          <a:p>
            <a:pPr marL="269875" indent="-269875">
              <a:buFont typeface="Arial" panose="020B0604020202020204" pitchFamily="34" charset="0"/>
              <a:buChar char="•"/>
            </a:pPr>
            <a:r>
              <a:rPr lang="en-GB" sz="2000" dirty="0"/>
              <a:t>Dynamic response:</a:t>
            </a:r>
          </a:p>
          <a:p>
            <a:pPr marL="727075" lvl="1" indent="-269875">
              <a:buFont typeface="Arial" panose="020B0604020202020204" pitchFamily="34" charset="0"/>
              <a:buChar char="•"/>
            </a:pPr>
            <a:r>
              <a:rPr lang="en-GB" sz="2000" dirty="0"/>
              <a:t>Case #3, drop </a:t>
            </a:r>
            <a:r>
              <a:rPr lang="en-GB" sz="2000" dirty="0" err="1">
                <a:solidFill>
                  <a:prstClr val="black"/>
                </a:solidFill>
              </a:rPr>
              <a:t>n</a:t>
            </a:r>
            <a:r>
              <a:rPr lang="en-GB" sz="2000" baseline="-25000" dirty="0" err="1">
                <a:solidFill>
                  <a:prstClr val="black"/>
                </a:solidFill>
              </a:rPr>
              <a:t>eL</a:t>
            </a:r>
            <a:r>
              <a:rPr lang="en-GB" sz="2000" dirty="0">
                <a:solidFill>
                  <a:prstClr val="black"/>
                </a:solidFill>
              </a:rPr>
              <a:t> request from </a:t>
            </a:r>
            <a:r>
              <a:rPr lang="en-GB" sz="2000" dirty="0"/>
              <a:t>1×10</a:t>
            </a:r>
            <a:r>
              <a:rPr lang="en-GB" sz="2000" baseline="30000" dirty="0"/>
              <a:t>20</a:t>
            </a:r>
            <a:r>
              <a:rPr lang="en-GB" sz="2000" dirty="0"/>
              <a:t>m</a:t>
            </a:r>
            <a:r>
              <a:rPr lang="en-GB" sz="2000" baseline="30000" dirty="0"/>
              <a:t>-2</a:t>
            </a:r>
            <a:r>
              <a:rPr lang="en-GB" sz="2000" dirty="0">
                <a:solidFill>
                  <a:prstClr val="black"/>
                </a:solidFill>
              </a:rPr>
              <a:t> to 8.5×10</a:t>
            </a:r>
            <a:r>
              <a:rPr lang="en-GB" sz="2000" baseline="30000" dirty="0">
                <a:solidFill>
                  <a:prstClr val="black"/>
                </a:solidFill>
              </a:rPr>
              <a:t>19</a:t>
            </a:r>
            <a:r>
              <a:rPr lang="en-GB" sz="2000" dirty="0">
                <a:solidFill>
                  <a:prstClr val="black"/>
                </a:solidFill>
              </a:rPr>
              <a:t>m</a:t>
            </a:r>
            <a:r>
              <a:rPr lang="en-GB" sz="2000" baseline="30000" dirty="0">
                <a:solidFill>
                  <a:prstClr val="black"/>
                </a:solidFill>
              </a:rPr>
              <a:t>-2</a:t>
            </a:r>
            <a:r>
              <a:rPr lang="en-GB" sz="2000" dirty="0">
                <a:solidFill>
                  <a:prstClr val="black"/>
                </a:solidFill>
              </a:rPr>
              <a:t> and sustain </a:t>
            </a:r>
            <a:r>
              <a:rPr lang="en-GB" sz="2000" dirty="0"/>
              <a:t>&lt;X[T]&gt; in [0.4,0.6]</a:t>
            </a:r>
          </a:p>
          <a:p>
            <a:pPr lvl="1"/>
            <a:r>
              <a:rPr lang="en-GB" sz="2000" dirty="0" err="1"/>
              <a:t>n</a:t>
            </a:r>
            <a:r>
              <a:rPr lang="en-GB" sz="2000" baseline="-25000" dirty="0" err="1"/>
              <a:t>eL</a:t>
            </a:r>
            <a:r>
              <a:rPr lang="en-GB" sz="2000" dirty="0"/>
              <a:t> </a:t>
            </a:r>
            <a:r>
              <a:rPr lang="en-GB" sz="2000" dirty="0" err="1"/>
              <a:t>req</a:t>
            </a:r>
            <a:r>
              <a:rPr lang="en-GB" sz="2000" dirty="0"/>
              <a:t> 8.5×10</a:t>
            </a:r>
            <a:r>
              <a:rPr lang="en-GB" sz="2000" baseline="30000" dirty="0"/>
              <a:t>19</a:t>
            </a:r>
            <a:r>
              <a:rPr lang="en-GB" sz="2000" dirty="0"/>
              <a:t>m</a:t>
            </a:r>
            <a:r>
              <a:rPr lang="en-GB" sz="2000" baseline="30000" dirty="0"/>
              <a:t>-2</a:t>
            </a:r>
            <a:r>
              <a:rPr lang="en-GB" sz="2000" dirty="0"/>
              <a:t> achieved slowly </a:t>
            </a:r>
          </a:p>
          <a:p>
            <a:pPr lvl="1"/>
            <a:endParaRPr lang="en-GB" sz="2000" dirty="0"/>
          </a:p>
          <a:p>
            <a:pPr marL="727075" lvl="1" indent="-269875">
              <a:buFont typeface="Arial" panose="020B0604020202020204" pitchFamily="34" charset="0"/>
              <a:buChar char="•"/>
            </a:pPr>
            <a:r>
              <a:rPr lang="en-GB" sz="2000" dirty="0"/>
              <a:t>Case #4, sustain 1×10</a:t>
            </a:r>
            <a:r>
              <a:rPr lang="en-GB" sz="2000" baseline="30000" dirty="0"/>
              <a:t>20</a:t>
            </a:r>
            <a:r>
              <a:rPr lang="en-GB" sz="2000" dirty="0"/>
              <a:t>m</a:t>
            </a:r>
            <a:r>
              <a:rPr lang="en-GB" sz="2000" baseline="30000" dirty="0"/>
              <a:t>-2</a:t>
            </a:r>
            <a:r>
              <a:rPr lang="en-GB" sz="2000" dirty="0">
                <a:solidFill>
                  <a:prstClr val="black"/>
                </a:solidFill>
              </a:rPr>
              <a:t> and drop </a:t>
            </a:r>
            <a:r>
              <a:rPr lang="en-GB" sz="2000" dirty="0"/>
              <a:t>&lt;X[T]&gt; to [0.2,0.3]</a:t>
            </a:r>
          </a:p>
          <a:p>
            <a:pPr marL="266700" indent="0">
              <a:buNone/>
            </a:pPr>
            <a:r>
              <a:rPr lang="en-GB" sz="2000" dirty="0"/>
              <a:t>&lt;X[T]&gt; in [0.2,0.3] achieved quickly</a:t>
            </a:r>
          </a:p>
        </p:txBody>
      </p:sp>
      <p:pic>
        <p:nvPicPr>
          <p:cNvPr id="10" name="Picture 9" descr="A graph of a number of numbers&#10;&#10;AI-generated content may be incorrect.">
            <a:extLst>
              <a:ext uri="{FF2B5EF4-FFF2-40B4-BE49-F238E27FC236}">
                <a16:creationId xmlns:a16="http://schemas.microsoft.com/office/drawing/2014/main" id="{377B64E3-76B3-91DA-0488-527E9AEE8471}"/>
              </a:ext>
            </a:extLst>
          </p:cNvPr>
          <p:cNvPicPr>
            <a:picLocks noChangeAspect="1"/>
          </p:cNvPicPr>
          <p:nvPr/>
        </p:nvPicPr>
        <p:blipFill>
          <a:blip r:embed="rId4">
            <a:extLst>
              <a:ext uri="{28A0092B-C50C-407E-A947-70E740481C1C}">
                <a14:useLocalDpi xmlns:a14="http://schemas.microsoft.com/office/drawing/2010/main" val="0"/>
              </a:ext>
            </a:extLst>
          </a:blip>
          <a:srcRect t="22377"/>
          <a:stretch>
            <a:fillRect/>
          </a:stretch>
        </p:blipFill>
        <p:spPr>
          <a:xfrm>
            <a:off x="7784691" y="1102661"/>
            <a:ext cx="4320000" cy="4974092"/>
          </a:xfrm>
          <a:prstGeom prst="rect">
            <a:avLst/>
          </a:prstGeom>
        </p:spPr>
      </p:pic>
      <p:pic>
        <p:nvPicPr>
          <p:cNvPr id="13" name="Picture 12" descr="A graph of numbers and graphs&#10;&#10;AI-generated content may be incorrect.">
            <a:extLst>
              <a:ext uri="{FF2B5EF4-FFF2-40B4-BE49-F238E27FC236}">
                <a16:creationId xmlns:a16="http://schemas.microsoft.com/office/drawing/2014/main" id="{84ADD0E9-BD93-2DFA-3EE7-3B0B565468BD}"/>
              </a:ext>
            </a:extLst>
          </p:cNvPr>
          <p:cNvPicPr>
            <a:picLocks noChangeAspect="1"/>
          </p:cNvPicPr>
          <p:nvPr/>
        </p:nvPicPr>
        <p:blipFill>
          <a:blip r:embed="rId5">
            <a:extLst>
              <a:ext uri="{28A0092B-C50C-407E-A947-70E740481C1C}">
                <a14:useLocalDpi xmlns:a14="http://schemas.microsoft.com/office/drawing/2010/main" val="0"/>
              </a:ext>
            </a:extLst>
          </a:blip>
          <a:srcRect t="22340"/>
          <a:stretch>
            <a:fillRect/>
          </a:stretch>
        </p:blipFill>
        <p:spPr>
          <a:xfrm>
            <a:off x="7738437" y="1101470"/>
            <a:ext cx="4320000" cy="4976474"/>
          </a:xfrm>
          <a:prstGeom prst="rect">
            <a:avLst/>
          </a:prstGeom>
        </p:spPr>
      </p:pic>
    </p:spTree>
    <p:extLst>
      <p:ext uri="{BB962C8B-B14F-4D97-AF65-F5344CB8AC3E}">
        <p14:creationId xmlns:p14="http://schemas.microsoft.com/office/powerpoint/2010/main" val="28087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GB" dirty="0"/>
              <a:t>Network #3, controlling </a:t>
            </a:r>
            <a:r>
              <a:rPr lang="en-GB" dirty="0" err="1"/>
              <a:t>n</a:t>
            </a:r>
            <a:r>
              <a:rPr lang="en-GB" baseline="-25000" dirty="0" err="1"/>
              <a:t>eL</a:t>
            </a:r>
            <a:r>
              <a:rPr lang="en-GB" dirty="0"/>
              <a:t> and D/T ratio </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7546851" cy="302230"/>
          </a:xfrm>
        </p:spPr>
        <p:txBody>
          <a:bodyPr/>
          <a:lstStyle/>
          <a:p>
            <a:r>
              <a:rPr lang="en-GB" dirty="0">
                <a:solidFill>
                  <a:prstClr val="white"/>
                </a:solidFill>
              </a:rPr>
              <a:t>K. K. Kirov et al | 52nd EPS Conference on Plasma Physics (EPS 2026), Edinburgh, Scotland | 02 July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pic>
        <p:nvPicPr>
          <p:cNvPr id="6" name="Picture 5">
            <a:extLst>
              <a:ext uri="{FF2B5EF4-FFF2-40B4-BE49-F238E27FC236}">
                <a16:creationId xmlns:a16="http://schemas.microsoft.com/office/drawing/2014/main" id="{7214456D-7EC6-025F-CA21-8BFC21D1A3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7270" y="1360994"/>
            <a:ext cx="2537460" cy="3657600"/>
          </a:xfrm>
          <a:prstGeom prst="rect">
            <a:avLst/>
          </a:prstGeom>
          <a:noFill/>
        </p:spPr>
      </p:pic>
      <p:sp>
        <p:nvSpPr>
          <p:cNvPr id="11" name="Content Placeholder 2">
            <a:extLst>
              <a:ext uri="{FF2B5EF4-FFF2-40B4-BE49-F238E27FC236}">
                <a16:creationId xmlns:a16="http://schemas.microsoft.com/office/drawing/2014/main" id="{AE6F33C5-DAAC-C9E9-5EBC-DDAD0185656E}"/>
              </a:ext>
            </a:extLst>
          </p:cNvPr>
          <p:cNvSpPr txBox="1">
            <a:spLocks/>
          </p:cNvSpPr>
          <p:nvPr/>
        </p:nvSpPr>
        <p:spPr>
          <a:xfrm>
            <a:off x="133564" y="836712"/>
            <a:ext cx="4364694" cy="2267823"/>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sz="2000" b="1" dirty="0"/>
              <a:t>Network #3</a:t>
            </a:r>
          </a:p>
          <a:p>
            <a:r>
              <a:rPr lang="en-GB" sz="2000" dirty="0"/>
              <a:t>Maintains better both requests for </a:t>
            </a:r>
            <a:r>
              <a:rPr lang="en-GB" sz="2000" dirty="0" err="1"/>
              <a:t>n</a:t>
            </a:r>
            <a:r>
              <a:rPr lang="en-GB" sz="2000" baseline="-25000" dirty="0" err="1"/>
              <a:t>eL</a:t>
            </a:r>
            <a:r>
              <a:rPr lang="en-GB" sz="2000" dirty="0"/>
              <a:t>:  </a:t>
            </a:r>
            <a:r>
              <a:rPr lang="en-GB" sz="2000" dirty="0" err="1"/>
              <a:t>n</a:t>
            </a:r>
            <a:r>
              <a:rPr lang="en-GB" sz="2000" baseline="-25000" dirty="0" err="1"/>
              <a:t>eL</a:t>
            </a:r>
            <a:r>
              <a:rPr lang="en-GB" sz="2000" dirty="0"/>
              <a:t>= 8.5×10</a:t>
            </a:r>
            <a:r>
              <a:rPr lang="en-GB" sz="2000" baseline="30000" dirty="0"/>
              <a:t>19</a:t>
            </a:r>
            <a:r>
              <a:rPr lang="en-GB" sz="2000" dirty="0"/>
              <a:t>m</a:t>
            </a:r>
            <a:r>
              <a:rPr lang="en-GB" sz="2000" baseline="30000" dirty="0"/>
              <a:t>-2</a:t>
            </a:r>
            <a:r>
              <a:rPr lang="en-GB" sz="2000" dirty="0"/>
              <a:t> and 1×10</a:t>
            </a:r>
            <a:r>
              <a:rPr lang="en-GB" sz="2000" baseline="30000" dirty="0"/>
              <a:t>20</a:t>
            </a:r>
            <a:r>
              <a:rPr lang="en-GB" sz="2000" dirty="0"/>
              <a:t>m</a:t>
            </a:r>
            <a:r>
              <a:rPr lang="en-GB" sz="2000" baseline="30000" dirty="0"/>
              <a:t>-2</a:t>
            </a:r>
            <a:r>
              <a:rPr lang="en-GB" sz="2000" dirty="0"/>
              <a:t> </a:t>
            </a:r>
          </a:p>
          <a:p>
            <a:r>
              <a:rPr lang="en-GB" sz="2000" dirty="0"/>
              <a:t>Controlling  &lt;X[T]&gt; in [0.4,0.6] only for higher density request</a:t>
            </a:r>
          </a:p>
        </p:txBody>
      </p:sp>
      <p:sp>
        <p:nvSpPr>
          <p:cNvPr id="9" name="TextBox 8">
            <a:extLst>
              <a:ext uri="{FF2B5EF4-FFF2-40B4-BE49-F238E27FC236}">
                <a16:creationId xmlns:a16="http://schemas.microsoft.com/office/drawing/2014/main" id="{6D0E6371-E6BF-2EF0-CD42-CC06D290D1F5}"/>
              </a:ext>
            </a:extLst>
          </p:cNvPr>
          <p:cNvSpPr txBox="1"/>
          <p:nvPr/>
        </p:nvSpPr>
        <p:spPr>
          <a:xfrm>
            <a:off x="133564" y="2679412"/>
            <a:ext cx="4364694" cy="3170099"/>
          </a:xfrm>
          <a:prstGeom prst="rect">
            <a:avLst/>
          </a:prstGeom>
          <a:noFill/>
        </p:spPr>
        <p:txBody>
          <a:bodyPr wrap="square">
            <a:spAutoFit/>
          </a:bodyPr>
          <a:lstStyle/>
          <a:p>
            <a:pPr marL="285750" indent="-285750">
              <a:buFont typeface="Arial" panose="020B0604020202020204" pitchFamily="34" charset="0"/>
              <a:buChar char="•"/>
            </a:pPr>
            <a:r>
              <a:rPr lang="en-GB" sz="2000" dirty="0"/>
              <a:t>Dynamic response:</a:t>
            </a:r>
          </a:p>
          <a:p>
            <a:pPr marL="533400" indent="-285750">
              <a:buFont typeface="Arial" panose="020B0604020202020204" pitchFamily="34" charset="0"/>
              <a:buChar char="•"/>
            </a:pPr>
            <a:r>
              <a:rPr lang="en-GB" sz="2000" dirty="0"/>
              <a:t>Case #3, drop </a:t>
            </a:r>
            <a:r>
              <a:rPr lang="en-GB" sz="2000" dirty="0" err="1">
                <a:solidFill>
                  <a:prstClr val="black"/>
                </a:solidFill>
              </a:rPr>
              <a:t>n</a:t>
            </a:r>
            <a:r>
              <a:rPr lang="en-GB" sz="2000" baseline="-25000" dirty="0" err="1">
                <a:solidFill>
                  <a:prstClr val="black"/>
                </a:solidFill>
              </a:rPr>
              <a:t>eL</a:t>
            </a:r>
            <a:r>
              <a:rPr lang="en-GB" sz="2000" dirty="0">
                <a:solidFill>
                  <a:prstClr val="black"/>
                </a:solidFill>
              </a:rPr>
              <a:t> request from </a:t>
            </a:r>
            <a:r>
              <a:rPr lang="en-GB" sz="2000" dirty="0"/>
              <a:t>1×10</a:t>
            </a:r>
            <a:r>
              <a:rPr lang="en-GB" sz="2000" baseline="30000" dirty="0"/>
              <a:t>20</a:t>
            </a:r>
            <a:r>
              <a:rPr lang="en-GB" sz="2000" dirty="0"/>
              <a:t>m</a:t>
            </a:r>
            <a:r>
              <a:rPr lang="en-GB" sz="2000" baseline="30000" dirty="0"/>
              <a:t>-2</a:t>
            </a:r>
            <a:r>
              <a:rPr lang="en-GB" sz="2000" dirty="0">
                <a:solidFill>
                  <a:prstClr val="black"/>
                </a:solidFill>
              </a:rPr>
              <a:t> to 8.5×10</a:t>
            </a:r>
            <a:r>
              <a:rPr lang="en-GB" sz="2000" baseline="30000" dirty="0">
                <a:solidFill>
                  <a:prstClr val="black"/>
                </a:solidFill>
              </a:rPr>
              <a:t>19</a:t>
            </a:r>
            <a:r>
              <a:rPr lang="en-GB" sz="2000" dirty="0">
                <a:solidFill>
                  <a:prstClr val="black"/>
                </a:solidFill>
              </a:rPr>
              <a:t>m</a:t>
            </a:r>
            <a:r>
              <a:rPr lang="en-GB" sz="2000" baseline="30000" dirty="0">
                <a:solidFill>
                  <a:prstClr val="black"/>
                </a:solidFill>
              </a:rPr>
              <a:t>-2</a:t>
            </a:r>
            <a:r>
              <a:rPr lang="en-GB" sz="2000" dirty="0">
                <a:solidFill>
                  <a:prstClr val="black"/>
                </a:solidFill>
              </a:rPr>
              <a:t> and sustain </a:t>
            </a:r>
            <a:r>
              <a:rPr lang="en-GB" sz="2000" dirty="0"/>
              <a:t>&lt;X[T]&gt; in [0.4,0.6]</a:t>
            </a:r>
          </a:p>
          <a:p>
            <a:pPr marL="266700" indent="0">
              <a:buNone/>
            </a:pPr>
            <a:r>
              <a:rPr lang="en-GB" sz="2000" dirty="0" err="1"/>
              <a:t>n</a:t>
            </a:r>
            <a:r>
              <a:rPr lang="en-GB" sz="2000" baseline="-25000" dirty="0" err="1"/>
              <a:t>eL</a:t>
            </a:r>
            <a:r>
              <a:rPr lang="en-GB" sz="2000" dirty="0"/>
              <a:t> </a:t>
            </a:r>
            <a:r>
              <a:rPr lang="en-GB" sz="2000" dirty="0" err="1"/>
              <a:t>req</a:t>
            </a:r>
            <a:r>
              <a:rPr lang="en-GB" sz="2000" dirty="0"/>
              <a:t> ×10</a:t>
            </a:r>
            <a:r>
              <a:rPr lang="en-GB" sz="2000" baseline="30000" dirty="0"/>
              <a:t>19</a:t>
            </a:r>
            <a:r>
              <a:rPr lang="en-GB" sz="2000" dirty="0"/>
              <a:t>m</a:t>
            </a:r>
            <a:r>
              <a:rPr lang="en-GB" sz="2000" baseline="30000" dirty="0"/>
              <a:t>-2</a:t>
            </a:r>
            <a:r>
              <a:rPr lang="en-GB" sz="2000" dirty="0"/>
              <a:t> is better but cannot keep constant  &lt;X[T]&gt; </a:t>
            </a:r>
          </a:p>
          <a:p>
            <a:pPr marL="266700" indent="0">
              <a:buNone/>
            </a:pPr>
            <a:endParaRPr lang="en-GB" sz="2000" dirty="0"/>
          </a:p>
          <a:p>
            <a:pPr marL="533400" indent="-342900">
              <a:buFont typeface="Arial" panose="020B0604020202020204" pitchFamily="34" charset="0"/>
              <a:buChar char="•"/>
            </a:pPr>
            <a:r>
              <a:rPr lang="en-GB" sz="2000" dirty="0"/>
              <a:t>Case #4, sustain 1×10</a:t>
            </a:r>
            <a:r>
              <a:rPr lang="en-GB" sz="2000" baseline="30000" dirty="0"/>
              <a:t>20</a:t>
            </a:r>
            <a:r>
              <a:rPr lang="en-GB" sz="2000" dirty="0"/>
              <a:t>m</a:t>
            </a:r>
            <a:r>
              <a:rPr lang="en-GB" sz="2000" baseline="30000" dirty="0"/>
              <a:t>-2</a:t>
            </a:r>
            <a:r>
              <a:rPr lang="en-GB" sz="2000" dirty="0">
                <a:solidFill>
                  <a:prstClr val="black"/>
                </a:solidFill>
              </a:rPr>
              <a:t> and drop </a:t>
            </a:r>
            <a:r>
              <a:rPr lang="en-GB" sz="2000" dirty="0"/>
              <a:t>&lt;X[T]&gt; to [0.2,0.3]</a:t>
            </a:r>
          </a:p>
          <a:p>
            <a:pPr marL="266700" indent="0">
              <a:buNone/>
            </a:pPr>
            <a:r>
              <a:rPr lang="en-GB" sz="2000" dirty="0"/>
              <a:t>&lt;X[T]&gt; in [0.2,0.3] achieved quickly</a:t>
            </a:r>
          </a:p>
        </p:txBody>
      </p:sp>
      <p:pic>
        <p:nvPicPr>
          <p:cNvPr id="8" name="Picture 7" descr="A graph of a number of numbers&#10;&#10;AI-generated content may be incorrect.">
            <a:extLst>
              <a:ext uri="{FF2B5EF4-FFF2-40B4-BE49-F238E27FC236}">
                <a16:creationId xmlns:a16="http://schemas.microsoft.com/office/drawing/2014/main" id="{936B360A-079C-A33E-C99D-4A0B8E836978}"/>
              </a:ext>
            </a:extLst>
          </p:cNvPr>
          <p:cNvPicPr>
            <a:picLocks noChangeAspect="1"/>
          </p:cNvPicPr>
          <p:nvPr/>
        </p:nvPicPr>
        <p:blipFill>
          <a:blip r:embed="rId4">
            <a:extLst>
              <a:ext uri="{28A0092B-C50C-407E-A947-70E740481C1C}">
                <a14:useLocalDpi xmlns:a14="http://schemas.microsoft.com/office/drawing/2010/main" val="0"/>
              </a:ext>
            </a:extLst>
          </a:blip>
          <a:srcRect t="22543"/>
          <a:stretch>
            <a:fillRect/>
          </a:stretch>
        </p:blipFill>
        <p:spPr>
          <a:xfrm>
            <a:off x="7786392" y="1128933"/>
            <a:ext cx="4320000" cy="4963448"/>
          </a:xfrm>
          <a:prstGeom prst="rect">
            <a:avLst/>
          </a:prstGeom>
        </p:spPr>
      </p:pic>
      <p:pic>
        <p:nvPicPr>
          <p:cNvPr id="13" name="Picture 12" descr="A graph of a number of numbers&#10;&#10;AI-generated content may be incorrect.">
            <a:extLst>
              <a:ext uri="{FF2B5EF4-FFF2-40B4-BE49-F238E27FC236}">
                <a16:creationId xmlns:a16="http://schemas.microsoft.com/office/drawing/2014/main" id="{4D52F73F-460D-FF95-B29A-C77D53AE5F0E}"/>
              </a:ext>
            </a:extLst>
          </p:cNvPr>
          <p:cNvPicPr>
            <a:picLocks noChangeAspect="1"/>
          </p:cNvPicPr>
          <p:nvPr/>
        </p:nvPicPr>
        <p:blipFill>
          <a:blip r:embed="rId5">
            <a:extLst>
              <a:ext uri="{28A0092B-C50C-407E-A947-70E740481C1C}">
                <a14:useLocalDpi xmlns:a14="http://schemas.microsoft.com/office/drawing/2010/main" val="0"/>
              </a:ext>
            </a:extLst>
          </a:blip>
          <a:srcRect t="22543"/>
          <a:stretch>
            <a:fillRect/>
          </a:stretch>
        </p:blipFill>
        <p:spPr>
          <a:xfrm>
            <a:off x="7786392" y="1128933"/>
            <a:ext cx="4320000" cy="4963448"/>
          </a:xfrm>
          <a:prstGeom prst="rect">
            <a:avLst/>
          </a:prstGeom>
        </p:spPr>
      </p:pic>
    </p:spTree>
    <p:extLst>
      <p:ext uri="{BB962C8B-B14F-4D97-AF65-F5344CB8AC3E}">
        <p14:creationId xmlns:p14="http://schemas.microsoft.com/office/powerpoint/2010/main" val="21710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FD49AD-6A3B-49D0-B154-A3C5A5485D0C}">
  <ds:schemaRefs>
    <ds:schemaRef ds:uri="http://purl.org/dc/elements/1.1/"/>
    <ds:schemaRef ds:uri="http://purl.org/dc/terms/"/>
    <ds:schemaRef ds:uri="http://schemas.microsoft.com/office/2006/documentManagement/types"/>
    <ds:schemaRef ds:uri="http://schemas.microsoft.com/office/infopath/2007/PartnerControls"/>
    <ds:schemaRef ds:uri="cbbfa1f3-60c2-42de-b5b6-3ee8cb87d964"/>
    <ds:schemaRef ds:uri="e5ba6352-0726-4226-96e7-82f7f1c59ac0"/>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722FF28-6CAC-40D9-B3BE-DA4AA3273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9102</TotalTime>
  <Words>1512</Words>
  <Application>Microsoft Office PowerPoint</Application>
  <PresentationFormat>Widescreen</PresentationFormat>
  <Paragraphs>154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Poppins</vt:lpstr>
      <vt:lpstr>EUROfusion.1line_5_3_2019</vt:lpstr>
      <vt:lpstr>Modelling of D/T ratio control experiments in JET</vt:lpstr>
      <vt:lpstr>Modelling of D/T ratio control experiments in JET</vt:lpstr>
      <vt:lpstr>Particle transport modelling for D/T ratio control experiments in JET</vt:lpstr>
      <vt:lpstr>Particle sources and transport</vt:lpstr>
      <vt:lpstr>Case study: D/T ratio control</vt:lpstr>
      <vt:lpstr>Case study: neL control</vt:lpstr>
      <vt:lpstr>Network #1, controlling neL in range and D/T ratio</vt:lpstr>
      <vt:lpstr>Network #2, controlling D/T ratio and neL</vt:lpstr>
      <vt:lpstr>Network #3, controlling neL and D/T ratio </vt:lpstr>
      <vt:lpstr>Summary and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Kirov, Krassimir K</cp:lastModifiedBy>
  <cp:revision>4</cp:revision>
  <cp:lastPrinted>2026-06-12T14:28:54Z</cp:lastPrinted>
  <dcterms:created xsi:type="dcterms:W3CDTF">2023-11-15T09:40:03Z</dcterms:created>
  <dcterms:modified xsi:type="dcterms:W3CDTF">2026-06-29T12:13:23Z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y fmtid="{D5CDD505-2E9C-101B-9397-08002B2CF9AE}" pid="4" name="MSIP_Label_22759de7-3255-46b5-8dfe-736652f9c6c1_Enabled">
    <vt:lpwstr>true</vt:lpwstr>
  </property>
  <property fmtid="{D5CDD505-2E9C-101B-9397-08002B2CF9AE}" pid="5" name="MSIP_Label_22759de7-3255-46b5-8dfe-736652f9c6c1_SetDate">
    <vt:lpwstr>2026-06-08T12:37:43Z</vt:lpwstr>
  </property>
  <property fmtid="{D5CDD505-2E9C-101B-9397-08002B2CF9AE}" pid="6" name="MSIP_Label_22759de7-3255-46b5-8dfe-736652f9c6c1_Method">
    <vt:lpwstr>Standard</vt:lpwstr>
  </property>
  <property fmtid="{D5CDD505-2E9C-101B-9397-08002B2CF9AE}" pid="7" name="MSIP_Label_22759de7-3255-46b5-8dfe-736652f9c6c1_Name">
    <vt:lpwstr>22759de7-3255-46b5-8dfe-736652f9c6c1</vt:lpwstr>
  </property>
  <property fmtid="{D5CDD505-2E9C-101B-9397-08002B2CF9AE}" pid="8" name="MSIP_Label_22759de7-3255-46b5-8dfe-736652f9c6c1_SiteId">
    <vt:lpwstr>c6ac664b-ae27-4d5d-b4e6-bb5717196fc7</vt:lpwstr>
  </property>
  <property fmtid="{D5CDD505-2E9C-101B-9397-08002B2CF9AE}" pid="9" name="MSIP_Label_22759de7-3255-46b5-8dfe-736652f9c6c1_ActionId">
    <vt:lpwstr>02d8e15a-3ead-43c4-b9ef-5d8c2a48546d</vt:lpwstr>
  </property>
  <property fmtid="{D5CDD505-2E9C-101B-9397-08002B2CF9AE}" pid="10" name="MSIP_Label_22759de7-3255-46b5-8dfe-736652f9c6c1_ContentBits">
    <vt:lpwstr>0</vt:lpwstr>
  </property>
  <property fmtid="{D5CDD505-2E9C-101B-9397-08002B2CF9AE}" pid="11" name="MSIP_Label_22759de7-3255-46b5-8dfe-736652f9c6c1_Tag">
    <vt:lpwstr>10, 3, 0, 2</vt:lpwstr>
  </property>
</Properties>
</file>