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7" r:id="rId1"/>
  </p:sldMasterIdLst>
  <p:notesMasterIdLst>
    <p:notesMasterId r:id="rId23"/>
  </p:notesMasterIdLst>
  <p:handoutMasterIdLst>
    <p:handoutMasterId r:id="rId24"/>
  </p:handoutMasterIdLst>
  <p:sldIdLst>
    <p:sldId id="812" r:id="rId2"/>
    <p:sldId id="4054" r:id="rId3"/>
    <p:sldId id="4152" r:id="rId4"/>
    <p:sldId id="4153" r:id="rId5"/>
    <p:sldId id="4155" r:id="rId6"/>
    <p:sldId id="4157" r:id="rId7"/>
    <p:sldId id="4156" r:id="rId8"/>
    <p:sldId id="4158" r:id="rId9"/>
    <p:sldId id="4159" r:id="rId10"/>
    <p:sldId id="4161" r:id="rId11"/>
    <p:sldId id="4163" r:id="rId12"/>
    <p:sldId id="4162" r:id="rId13"/>
    <p:sldId id="4164" r:id="rId14"/>
    <p:sldId id="4166" r:id="rId15"/>
    <p:sldId id="4165" r:id="rId16"/>
    <p:sldId id="4147" r:id="rId17"/>
    <p:sldId id="980" r:id="rId18"/>
    <p:sldId id="4167" r:id="rId19"/>
    <p:sldId id="4154" r:id="rId20"/>
    <p:sldId id="4168" r:id="rId21"/>
    <p:sldId id="4169" r:id="rId22"/>
  </p:sldIdLst>
  <p:sldSz cx="12192000" cy="6858000"/>
  <p:notesSz cx="7099300" cy="1023461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300"/>
    <a:srgbClr val="00FF00"/>
    <a:srgbClr val="FFFF66"/>
    <a:srgbClr val="FF9900"/>
    <a:srgbClr val="FFBBBA"/>
    <a:srgbClr val="08979D"/>
    <a:srgbClr val="FFFFCC"/>
    <a:srgbClr val="66FF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68739" autoAdjust="0"/>
  </p:normalViewPr>
  <p:slideViewPr>
    <p:cSldViewPr>
      <p:cViewPr varScale="1">
        <p:scale>
          <a:sx n="92" d="100"/>
          <a:sy n="92" d="100"/>
        </p:scale>
        <p:origin x="81" y="38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3348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04DEFB0B-90E8-401F-8859-3680A1CAE2B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B25EA0D-EC02-467C-B84C-1CCD5A0D12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6F882499-92C2-4061-A58A-0AD83FC7B1FC}" type="datetimeFigureOut">
              <a:rPr lang="zh-CN" altLang="en-US"/>
              <a:pPr>
                <a:defRPr/>
              </a:pPr>
              <a:t>2026/7/3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2B9B5CC-A95B-4305-8327-ADEA961635E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2DCC738-489F-4009-9678-11A553BFDD9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4C71BDD-7116-46BF-8D04-BF96F964B9E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A2236A54-254F-465A-9425-23FD222182F1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AABF6746-EAFD-47B0-8F02-A3124AB73625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172" name="Rectangle 4">
            <a:extLst>
              <a:ext uri="{FF2B5EF4-FFF2-40B4-BE49-F238E27FC236}">
                <a16:creationId xmlns:a16="http://schemas.microsoft.com/office/drawing/2014/main" id="{BC86A408-8B78-468F-8251-80B5BB0ECD9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08FE44AA-938D-4C59-AB84-C3A79FB5F7CB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A8E0A205-84F3-4B8D-9917-A2A31B218E1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F9F5BB18-2880-44CF-A41E-D2970EE0AC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8C235245-8AAB-4699-ABE7-FC9E8D3ABDE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84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235245-8AAB-4699-ABE7-FC9E8D3ABDE2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0054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235245-8AAB-4699-ABE7-FC9E8D3ABDE2}" type="slidenum">
              <a:rPr lang="en-US" altLang="zh-CN" smtClean="0"/>
              <a:pPr>
                <a:defRPr/>
              </a:pPr>
              <a:t>17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832404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07CA87D6-0FC8-43EE-9D73-20FA14816F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ea typeface="Yu Gothic UI Semibold" panose="020B0700000000000000" pitchFamily="34" charset="-128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5CEF06F0-55F5-44D1-A101-E887E921BA7B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43652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8A5C887B-9241-4D8A-A63D-4226E2338D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DCD5D3-CA30-4EE7-BDE9-AA949EA0ED5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62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B03B0919-D103-4E9A-8706-F6F8E9A9F4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B0A18-5493-4C8B-93C4-74D00186E5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9705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1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Bar dir="vert"/>
      </p:transition>
    </mc:Choice>
    <mc:Fallback xmlns="">
      <p:transition spd="slow" advClick="0" advTm="0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 userDrawn="1"/>
        </p:nvSpPr>
        <p:spPr bwMode="auto">
          <a:xfrm>
            <a:off x="10776520" y="6444901"/>
            <a:ext cx="1098551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Helvetica" charset="0"/>
                <a:ea typeface="宋体" charset="-122"/>
              </a:defRPr>
            </a:lvl9pPr>
          </a:lstStyle>
          <a:p>
            <a:pPr algn="ctr">
              <a:defRPr/>
            </a:pPr>
            <a:fld id="{47E15702-41EF-419C-9735-70DA00103E96}" type="slidenum">
              <a:rPr kumimoji="0" lang="en-US" altLang="zh-CN" sz="1800" b="0" smtClean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pPr algn="ctr">
                <a:defRPr/>
              </a:pPr>
              <a:t>‹#›</a:t>
            </a:fld>
            <a:r>
              <a:rPr kumimoji="0" lang="en-US" altLang="zh-CN" sz="1800" b="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itchFamily="18" charset="0"/>
              </a:rPr>
              <a:t>/18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3513" y="63601"/>
            <a:ext cx="9124973" cy="781050"/>
          </a:xfrm>
        </p:spPr>
        <p:txBody>
          <a:bodyPr anchor="ctr" anchorCtr="0"/>
          <a:lstStyle>
            <a:lvl1pPr algn="ctr">
              <a:lnSpc>
                <a:spcPct val="100000"/>
              </a:lnSpc>
              <a:defRPr sz="4000">
                <a:solidFill>
                  <a:srgbClr val="0432FF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CDBB333-1F64-1FF4-BE40-36E70ECDA39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64552" y="74814"/>
            <a:ext cx="998472" cy="781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图片 9" descr="文本&#10;&#10;描述已自动生成">
            <a:extLst>
              <a:ext uri="{FF2B5EF4-FFF2-40B4-BE49-F238E27FC236}">
                <a16:creationId xmlns:a16="http://schemas.microsoft.com/office/drawing/2014/main" id="{2D1276F6-2810-103A-E52C-C893D7E322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9336" y="0"/>
            <a:ext cx="1127448" cy="990044"/>
          </a:xfrm>
          <a:prstGeom prst="rect">
            <a:avLst/>
          </a:prstGeom>
        </p:spPr>
      </p:pic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A05DA28-1C2A-CAF4-560D-5B68DC7FFE2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0" y="6406379"/>
            <a:ext cx="12192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文本框 4">
            <a:extLst>
              <a:ext uri="{FF2B5EF4-FFF2-40B4-BE49-F238E27FC236}">
                <a16:creationId xmlns:a16="http://schemas.microsoft.com/office/drawing/2014/main" id="{21582D7C-B7FA-2364-9109-83B859E58B85}"/>
              </a:ext>
            </a:extLst>
          </p:cNvPr>
          <p:cNvSpPr txBox="1"/>
          <p:nvPr userDrawn="1"/>
        </p:nvSpPr>
        <p:spPr>
          <a:xfrm>
            <a:off x="479376" y="6444901"/>
            <a:ext cx="89581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余耀伟，</a:t>
            </a:r>
            <a:r>
              <a:rPr lang="en-US" altLang="zh-CN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EAST</a:t>
            </a:r>
            <a:r>
              <a:rPr lang="zh-CN" altLang="en-US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托卡马克长脉冲等离子体的粒子再循环实验研究，</a:t>
            </a:r>
            <a:r>
              <a:rPr lang="en-US" altLang="zh-CN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CPS2023</a:t>
            </a:r>
            <a:r>
              <a:rPr lang="zh-CN" altLang="en-US" sz="1800" b="0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，宁夏</a:t>
            </a:r>
          </a:p>
        </p:txBody>
      </p:sp>
    </p:spTree>
    <p:extLst>
      <p:ext uri="{BB962C8B-B14F-4D97-AF65-F5344CB8AC3E}">
        <p14:creationId xmlns:p14="http://schemas.microsoft.com/office/powerpoint/2010/main" val="96307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0CB30664-F362-4EFD-877F-E124DF3BEB2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6B228A-8477-4118-B3C6-0FC3C65E68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403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3D5C3362-8A93-48CE-ACC3-36B7AD119D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FE566-B2F7-466A-9346-6BA9D8D6B832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025A423A-F6EF-43D8-8F36-CCFC922492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C38B8-715D-45DD-98DD-727394E9BD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865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4E58B339-9D77-4C10-8224-3411B4272B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E9BC0-7FBF-4542-B48D-785B797034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73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页脚占位符 4">
            <a:extLst>
              <a:ext uri="{FF2B5EF4-FFF2-40B4-BE49-F238E27FC236}">
                <a16:creationId xmlns:a16="http://schemas.microsoft.com/office/drawing/2014/main" id="{31484018-A117-4B69-ADEE-67FFEC8F34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>
            <a:extLst>
              <a:ext uri="{FF2B5EF4-FFF2-40B4-BE49-F238E27FC236}">
                <a16:creationId xmlns:a16="http://schemas.microsoft.com/office/drawing/2014/main" id="{54FA81EB-5509-47C4-BF45-5D41D8C3B1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8C94D-9130-413D-8052-ADCF23183A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4712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5">
            <a:extLst>
              <a:ext uri="{FF2B5EF4-FFF2-40B4-BE49-F238E27FC236}">
                <a16:creationId xmlns:a16="http://schemas.microsoft.com/office/drawing/2014/main" id="{B22FCBEF-FCBA-4E09-ADF6-A4F958C37CD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13424-49F4-4219-A3DB-45525181A18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955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84403D28-13AD-494D-9B3A-D36905B18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9A863C-7D65-4422-91F8-E9992FD186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22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F81BA5E2-9AC0-4032-B4A7-F198A12B74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B7398-5021-4BF8-AE55-639B96ADA03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7255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4888672A-562F-4D22-8219-0C8511714B2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80164" y="98604"/>
            <a:ext cx="10128448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DF9CFFB9-5907-480A-B2DA-30F59FFC08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21284B3-A027-4982-8CB6-76B3897D41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6600" y="6471493"/>
            <a:ext cx="493184" cy="269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20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>
              <a:defRPr/>
            </a:pPr>
            <a:fld id="{1B372E51-680E-4330-831E-14D57D22F3AD}" type="slidenum">
              <a:rPr lang="zh-CN" altLang="en-US" smtClean="0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1029" name="TextBox 1">
            <a:extLst>
              <a:ext uri="{FF2B5EF4-FFF2-40B4-BE49-F238E27FC236}">
                <a16:creationId xmlns:a16="http://schemas.microsoft.com/office/drawing/2014/main" id="{87DB1B23-B0F1-4D0A-B0DE-DBF2FDDC6E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334433" y="6472241"/>
            <a:ext cx="11184467" cy="3381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>
              <a:defRPr/>
            </a:pPr>
            <a:r>
              <a:rPr lang="en-US" altLang="zh-CN" sz="1600">
                <a:latin typeface="Times New Roman" pitchFamily="18" charset="0"/>
                <a:cs typeface="Times New Roman" pitchFamily="18" charset="0"/>
              </a:rPr>
              <a:t>              </a:t>
            </a:r>
            <a:endParaRPr lang="zh-CN" altLang="en-US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6863FE9-D1CF-474F-AEF1-484BE0F1232B}"/>
              </a:ext>
            </a:extLst>
          </p:cNvPr>
          <p:cNvSpPr/>
          <p:nvPr userDrawn="1"/>
        </p:nvSpPr>
        <p:spPr>
          <a:xfrm>
            <a:off x="143341" y="981078"/>
            <a:ext cx="12002095" cy="143669"/>
          </a:xfrm>
          <a:prstGeom prst="rect">
            <a:avLst/>
          </a:prstGeom>
          <a:gradFill>
            <a:gsLst>
              <a:gs pos="5000">
                <a:schemeClr val="tx1">
                  <a:lumMod val="50000"/>
                  <a:lumOff val="50000"/>
                </a:schemeClr>
              </a:gs>
              <a:gs pos="56000">
                <a:srgbClr val="D4DEFF">
                  <a:lumMod val="19000"/>
                  <a:lumOff val="81000"/>
                  <a:alpha val="73000"/>
                </a:srgbClr>
              </a:gs>
              <a:gs pos="86000">
                <a:srgbClr val="D4DEFF">
                  <a:lumMod val="27000"/>
                  <a:lumOff val="73000"/>
                </a:srgbClr>
              </a:gs>
              <a:gs pos="100000">
                <a:srgbClr val="96AB9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82025B4-3872-E637-5F40-E7E6C510982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399" y="23080"/>
            <a:ext cx="840091" cy="9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 descr="文本&#10;&#10;描述已自动生成">
            <a:extLst>
              <a:ext uri="{FF2B5EF4-FFF2-40B4-BE49-F238E27FC236}">
                <a16:creationId xmlns:a16="http://schemas.microsoft.com/office/drawing/2014/main" id="{878FEA9A-2247-5E1A-6C20-A43CB26C5B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801" y="0"/>
            <a:ext cx="977624" cy="9760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237" r:id="rId1"/>
    <p:sldLayoutId id="2147486238" r:id="rId2"/>
    <p:sldLayoutId id="2147486239" r:id="rId3"/>
    <p:sldLayoutId id="2147486240" r:id="rId4"/>
    <p:sldLayoutId id="2147486241" r:id="rId5"/>
    <p:sldLayoutId id="2147486247" r:id="rId6"/>
    <p:sldLayoutId id="2147486242" r:id="rId7"/>
    <p:sldLayoutId id="2147486243" r:id="rId8"/>
    <p:sldLayoutId id="2147486244" r:id="rId9"/>
    <p:sldLayoutId id="2147486245" r:id="rId10"/>
    <p:sldLayoutId id="2147486246" r:id="rId11"/>
    <p:sldLayoutId id="2147486252" r:id="rId12"/>
    <p:sldLayoutId id="2147486253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emf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矩形 1"/>
          <p:cNvSpPr>
            <a:spLocks noChangeArrowheads="1"/>
          </p:cNvSpPr>
          <p:nvPr/>
        </p:nvSpPr>
        <p:spPr bwMode="auto">
          <a:xfrm>
            <a:off x="1061783" y="0"/>
            <a:ext cx="10585176" cy="1040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algn="ctr">
              <a:buNone/>
            </a:pPr>
            <a:r>
              <a:rPr lang="en-US" altLang="zh-CN" sz="2800" b="1" dirty="0">
                <a:latin typeface="+mj-lt"/>
                <a:cs typeface="Times New Roman" panose="02020603050405020304" pitchFamily="18" charset="0"/>
              </a:rPr>
              <a:t>52</a:t>
            </a:r>
            <a:r>
              <a:rPr lang="en-US" altLang="zh-CN" sz="2800" b="1" baseline="30000" dirty="0">
                <a:latin typeface="+mj-lt"/>
                <a:cs typeface="Times New Roman" panose="02020603050405020304" pitchFamily="18" charset="0"/>
              </a:rPr>
              <a:t>nd </a:t>
            </a:r>
            <a:r>
              <a:rPr lang="en-US" altLang="zh-CN" sz="2800" b="1" dirty="0">
                <a:latin typeface="+mj-lt"/>
                <a:cs typeface="Times New Roman" panose="02020603050405020304" pitchFamily="18" charset="0"/>
              </a:rPr>
              <a:t>European Physical Society Plasma Physics Conference </a:t>
            </a:r>
          </a:p>
          <a:p>
            <a:pPr algn="ctr">
              <a:buNone/>
            </a:pPr>
            <a:r>
              <a:rPr lang="en-US" altLang="zh-CN" sz="2800" b="1" dirty="0">
                <a:latin typeface="+mj-lt"/>
                <a:cs typeface="Times New Roman" panose="02020603050405020304" pitchFamily="18" charset="0"/>
              </a:rPr>
              <a:t>June 28 –July 4, 2026, Edinburgh , UK</a:t>
            </a:r>
          </a:p>
        </p:txBody>
      </p:sp>
      <p:pic>
        <p:nvPicPr>
          <p:cNvPr id="5" name="Picture 3" descr="ilandsmall">
            <a:extLst>
              <a:ext uri="{FF2B5EF4-FFF2-40B4-BE49-F238E27FC236}">
                <a16:creationId xmlns:a16="http://schemas.microsoft.com/office/drawing/2014/main" id="{6C55E3B6-D475-A5F1-8F58-0A671BFE80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-12000" contrast="1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5201818"/>
            <a:ext cx="12192000" cy="1656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13"/>
          <p:cNvSpPr>
            <a:spLocks noChangeArrowheads="1"/>
          </p:cNvSpPr>
          <p:nvPr/>
        </p:nvSpPr>
        <p:spPr bwMode="auto">
          <a:xfrm>
            <a:off x="479376" y="1195314"/>
            <a:ext cx="11233248" cy="126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-122"/>
              </a:defRPr>
            </a:lvl1pPr>
            <a:lvl2pPr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宋体" charset="-122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宋体" charset="-122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宋体" charset="-122"/>
              </a:defRPr>
            </a:lvl9pPr>
          </a:lstStyle>
          <a:p>
            <a:pPr marL="0" lvl="1" algn="ctr">
              <a:spcBef>
                <a:spcPct val="0"/>
              </a:spcBef>
              <a:buNone/>
            </a:pPr>
            <a:r>
              <a:rPr kumimoji="1" lang="en-US" altLang="zh-CN" sz="3600" b="1" dirty="0">
                <a:solidFill>
                  <a:srgbClr val="0000FF"/>
                </a:solidFill>
                <a:latin typeface="+mj-lt"/>
                <a:ea typeface="微软雅黑" charset="-122"/>
                <a:cs typeface="Times New Roman" charset="0"/>
              </a:rPr>
              <a:t>Disruption mitigation in EAST with metal walls: </a:t>
            </a:r>
          </a:p>
          <a:p>
            <a:pPr marL="0" lvl="1" algn="ctr">
              <a:spcBef>
                <a:spcPct val="0"/>
              </a:spcBef>
              <a:buNone/>
            </a:pPr>
            <a:r>
              <a:rPr kumimoji="1" lang="en-US" altLang="zh-CN" sz="3600" b="1" dirty="0">
                <a:latin typeface="+mj-lt"/>
                <a:ea typeface="微软雅黑" charset="-122"/>
                <a:cs typeface="Times New Roman" charset="0"/>
              </a:rPr>
              <a:t>a comparative study of SPI and MGI</a:t>
            </a:r>
          </a:p>
        </p:txBody>
      </p:sp>
      <p:sp>
        <p:nvSpPr>
          <p:cNvPr id="2" name="Rectangle 13">
            <a:extLst>
              <a:ext uri="{FF2B5EF4-FFF2-40B4-BE49-F238E27FC236}">
                <a16:creationId xmlns:a16="http://schemas.microsoft.com/office/drawing/2014/main" id="{273668A2-AB50-7CDD-7EB0-041F10FB57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456" y="2456285"/>
            <a:ext cx="9793088" cy="9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2000" u="sng" dirty="0">
                <a:ea typeface="Calibri" panose="020F0502020204030204" pitchFamily="34" charset="0"/>
                <a:cs typeface="Calibri" panose="020F0502020204030204" pitchFamily="34" charset="0"/>
              </a:rPr>
              <a:t>J.S.</a:t>
            </a:r>
            <a:r>
              <a:rPr lang="zh-CN" altLang="en-US" sz="2000" u="sng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u="sng" dirty="0">
                <a:ea typeface="Calibri" panose="020F0502020204030204" pitchFamily="34" charset="0"/>
                <a:cs typeface="Calibri" panose="020F0502020204030204" pitchFamily="34" charset="0"/>
              </a:rPr>
              <a:t>Hu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000" baseline="30000" dirty="0">
                <a:ea typeface="微软雅黑" panose="020B0503020204020204" pitchFamily="34" charset="-122"/>
                <a:cs typeface="Calibri" panose="020F0502020204030204" pitchFamily="34" charset="0"/>
              </a:rPr>
              <a:t>，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.S.</a:t>
            </a:r>
            <a:r>
              <a:rPr lang="en-GB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 Yuan</a:t>
            </a:r>
            <a:r>
              <a:rPr lang="en-GB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S.B.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Zhao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000" baseline="30000" dirty="0">
                <a:ea typeface="微软雅黑" panose="020B0503020204020204" pitchFamily="34" charset="-122"/>
                <a:cs typeface="Calibri" panose="020F0502020204030204" pitchFamily="34" charset="0"/>
              </a:rPr>
              <a:t>，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L. Li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h-CN" altLang="en-US" sz="2000" baseline="30000" dirty="0">
                <a:ea typeface="微软雅黑" panose="020B0503020204020204" pitchFamily="34" charset="-122"/>
                <a:cs typeface="Calibri" panose="020F0502020204030204" pitchFamily="34" charset="0"/>
              </a:rPr>
              <a:t>，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T. Tang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Y.M. Duan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H.D. Zhuang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S.T. Mao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,D.L.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Chen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B.</a:t>
            </a:r>
            <a:r>
              <a:rPr lang="zh-CN" altLang="en-US" sz="2000" dirty="0"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Zhang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J.H. Yang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G.Z. Zuo</a:t>
            </a:r>
            <a:r>
              <a:rPr lang="en-US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altLang="zh-CN" sz="2000" dirty="0">
                <a:ea typeface="Calibri" panose="020F0502020204030204" pitchFamily="34" charset="0"/>
                <a:cs typeface="Calibri" panose="020F0502020204030204" pitchFamily="34" charset="0"/>
              </a:rPr>
              <a:t>and EAST team</a:t>
            </a:r>
            <a:r>
              <a:rPr lang="en-GB" altLang="zh-CN" sz="2000" baseline="30000" dirty="0">
                <a:ea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GB" altLang="zh-CN" sz="2000" baseline="30000" dirty="0">
              <a:solidFill>
                <a:srgbClr val="0000FF"/>
              </a:solidFill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CN" sz="2000" b="1" u="sng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D4F54EF6-D018-6E1A-EBC3-67EFDEE58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687" y="3525445"/>
            <a:ext cx="11449272" cy="1676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2000" b="1" baseline="30000" dirty="0">
                <a:solidFill>
                  <a:srgbClr val="0000FF"/>
                </a:solidFill>
                <a:latin typeface="Century Gothic" panose="020B0502020202020204" pitchFamily="34" charset="0"/>
              </a:rPr>
              <a:t>*</a:t>
            </a:r>
            <a:r>
              <a:rPr lang="en-US" altLang="zh-CN" sz="2000" b="1" dirty="0">
                <a:solidFill>
                  <a:srgbClr val="0000FF"/>
                </a:solidFill>
                <a:latin typeface="Century Gothic" panose="020B0502020202020204" pitchFamily="34" charset="0"/>
              </a:rPr>
              <a:t>Email: hujs@ipp.ac.cn</a:t>
            </a:r>
          </a:p>
          <a:p>
            <a:pPr algn="ctr">
              <a:buNone/>
            </a:pPr>
            <a:r>
              <a:rPr lang="en-US" altLang="zh-CN" sz="2000" baseline="30000" dirty="0">
                <a:solidFill>
                  <a:srgbClr val="000000"/>
                </a:solidFill>
              </a:rPr>
              <a:t>1.</a:t>
            </a:r>
            <a:r>
              <a:rPr lang="en-US" altLang="zh-CN" sz="2000" dirty="0">
                <a:solidFill>
                  <a:srgbClr val="000000"/>
                </a:solidFill>
              </a:rPr>
              <a:t>Institute of plasma physics, HIPS, Chinese academy of sciences, 230031, Hefei, China</a:t>
            </a:r>
          </a:p>
          <a:p>
            <a:pPr algn="ctr">
              <a:buNone/>
            </a:pPr>
            <a:r>
              <a:rPr lang="en-US" altLang="zh-CN" sz="2000" baseline="30000" dirty="0">
                <a:solidFill>
                  <a:srgbClr val="000000"/>
                </a:solidFill>
              </a:rPr>
              <a:t>2.</a:t>
            </a:r>
            <a:r>
              <a:rPr lang="en-US" altLang="zh-CN" sz="2000" dirty="0">
                <a:solidFill>
                  <a:srgbClr val="000000"/>
                </a:solidFill>
              </a:rPr>
              <a:t>School of Fusion Science and Engineering, Hefei university of technology, Hefei, 230009, China</a:t>
            </a:r>
          </a:p>
          <a:p>
            <a:pPr algn="ctr">
              <a:buNone/>
            </a:pPr>
            <a:r>
              <a:rPr lang="en-US" altLang="zh-CN" sz="2000" baseline="30000" dirty="0">
                <a:solidFill>
                  <a:srgbClr val="000000"/>
                </a:solidFill>
              </a:rPr>
              <a:t>3.</a:t>
            </a:r>
            <a:r>
              <a:rPr lang="en-US" altLang="zh-CN" sz="2000" dirty="0">
                <a:solidFill>
                  <a:srgbClr val="000000"/>
                </a:solidFill>
              </a:rPr>
              <a:t>University of Science and Technology of China, Hefei, 230026, China</a:t>
            </a:r>
          </a:p>
        </p:txBody>
      </p:sp>
    </p:spTree>
    <p:extLst>
      <p:ext uri="{BB962C8B-B14F-4D97-AF65-F5344CB8AC3E}">
        <p14:creationId xmlns:p14="http://schemas.microsoft.com/office/powerpoint/2010/main" val="1234254322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2D367B-4E86-E1F5-B982-2600001CCD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BA7B2A-0DDD-43D0-547B-B58CFC43E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Disruption Characteristics using SPI and ISPI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54D11B-C52F-6DA2-1469-F32450275B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10</a:t>
            </a:fld>
            <a:endParaRPr lang="zh-CN" altLang="en-US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BFD84E4-B648-B6E3-D56B-333D237CD3D5}"/>
              </a:ext>
            </a:extLst>
          </p:cNvPr>
          <p:cNvSpPr txBox="1"/>
          <p:nvPr/>
        </p:nvSpPr>
        <p:spPr>
          <a:xfrm>
            <a:off x="285719" y="5356042"/>
            <a:ext cx="11786945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ISPI (Insufficiently Shattered Pellet Injection, straight tube )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has larger fragments, slower ablation by CCDs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ISPI cause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a longer pre-TQ, a faster CQ decay, and a stronger halo current,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compared to SPI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1FFDE19-7CF7-AB38-D6C8-A440ED410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2" t="6142" r="9560" b="3118"/>
          <a:stretch/>
        </p:blipFill>
        <p:spPr>
          <a:xfrm>
            <a:off x="407368" y="1196752"/>
            <a:ext cx="3673026" cy="42381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AD3F635-4739-9047-4DBA-78591C62A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1739" y="2170632"/>
            <a:ext cx="7842446" cy="304078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8ECD90F2-BDA9-4FBE-2FBE-C26ED3B92578}"/>
              </a:ext>
            </a:extLst>
          </p:cNvPr>
          <p:cNvSpPr txBox="1"/>
          <p:nvPr/>
        </p:nvSpPr>
        <p:spPr>
          <a:xfrm>
            <a:off x="4202043" y="1221391"/>
            <a:ext cx="7654597" cy="776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Plasma: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I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p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~400 kA,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t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~2.7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T,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P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heating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~5.1 MW, W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dia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~150 kJ</a:t>
            </a:r>
          </a:p>
          <a:p>
            <a:pPr algn="l"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ISPI: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Ne~7 Pa· m</a:t>
            </a:r>
            <a:r>
              <a:rPr lang="en-US" altLang="zh-CN" b="1" baseline="30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3</a:t>
            </a:r>
            <a:r>
              <a:rPr lang="zh-CN" altLang="en-US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，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v~280 m/s and ~160 m/s</a:t>
            </a:r>
            <a:endParaRPr lang="zh-CN" altLang="en-US" b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BE3BE4D-5184-36B6-5B25-F9B9CC953485}"/>
              </a:ext>
            </a:extLst>
          </p:cNvPr>
          <p:cNvSpPr txBox="1"/>
          <p:nvPr/>
        </p:nvSpPr>
        <p:spPr>
          <a:xfrm>
            <a:off x="7392144" y="6350094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L. Li, et al. NF, 65 (2025) 086012;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1212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900C9-3D72-3645-98D6-E6AEEC2854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E75C7C-A1A6-FDE8-A14A-E847380A6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Radiation Evolution using SPI and ISPI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F2DC71-8011-A2BA-7995-883286856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11</a:t>
            </a:fld>
            <a:endParaRPr lang="zh-CN" altLang="en-US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C12529A-370C-B6F6-29D2-52E6850B3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7316"/>
          <a:stretch/>
        </p:blipFill>
        <p:spPr>
          <a:xfrm>
            <a:off x="767408" y="1275130"/>
            <a:ext cx="6912768" cy="38267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A8C3F0-705B-CFFA-A1CC-ECCC786A39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4" t="62600" r="50856"/>
          <a:stretch/>
        </p:blipFill>
        <p:spPr>
          <a:xfrm>
            <a:off x="8500148" y="1275130"/>
            <a:ext cx="2636411" cy="184133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3CFE056-0429-B67F-1B71-9EC0E21636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87" t="62600" r="1741"/>
          <a:stretch/>
        </p:blipFill>
        <p:spPr>
          <a:xfrm>
            <a:off x="8499645" y="3188485"/>
            <a:ext cx="2618692" cy="184133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EF764AD-F709-6009-5084-6F481AE8FBEF}"/>
              </a:ext>
            </a:extLst>
          </p:cNvPr>
          <p:cNvSpPr txBox="1"/>
          <p:nvPr/>
        </p:nvSpPr>
        <p:spPr>
          <a:xfrm>
            <a:off x="412834" y="5229200"/>
            <a:ext cx="11463108" cy="1285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Different I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t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caused AXUV changes: pattern depends on rotation path and E×B drift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ISPI seems has a longer pre-TQ and a more uniform poloidal radiation, possibly due to larger segment and long ablation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3228A1E-C877-3449-F53B-C5F36F99A3A7}"/>
              </a:ext>
            </a:extLst>
          </p:cNvPr>
          <p:cNvSpPr txBox="1"/>
          <p:nvPr/>
        </p:nvSpPr>
        <p:spPr>
          <a:xfrm>
            <a:off x="7320136" y="6237312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L. Li, et al. NF, 65 (2025) 086012;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5277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01BE9-D125-819F-3070-C380392E6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6E1BC7-3C85-D712-EBC7-B65A61636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Halo Current using SPI and ISPI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854C14-73DA-BDB8-CC60-6BA151F7D4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12</a:t>
            </a:fld>
            <a:endParaRPr lang="zh-CN" altLang="en-US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5F7DCCB-5233-E953-7847-57CAF1389CAD}"/>
              </a:ext>
            </a:extLst>
          </p:cNvPr>
          <p:cNvSpPr txBox="1"/>
          <p:nvPr/>
        </p:nvSpPr>
        <p:spPr>
          <a:xfrm>
            <a:off x="1559496" y="5766410"/>
            <a:ext cx="8856984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SPI has a higher probability to mitigate halo current than ISPI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7528791-5DFD-A61A-A6BE-974B62908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2852936"/>
            <a:ext cx="6336704" cy="29518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E91E8E3-A7F0-FA36-BF82-64814DBAA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168" y="2749908"/>
            <a:ext cx="3960440" cy="30165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5956474-B594-0CF1-C4FB-9595A7090BA3}"/>
              </a:ext>
            </a:extLst>
          </p:cNvPr>
          <p:cNvSpPr txBox="1"/>
          <p:nvPr/>
        </p:nvSpPr>
        <p:spPr>
          <a:xfrm>
            <a:off x="406236" y="1124744"/>
            <a:ext cx="1145040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Three type halo current during CQ after SPI or ISPI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Second current spike, strong hard X-ray, a radiation tail, strong halo current (</a:t>
            </a:r>
            <a:r>
              <a:rPr lang="en-US" altLang="zh-CN" sz="2000" b="1" dirty="0">
                <a:solidFill>
                  <a:srgbClr val="0000FF"/>
                </a:solidFill>
              </a:rPr>
              <a:t>No halo mitigation</a:t>
            </a:r>
            <a:r>
              <a:rPr lang="en-US" altLang="zh-CN" sz="2000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Second current spike, but weak and small sparks hard X-ray, small halo current tails(</a:t>
            </a:r>
            <a:r>
              <a:rPr lang="en-US" altLang="zh-CN" sz="2000" b="1" dirty="0">
                <a:solidFill>
                  <a:srgbClr val="0000FF"/>
                </a:solidFill>
              </a:rPr>
              <a:t>Partial halo mitigation</a:t>
            </a:r>
            <a:r>
              <a:rPr lang="en-US" altLang="zh-CN" sz="2000" dirty="0"/>
              <a:t>).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/>
              <a:t>No second spike no clear hard X-ray, no tail, and no halo current (</a:t>
            </a:r>
            <a:r>
              <a:rPr lang="en-US" altLang="zh-CN" sz="2000" b="1" dirty="0">
                <a:solidFill>
                  <a:srgbClr val="0000FF"/>
                </a:solidFill>
              </a:rPr>
              <a:t>full halo mitigation</a:t>
            </a:r>
            <a:r>
              <a:rPr lang="en-US" altLang="zh-CN" sz="2000" dirty="0"/>
              <a:t>).</a:t>
            </a:r>
            <a:endParaRPr lang="zh-CN" altLang="en-US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6D70883-5119-347E-E2BD-F50B25494098}"/>
              </a:ext>
            </a:extLst>
          </p:cNvPr>
          <p:cNvSpPr txBox="1"/>
          <p:nvPr/>
        </p:nvSpPr>
        <p:spPr>
          <a:xfrm>
            <a:off x="7464152" y="5599280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L. Li, et al. NF, 65 (2025) 086012;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5081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393CE-A43D-5170-13BC-3AB5C14BA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E41B94-C096-DA98-20E2-9A1807B83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Influence of SPI and ISPI Parameters 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8360F7E-BC27-19E9-E4F2-FCBDBE0C53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13</a:t>
            </a:fld>
            <a:endParaRPr lang="zh-CN" altLang="en-US">
              <a:latin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DB77390-B625-ED2E-C94E-04E4DD649C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5" r="64765"/>
          <a:stretch/>
        </p:blipFill>
        <p:spPr>
          <a:xfrm>
            <a:off x="911424" y="1412776"/>
            <a:ext cx="4919118" cy="37444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F31B301-BD77-7A69-75C6-FDC4379BDB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97" r="2272"/>
          <a:stretch/>
        </p:blipFill>
        <p:spPr>
          <a:xfrm>
            <a:off x="6816080" y="1484784"/>
            <a:ext cx="4633391" cy="345638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3B8CAE3-577C-41D7-4DCC-88846E8B3F91}"/>
              </a:ext>
            </a:extLst>
          </p:cNvPr>
          <p:cNvSpPr txBox="1"/>
          <p:nvPr/>
        </p:nvSpPr>
        <p:spPr>
          <a:xfrm>
            <a:off x="1415480" y="5207923"/>
            <a:ext cx="867972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</a:rPr>
              <a:t>Clear negative correlation: Pre-TQ vs velocity, CQ vs injected particles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</a:rPr>
              <a:t>ISPI easily cause a longer Pre-TQ  and a faster CQ  than SPI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E1AB1ED-DA4A-C2C5-1C4A-8553D37B8A7C}"/>
              </a:ext>
            </a:extLst>
          </p:cNvPr>
          <p:cNvSpPr txBox="1"/>
          <p:nvPr/>
        </p:nvSpPr>
        <p:spPr>
          <a:xfrm>
            <a:off x="7248128" y="4988059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L. Li, et al. NF, 65 (2025) 086012;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1960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835AB-2480-9A41-D8DB-38517071F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DD8F83-026A-5D3D-639F-1C5F75F3A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Runaway electrons using MGI&amp;SPI@ISPI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ECCD99-AD4F-B3A3-8829-BB6052BD7AA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14</a:t>
            </a:fld>
            <a:endParaRPr lang="zh-CN" altLang="en-US">
              <a:latin typeface="+mn-lt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7E4ED9A-87B2-94F8-A0EB-4A820D803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1412776"/>
            <a:ext cx="4397600" cy="495484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6E6E17F-9CEF-8616-D06D-5B610B13BFA1}"/>
              </a:ext>
            </a:extLst>
          </p:cNvPr>
          <p:cNvSpPr txBox="1"/>
          <p:nvPr/>
        </p:nvSpPr>
        <p:spPr>
          <a:xfrm>
            <a:off x="5087888" y="1700808"/>
            <a:ext cx="6408712" cy="86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MGI produces the strongest RA and neutron burst,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indicating the most intense prompt neutron response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6DC44B-9296-0282-0FB0-8DCFB1DAAADC}"/>
              </a:ext>
            </a:extLst>
          </p:cNvPr>
          <p:cNvSpPr txBox="1"/>
          <p:nvPr/>
        </p:nvSpPr>
        <p:spPr>
          <a:xfrm>
            <a:off x="5087888" y="3211103"/>
            <a:ext cx="6264696" cy="869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0000FF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ISPI shows a strong CQ-time HXR/neutron response, 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but the HXR signal decays rapidly after CQ onset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529FD68-1981-BE3A-944F-A8C45AF3BA64}"/>
              </a:ext>
            </a:extLst>
          </p:cNvPr>
          <p:cNvSpPr txBox="1"/>
          <p:nvPr/>
        </p:nvSpPr>
        <p:spPr>
          <a:xfrm>
            <a:off x="5087888" y="4721399"/>
            <a:ext cx="6120680" cy="8715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3464" indent="-283464" algn="l" rtl="0" eaLnBrk="0" fontAlgn="base" hangingPunct="0">
              <a:lnSpc>
                <a:spcPct val="150000"/>
              </a:lnSpc>
              <a:buClrTx/>
              <a:buSzTx/>
              <a:buFont typeface="Wingdings" panose="05000000000000000000" pitchFamily="2" charset="2"/>
              <a:buChar char="Ø"/>
            </a:pPr>
            <a:r>
              <a:rPr lang="en-US" altLang="zh-CN" b="1" kern="1200" dirty="0">
                <a:solidFill>
                  <a:srgbClr val="0000FF"/>
                </a:solidFill>
                <a:effectLst/>
                <a:latin typeface="Century Gothic" panose="020B0502020202020204" pitchFamily="34" charset="0"/>
                <a:ea typeface="微软雅黑" panose="020B0503020204020204" pitchFamily="34" charset="-122"/>
                <a:cs typeface="+mn-cs"/>
              </a:rPr>
              <a:t>SPI exhibits the weakest RA and neutron response, with a relatively lower post-CQ HXR level</a:t>
            </a:r>
            <a:endParaRPr lang="zh-CN" altLang="zh-CN" dirty="0">
              <a:solidFill>
                <a:srgbClr val="0000FF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24787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0579D-168F-40F2-D2E6-2160CF416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F47798-C620-C66F-86F2-6FB3E26A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Summary</a:t>
            </a:r>
            <a:endParaRPr lang="zh-CN" altLang="en-US" sz="36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633EDD3-F4CE-64DE-BD5C-3FE59D2620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15</a:t>
            </a:fld>
            <a:endParaRPr lang="zh-CN" altLang="en-US">
              <a:latin typeface="+mn-lt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5825E72-FBD4-6BC2-1C72-3026AC3E3DA9}"/>
              </a:ext>
            </a:extLst>
          </p:cNvPr>
          <p:cNvSpPr txBox="1"/>
          <p:nvPr/>
        </p:nvSpPr>
        <p:spPr>
          <a:xfrm>
            <a:off x="335360" y="1196752"/>
            <a:ext cx="11377264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Disruption mitigation using SPI(ISPI) and MGI have been investigated in EAST with full metal walls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Further verified the superiority using SPI than MGI: higher core radiation, lower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</a:rPr>
              <a:t>Te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 and heat flux on divertor; more uniform poloidal radiation distribution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SPI enables rapid core cooling without cold VDE risks, while both SPI and MGI trigger similar MHD mode transitions with reversed rotation and core soft X-ray bursts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ISPI’s larger, compact fragments ablate more slowly, causing longer pre-TQ, faster CQ, stronger halo current, and also more uniform TQ poloidal radiation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C1830DAD-79BF-7E1F-41B8-5B39BFFB90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1199787"/>
              </p:ext>
            </p:extLst>
          </p:nvPr>
        </p:nvGraphicFramePr>
        <p:xfrm>
          <a:off x="659395" y="4725144"/>
          <a:ext cx="10729193" cy="18654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08312">
                  <a:extLst>
                    <a:ext uri="{9D8B030D-6E8A-4147-A177-3AD203B41FA5}">
                      <a16:colId xmlns:a16="http://schemas.microsoft.com/office/drawing/2014/main" val="98800259"/>
                    </a:ext>
                  </a:extLst>
                </a:gridCol>
                <a:gridCol w="1896147">
                  <a:extLst>
                    <a:ext uri="{9D8B030D-6E8A-4147-A177-3AD203B41FA5}">
                      <a16:colId xmlns:a16="http://schemas.microsoft.com/office/drawing/2014/main" val="2375251716"/>
                    </a:ext>
                  </a:extLst>
                </a:gridCol>
                <a:gridCol w="2948532">
                  <a:extLst>
                    <a:ext uri="{9D8B030D-6E8A-4147-A177-3AD203B41FA5}">
                      <a16:colId xmlns:a16="http://schemas.microsoft.com/office/drawing/2014/main" val="4089609149"/>
                    </a:ext>
                  </a:extLst>
                </a:gridCol>
                <a:gridCol w="1538101">
                  <a:extLst>
                    <a:ext uri="{9D8B030D-6E8A-4147-A177-3AD203B41FA5}">
                      <a16:colId xmlns:a16="http://schemas.microsoft.com/office/drawing/2014/main" val="975269094"/>
                    </a:ext>
                  </a:extLst>
                </a:gridCol>
                <a:gridCol w="1538101">
                  <a:extLst>
                    <a:ext uri="{9D8B030D-6E8A-4147-A177-3AD203B41FA5}">
                      <a16:colId xmlns:a16="http://schemas.microsoft.com/office/drawing/2014/main" val="1068960713"/>
                    </a:ext>
                  </a:extLst>
                </a:gridCol>
              </a:tblGrid>
              <a:tr h="382049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Mitigation method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Pre-TQ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TQ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CQ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71660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 err="1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t</a:t>
                      </a:r>
                      <a:r>
                        <a:rPr lang="en-US" altLang="zh-CN" b="1" baseline="-25000" dirty="0" err="1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pre</a:t>
                      </a:r>
                      <a:r>
                        <a:rPr lang="en-US" altLang="zh-CN" b="1" baseline="-2500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-TQ</a:t>
                      </a:r>
                      <a:endParaRPr lang="zh-CN" altLang="en-US" b="1" baseline="-2500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Poloidal radiation 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CQ decay</a:t>
                      </a:r>
                      <a:endParaRPr lang="en-US" altLang="zh-CN" b="1" baseline="-2500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halo current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38289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SPI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Mod.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Mod.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Mod.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Max.</a:t>
                      </a:r>
                      <a:endParaRPr lang="zh-CN" altLang="en-US" b="1" baseline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6737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ISPI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baseline="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</a:rPr>
                        <a:t>Min.</a:t>
                      </a:r>
                      <a:endParaRPr lang="zh-CN" altLang="en-US" b="1" baseline="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  <a:ea typeface="宋体" panose="02010600030101010101" pitchFamily="2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Max.</a:t>
                      </a:r>
                      <a:endParaRPr lang="zh-CN" altLang="en-US" b="1" baseline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Max.</a:t>
                      </a:r>
                      <a:endParaRPr lang="zh-CN" altLang="en-US" b="1" baseline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latin typeface="Century Gothic" panose="020B0502020202020204" pitchFamily="34" charset="0"/>
                          <a:ea typeface="+mn-ea"/>
                        </a:rPr>
                        <a:t>Mod.</a:t>
                      </a:r>
                      <a:endParaRPr lang="zh-CN" altLang="en-US" b="1" baseline="0" dirty="0"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7612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800" b="1" kern="120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  <a:ea typeface="宋体" panose="02010600030101010101" pitchFamily="2" charset="-122"/>
                          <a:cs typeface="+mn-cs"/>
                        </a:rPr>
                        <a:t>MGI</a:t>
                      </a:r>
                      <a:endParaRPr lang="zh-CN" altLang="en-US" sz="1800" b="1" kern="1200" baseline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FF0000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Max.</a:t>
                      </a:r>
                      <a:endParaRPr lang="zh-CN" altLang="en-US" b="1" baseline="0" dirty="0">
                        <a:solidFill>
                          <a:srgbClr val="FF0000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b="1" baseline="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  <a:ea typeface="+mn-ea"/>
                        </a:rPr>
                        <a:t>Min.</a:t>
                      </a:r>
                      <a:endParaRPr lang="zh-CN" altLang="en-US" b="1" baseline="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baseline="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Min.</a:t>
                      </a:r>
                      <a:endParaRPr lang="zh-CN" altLang="zh-CN" sz="1800" b="1" kern="1200" baseline="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baseline="0" dirty="0">
                          <a:solidFill>
                            <a:srgbClr val="0000FF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Min.</a:t>
                      </a:r>
                      <a:endParaRPr lang="zh-CN" altLang="zh-CN" sz="1800" b="1" kern="1200" baseline="0" dirty="0">
                        <a:solidFill>
                          <a:srgbClr val="0000FF"/>
                        </a:solidFill>
                        <a:latin typeface="Century Gothic" panose="020B0502020202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079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66429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C0057C-AA01-BD64-A06E-BEC73A7F5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F00FD5-F60C-C708-59E9-52347F2E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+mj-lt"/>
              </a:rPr>
              <a:t>Next step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F85CDAB-CEAE-8612-D6DA-7F5F2F1EF8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ED83ED9-3171-2D44-08A8-797480309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3555725"/>
            <a:ext cx="3150151" cy="2584539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AF70FD8-158B-755C-31F8-18816B597651}"/>
              </a:ext>
            </a:extLst>
          </p:cNvPr>
          <p:cNvSpPr txBox="1"/>
          <p:nvPr/>
        </p:nvSpPr>
        <p:spPr>
          <a:xfrm>
            <a:off x="335360" y="1282611"/>
            <a:ext cx="9865096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latin typeface="+mn-lt"/>
              </a:rPr>
              <a:t>Further experiments on EAST with upgradation to full W walls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 err="1">
                <a:latin typeface="+mn-lt"/>
              </a:rPr>
              <a:t>Plasmoid</a:t>
            </a:r>
            <a:r>
              <a:rPr lang="en-US" altLang="zh-CN" sz="2000" b="1" dirty="0">
                <a:latin typeface="+mn-lt"/>
              </a:rPr>
              <a:t> suppression for optimizing mixture SPI in support of ITER and BEST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latin typeface="+mn-lt"/>
              </a:rPr>
              <a:t>RE suppression using SPI and MGI staggered injection with different timing sequence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3C6E726-F076-F48C-57A0-D59236D63D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3752" y="3414315"/>
            <a:ext cx="7704856" cy="258454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37469E4-0B34-EA5A-F99E-D5EE024257E1}"/>
              </a:ext>
            </a:extLst>
          </p:cNvPr>
          <p:cNvSpPr txBox="1"/>
          <p:nvPr/>
        </p:nvSpPr>
        <p:spPr>
          <a:xfrm>
            <a:off x="6816080" y="5865842"/>
            <a:ext cx="26642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/>
              <a:t>Design of SPI for BEST</a:t>
            </a:r>
          </a:p>
        </p:txBody>
      </p:sp>
    </p:spTree>
    <p:extLst>
      <p:ext uri="{BB962C8B-B14F-4D97-AF65-F5344CB8AC3E}">
        <p14:creationId xmlns:p14="http://schemas.microsoft.com/office/powerpoint/2010/main" val="42922289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6F4BC94-5833-4A0E-81C9-32D31FBFE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164" y="98604"/>
            <a:ext cx="10128448" cy="779462"/>
          </a:xfrm>
        </p:spPr>
        <p:txBody>
          <a:bodyPr wrap="square" anchor="ctr">
            <a:normAutofit/>
          </a:bodyPr>
          <a:lstStyle/>
          <a:p>
            <a:pPr marL="0" indent="0">
              <a:buNone/>
            </a:pPr>
            <a:r>
              <a:rPr lang="en-US" altLang="zh-CN" b="1" dirty="0"/>
              <a:t>Thank you for your attention!</a:t>
            </a:r>
            <a:endParaRPr lang="zh-CN" altLang="en-US" b="1" dirty="0"/>
          </a:p>
        </p:txBody>
      </p:sp>
      <p:pic>
        <p:nvPicPr>
          <p:cNvPr id="4" name="图片 3" descr="east2">
            <a:extLst>
              <a:ext uri="{FF2B5EF4-FFF2-40B4-BE49-F238E27FC236}">
                <a16:creationId xmlns:a16="http://schemas.microsoft.com/office/drawing/2014/main" id="{9FB5687B-0793-2556-99D0-D7C63C86F5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1047" b="21335"/>
          <a:stretch>
            <a:fillRect/>
          </a:stretch>
        </p:blipFill>
        <p:spPr>
          <a:xfrm>
            <a:off x="609600" y="1600203"/>
            <a:ext cx="10972800" cy="4525963"/>
          </a:xfrm>
          <a:prstGeom prst="rect">
            <a:avLst/>
          </a:prstGeom>
          <a:noFill/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2C1800-39D4-B94F-9077-5C41CB785D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496600" y="6471493"/>
            <a:ext cx="493184" cy="269875"/>
          </a:xfrm>
        </p:spPr>
        <p:txBody>
          <a:bodyPr wrap="square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D46B228A-8477-4118-B3C6-0FC3C65E6800}" type="slidenum">
              <a:rPr lang="zh-CN" altLang="en-US" sz="1300" smtClean="0"/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17</a:t>
            </a:fld>
            <a:endParaRPr lang="zh-CN" altLang="en-US" sz="1300"/>
          </a:p>
        </p:txBody>
      </p:sp>
    </p:spTree>
    <p:extLst>
      <p:ext uri="{BB962C8B-B14F-4D97-AF65-F5344CB8AC3E}">
        <p14:creationId xmlns:p14="http://schemas.microsoft.com/office/powerpoint/2010/main" val="415349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71667-CB7C-D1E0-01E6-D2287E56A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987C8-FFF8-9EA5-C884-7732C8ED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Main methods for disruption mitigation in EAST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E73CBA-95B6-6CE7-927A-79FBDDCCDB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18</a:t>
            </a:fld>
            <a:endParaRPr lang="zh-CN" altLang="en-US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013108-B69D-447C-192E-16C573E6A5D4}"/>
              </a:ext>
            </a:extLst>
          </p:cNvPr>
          <p:cNvSpPr txBox="1"/>
          <p:nvPr/>
        </p:nvSpPr>
        <p:spPr>
          <a:xfrm>
            <a:off x="263352" y="1114644"/>
            <a:ext cx="10657184" cy="1983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indent="-28448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Shattered Pellet Injection (SPI) </a:t>
            </a: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 middle K Port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In-situ condensation and freezing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shatter tube position: ~20°tube (R, Z) = (2.5 m, 0.4 m), straight tube (R, Z) = (2.5 m, 0.6 m) </a:t>
            </a:r>
          </a:p>
          <a:p>
            <a:pPr marL="742950" lvl="1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a straight tube replaced in 2023, named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Insufficiently Shattered Pellet Injection(ISPI)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2BCE479-818B-FD90-BEA6-59BCB4CE9A6F}"/>
              </a:ext>
            </a:extLst>
          </p:cNvPr>
          <p:cNvGrpSpPr/>
          <p:nvPr/>
        </p:nvGrpSpPr>
        <p:grpSpPr>
          <a:xfrm>
            <a:off x="119336" y="3212976"/>
            <a:ext cx="4680520" cy="1615743"/>
            <a:chOff x="6153906" y="1292605"/>
            <a:chExt cx="5760640" cy="199541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D399743-2329-2501-FFA9-718A31A52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3906" y="1292605"/>
              <a:ext cx="2880320" cy="19954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28857A1-0A08-BEB1-806F-AE551363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4226" y="1293327"/>
              <a:ext cx="2880320" cy="1994694"/>
            </a:xfrm>
            <a:prstGeom prst="rect">
              <a:avLst/>
            </a:prstGeom>
          </p:spPr>
        </p:pic>
      </p:grpSp>
      <p:sp>
        <p:nvSpPr>
          <p:cNvPr id="19" name="文本框 31">
            <a:extLst>
              <a:ext uri="{FF2B5EF4-FFF2-40B4-BE49-F238E27FC236}">
                <a16:creationId xmlns:a16="http://schemas.microsoft.com/office/drawing/2014/main" id="{7BCF9BBB-44DE-E2CE-9AED-343BF0DC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0045" y="3284982"/>
            <a:ext cx="4524201" cy="2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diameter: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5mm</a:t>
            </a:r>
            <a:r>
              <a:rPr lang="en-US" altLang="zh-CN" sz="1800" b="1" baseline="30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 length: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7-15 mm adjustable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Max. injected particles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~14 Pa· m</a:t>
            </a:r>
            <a:r>
              <a:rPr lang="en-US" altLang="zh-CN" sz="1800" b="1" baseline="30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3</a:t>
            </a:r>
            <a:endParaRPr lang="en-US" altLang="zh-CN" sz="1800" b="1" dirty="0">
              <a:solidFill>
                <a:srgbClr val="0000FF"/>
              </a:solidFill>
              <a:latin typeface="+mn-lt"/>
              <a:ea typeface="Cambria Math" panose="02040503050406030204" pitchFamily="18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velocity: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100-400 m/s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 gas：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H</a:t>
            </a:r>
            <a:r>
              <a:rPr lang="en-US" altLang="zh-CN" sz="1800" b="1" baseline="-25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2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, Ne, H</a:t>
            </a:r>
            <a:r>
              <a:rPr lang="en-US" altLang="zh-CN" sz="1800" b="1" baseline="-25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2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+Ne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8DBA988-EA73-665B-C0D6-6C7B47E89A3A}"/>
              </a:ext>
            </a:extLst>
          </p:cNvPr>
          <p:cNvGrpSpPr/>
          <p:nvPr/>
        </p:nvGrpSpPr>
        <p:grpSpPr>
          <a:xfrm>
            <a:off x="157160" y="5003328"/>
            <a:ext cx="4652974" cy="1656184"/>
            <a:chOff x="6816080" y="1772816"/>
            <a:chExt cx="4352090" cy="1440160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2C558D6-6CB8-9FED-843C-F610A42ABC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6189"/>
            <a:stretch>
              <a:fillRect/>
            </a:stretch>
          </p:blipFill>
          <p:spPr>
            <a:xfrm>
              <a:off x="6816080" y="1772976"/>
              <a:ext cx="1416617" cy="1440000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CFCFBDBC-2EFA-0BBF-50EB-5B174A2E9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5152"/>
            <a:stretch>
              <a:fillRect/>
            </a:stretch>
          </p:blipFill>
          <p:spPr>
            <a:xfrm>
              <a:off x="9735104" y="1772816"/>
              <a:ext cx="1433066" cy="1440000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5700BD63-0DFD-319E-87E2-C43CE56DE5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659" r="33695"/>
            <a:stretch>
              <a:fillRect/>
            </a:stretch>
          </p:blipFill>
          <p:spPr>
            <a:xfrm>
              <a:off x="8278495" y="1772816"/>
              <a:ext cx="1410811" cy="1440000"/>
            </a:xfrm>
            <a:prstGeom prst="rect">
              <a:avLst/>
            </a:prstGeom>
          </p:spPr>
        </p:pic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666476EA-29E5-EFFA-9741-B5B20EC719A3}"/>
              </a:ext>
            </a:extLst>
          </p:cNvPr>
          <p:cNvSpPr txBox="1"/>
          <p:nvPr/>
        </p:nvSpPr>
        <p:spPr>
          <a:xfrm>
            <a:off x="5015880" y="5831328"/>
            <a:ext cx="374441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FED, 205(2024) 114551;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FED, 191 (2023) 113567;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JFE, (2023) 42:49</a:t>
            </a:r>
            <a:r>
              <a:rPr lang="zh-CN" altLang="da-DK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；</a:t>
            </a: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21D4338-6675-FCF1-23FB-BB27902BC4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6" r="5141"/>
          <a:stretch>
            <a:fillRect/>
          </a:stretch>
        </p:blipFill>
        <p:spPr>
          <a:xfrm>
            <a:off x="8941907" y="3261577"/>
            <a:ext cx="3047877" cy="252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29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5ED4E-A764-BDDA-1307-AA4C043D5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9C22D3-60DA-04DA-6F80-83E83D48C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Main methods for disruption mitigation in EAST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54EB236-5C90-9BED-572D-DAF5A2B1AA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19</a:t>
            </a:fld>
            <a:endParaRPr lang="zh-CN" altLang="en-US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5E0A25C-5A17-E3A4-FD2F-B59E43CF0363}"/>
              </a:ext>
            </a:extLst>
          </p:cNvPr>
          <p:cNvSpPr txBox="1"/>
          <p:nvPr/>
        </p:nvSpPr>
        <p:spPr>
          <a:xfrm>
            <a:off x="263352" y="1114644"/>
            <a:ext cx="7488832" cy="2445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indent="-28448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fast Massive gas Injection (MGI)</a:t>
            </a:r>
          </a:p>
          <a:p>
            <a:pPr marL="741680" lvl="1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Eddy current drive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with good electromagnetic compatibility</a:t>
            </a:r>
          </a:p>
          <a:p>
            <a:pPr marL="741680" lvl="1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Inject gas: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Ne,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Ar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, He, etc.</a:t>
            </a:r>
          </a:p>
          <a:p>
            <a:pPr marL="741680" lvl="1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Response time: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0.15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ms</a:t>
            </a:r>
            <a:endParaRPr lang="en-US" altLang="zh-CN" sz="2000" b="1" dirty="0">
              <a:solidFill>
                <a:srgbClr val="0000FF"/>
              </a:solidFill>
              <a:latin typeface="+mn-lt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741680" lvl="1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Inject quantity: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&lt; 30 Pa· m</a:t>
            </a:r>
            <a:r>
              <a:rPr lang="en-US" altLang="zh-CN" sz="2000" b="1" baseline="30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/s (1-4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ms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383A300-8015-2D02-9390-9FF8421D42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0" t="15671" r="32595" b="14846"/>
          <a:stretch/>
        </p:blipFill>
        <p:spPr bwMode="auto">
          <a:xfrm>
            <a:off x="510195" y="3717032"/>
            <a:ext cx="3587185" cy="2337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E08C3B1-CA30-5E1D-5FBF-51D357985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7" t="10478"/>
          <a:stretch/>
        </p:blipFill>
        <p:spPr bwMode="auto">
          <a:xfrm>
            <a:off x="4583832" y="3717032"/>
            <a:ext cx="2429176" cy="25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AD346E41-132B-4466-3239-EB56BB1BB8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2538"/>
          <a:stretch>
            <a:fillRect/>
          </a:stretch>
        </p:blipFill>
        <p:spPr>
          <a:xfrm>
            <a:off x="7695508" y="3925274"/>
            <a:ext cx="3438824" cy="25462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43880DA8-B171-A357-C521-DE5A9981F2E4}"/>
              </a:ext>
            </a:extLst>
          </p:cNvPr>
          <p:cNvSpPr txBox="1"/>
          <p:nvPr/>
        </p:nvSpPr>
        <p:spPr>
          <a:xfrm>
            <a:off x="911424" y="6156593"/>
            <a:ext cx="53285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0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6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H.D. Zhuang, et al, PST, 15(2013) 8</a:t>
            </a:r>
            <a:r>
              <a:rPr lang="zh-CN" altLang="en-US" sz="16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：</a:t>
            </a:r>
            <a:r>
              <a:rPr lang="en-US" altLang="zh-CN" sz="16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745-749; </a:t>
            </a:r>
          </a:p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6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H.D. Zhuang, et al, RSI, 86(2019) 053502;</a:t>
            </a:r>
            <a:endParaRPr lang="zh-CN" altLang="da-DK" sz="16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8" name="图片 6">
            <a:extLst>
              <a:ext uri="{FF2B5EF4-FFF2-40B4-BE49-F238E27FC236}">
                <a16:creationId xmlns:a16="http://schemas.microsoft.com/office/drawing/2014/main" id="{50E90420-0D28-F24B-4B7C-FF1A46C3412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15792"/>
          <a:stretch>
            <a:fillRect/>
          </a:stretch>
        </p:blipFill>
        <p:spPr>
          <a:xfrm>
            <a:off x="7752184" y="1196751"/>
            <a:ext cx="3325472" cy="244528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834488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标题 1">
            <a:extLst>
              <a:ext uri="{FF2B5EF4-FFF2-40B4-BE49-F238E27FC236}">
                <a16:creationId xmlns:a16="http://schemas.microsoft.com/office/drawing/2014/main" id="{CEF8CDD9-D0F5-4CCC-A413-3DB548106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8174" y="98604"/>
            <a:ext cx="8030437" cy="779462"/>
          </a:xfrm>
        </p:spPr>
        <p:txBody>
          <a:bodyPr/>
          <a:lstStyle/>
          <a:p>
            <a:r>
              <a:rPr lang="en-US" altLang="zh-CN" sz="3600" dirty="0">
                <a:latin typeface="+mj-lt"/>
              </a:rPr>
              <a:t>Content</a:t>
            </a:r>
            <a:endParaRPr lang="zh-CN" altLang="en-US" sz="3600" dirty="0">
              <a:latin typeface="+mj-lt"/>
            </a:endParaRPr>
          </a:p>
        </p:txBody>
      </p:sp>
      <p:sp>
        <p:nvSpPr>
          <p:cNvPr id="11267" name="内容占位符 2">
            <a:extLst>
              <a:ext uri="{FF2B5EF4-FFF2-40B4-BE49-F238E27FC236}">
                <a16:creationId xmlns:a16="http://schemas.microsoft.com/office/drawing/2014/main" id="{F217DD58-FC0A-4B76-B7CE-F5F28D8B11D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359696" y="1499851"/>
            <a:ext cx="8700026" cy="4804582"/>
          </a:xfrm>
        </p:spPr>
        <p:txBody>
          <a:bodyPr/>
          <a:lstStyle/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ea typeface="微软雅黑" panose="020B0503020204020204" pitchFamily="34" charset="-122"/>
                <a:cs typeface="Times New Roman" panose="02020603050405020304" pitchFamily="18" charset="0"/>
              </a:rPr>
              <a:t>Disruption mitigation  in EAST with full metal walls</a:t>
            </a:r>
          </a:p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Comparison on disruption mitigation using SPI and MGI</a:t>
            </a:r>
          </a:p>
          <a:p>
            <a:pPr marL="847725" lvl="2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Plasma shutdown,</a:t>
            </a:r>
            <a:r>
              <a:rPr kumimoji="1" lang="zh-CN" altLang="en-US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Radiation evolution</a:t>
            </a:r>
          </a:p>
          <a:p>
            <a:pPr marL="847725" lvl="2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Halo current and cold VDE, MHD instability </a:t>
            </a:r>
          </a:p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Comparison on disruption mitigation using SPI and ISPI</a:t>
            </a:r>
          </a:p>
          <a:p>
            <a:pPr marL="847725" lvl="2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Disruption Characteristics, Radiation evolution </a:t>
            </a:r>
          </a:p>
          <a:p>
            <a:pPr marL="847725" lvl="2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0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Halo current , Influence of SPI and ISPI Parameters </a:t>
            </a:r>
          </a:p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FF0000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Runaway electrons using MGI&amp;SPI@ISPI</a:t>
            </a:r>
          </a:p>
          <a:p>
            <a:pPr marL="447675" lvl="1" indent="-447675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kumimoji="1" lang="en-US" altLang="zh-CN" sz="2400" b="1" dirty="0">
                <a:solidFill>
                  <a:srgbClr val="0000FF"/>
                </a:solidFill>
                <a:ea typeface="微软雅黑" panose="020B0503020204020204" pitchFamily="34" charset="-122"/>
                <a:cs typeface="Times New Roman" panose="02020603050405020304" pitchFamily="18" charset="0"/>
              </a:rPr>
              <a:t>Summary and outlook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0D8180C-7FA5-9045-BBE1-E936904CC1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E8C94D-9130-413D-8052-ADCF23183A60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A9F683A-EC0F-ACEC-2F08-ADB7E323A4AD}"/>
              </a:ext>
            </a:extLst>
          </p:cNvPr>
          <p:cNvSpPr/>
          <p:nvPr/>
        </p:nvSpPr>
        <p:spPr>
          <a:xfrm>
            <a:off x="0" y="-635"/>
            <a:ext cx="2840173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23CA80C-B411-B677-23DC-413D33EA06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0" y="1270"/>
            <a:ext cx="3178175" cy="6856095"/>
          </a:xfrm>
          <a:prstGeom prst="rect">
            <a:avLst/>
          </a:prstGeom>
        </p:spPr>
      </p:pic>
      <p:pic>
        <p:nvPicPr>
          <p:cNvPr id="5" name="图片 32">
            <a:extLst>
              <a:ext uri="{FF2B5EF4-FFF2-40B4-BE49-F238E27FC236}">
                <a16:creationId xmlns:a16="http://schemas.microsoft.com/office/drawing/2014/main" id="{8D02160D-CD31-D0FB-1ED4-B802AE9AF3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43" r="51760"/>
          <a:stretch>
            <a:fillRect/>
          </a:stretch>
        </p:blipFill>
        <p:spPr bwMode="auto">
          <a:xfrm>
            <a:off x="-16091" y="657041"/>
            <a:ext cx="3178175" cy="453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298A425-A05B-28E7-3B49-94A9F698D9B2}"/>
              </a:ext>
            </a:extLst>
          </p:cNvPr>
          <p:cNvPicPr>
            <a:picLocks/>
          </p:cNvPicPr>
          <p:nvPr/>
        </p:nvPicPr>
        <p:blipFill>
          <a:blip r:embed="rId5"/>
          <a:srcRect r="61116"/>
          <a:stretch>
            <a:fillRect/>
          </a:stretch>
        </p:blipFill>
        <p:spPr>
          <a:xfrm>
            <a:off x="4090" y="-22529"/>
            <a:ext cx="3174083" cy="244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72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E1B577-1B20-76A2-DD7E-A71FD6049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990CD0-2FC6-D6D5-74EA-B5A87961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Plasma disruption </a:t>
            </a:r>
            <a:r>
              <a:rPr kumimoji="1" lang="en-US" altLang="zh-CN" sz="3600" dirty="0">
                <a:latin typeface="+mj-lt"/>
                <a:ea typeface="微软雅黑" panose="020B0503020204020204" pitchFamily="34" charset="-122"/>
              </a:rPr>
              <a:t>and</a:t>
            </a:r>
            <a:r>
              <a:rPr kumimoji="1" lang="zh-CN" altLang="en-US" sz="3600" dirty="0">
                <a:latin typeface="+mj-lt"/>
                <a:ea typeface="微软雅黑" panose="020B0503020204020204" pitchFamily="34" charset="-122"/>
              </a:rPr>
              <a:t> </a:t>
            </a:r>
            <a:r>
              <a:rPr kumimoji="1" lang="en-US" altLang="zh-CN" sz="3600" dirty="0">
                <a:latin typeface="+mj-lt"/>
                <a:ea typeface="微软雅黑" panose="020B0503020204020204" pitchFamily="34" charset="-122"/>
              </a:rPr>
              <a:t>its</a:t>
            </a:r>
            <a:r>
              <a:rPr kumimoji="1" lang="zh-CN" altLang="en-US" sz="3600" dirty="0">
                <a:latin typeface="+mj-lt"/>
                <a:ea typeface="微软雅黑" panose="020B0503020204020204" pitchFamily="34" charset="-122"/>
              </a:rPr>
              <a:t> </a:t>
            </a:r>
            <a:r>
              <a:rPr kumimoji="1" lang="en-US" altLang="zh-CN" sz="3600" dirty="0">
                <a:latin typeface="+mj-lt"/>
                <a:ea typeface="微软雅黑" panose="020B0503020204020204" pitchFamily="34" charset="-122"/>
              </a:rPr>
              <a:t>mitigation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CCA078-6C72-D6B8-AFBE-0E25B5537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20</a:t>
            </a:fld>
            <a:endParaRPr lang="zh-CN" altLang="en-US">
              <a:latin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C986C70-5DCE-AC10-9D67-B7156EA4C6D3}"/>
              </a:ext>
            </a:extLst>
          </p:cNvPr>
          <p:cNvSpPr txBox="1"/>
          <p:nvPr/>
        </p:nvSpPr>
        <p:spPr>
          <a:xfrm>
            <a:off x="263352" y="1208900"/>
            <a:ext cx="11665296" cy="150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Plasma disruption </a:t>
            </a: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is one of the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most threatening transient events</a:t>
            </a: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 in tokamak with high plasma current. </a:t>
            </a:r>
          </a:p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Rapid loss of plasma energy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W</a:t>
            </a:r>
            <a:r>
              <a:rPr lang="en-US" altLang="zh-CN" b="1" baseline="-250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th</a:t>
            </a:r>
            <a:r>
              <a:rPr lang="en-US" altLang="zh-CN" b="1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+W</a:t>
            </a:r>
            <a:r>
              <a:rPr lang="en-US" altLang="zh-CN" b="1" baseline="-25000" dirty="0" err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mag</a:t>
            </a:r>
            <a:r>
              <a:rPr lang="zh-CN" altLang="en-US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r>
              <a:rPr lang="en-US" altLang="zh-CN" b="1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induce high </a:t>
            </a: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thermal deposition, strong electromagnetic stress, and high energy runaway electrons.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5F42F2ED-642F-0F43-EC6A-58084EB4B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28" y="3046494"/>
            <a:ext cx="7060940" cy="2301998"/>
          </a:xfrm>
          <a:prstGeom prst="rect">
            <a:avLst/>
          </a:prstGeom>
        </p:spPr>
      </p:pic>
      <p:sp>
        <p:nvSpPr>
          <p:cNvPr id="15" name="文本框 24">
            <a:extLst>
              <a:ext uri="{FF2B5EF4-FFF2-40B4-BE49-F238E27FC236}">
                <a16:creationId xmlns:a16="http://schemas.microsoft.com/office/drawing/2014/main" id="{243075B8-A0C9-3966-2327-873785DAC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420" y="5855994"/>
            <a:ext cx="44045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G.F. Matthews, et al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fr-F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Phys. Scr. 16(2016), 014070</a:t>
            </a:r>
            <a:endParaRPr lang="zh-CN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A200305-1D6D-BBA9-89C3-643EC72EFED5}"/>
              </a:ext>
            </a:extLst>
          </p:cNvPr>
          <p:cNvSpPr txBox="1"/>
          <p:nvPr/>
        </p:nvSpPr>
        <p:spPr>
          <a:xfrm>
            <a:off x="6594021" y="2564904"/>
            <a:ext cx="5400600" cy="3676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Disruption mitigation</a:t>
            </a:r>
          </a:p>
          <a:p>
            <a:pPr marL="1018350" lvl="1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Enlengthen TQ and CQ to reduced thermal shock and EM stress on PFCs </a:t>
            </a:r>
          </a:p>
          <a:p>
            <a:pPr marL="1018350" lvl="1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Suppress/reduce RE production</a:t>
            </a:r>
          </a:p>
          <a:p>
            <a:pPr marL="1018350" lvl="1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Explore effective ways: SPI or MGI</a:t>
            </a:r>
          </a:p>
          <a:p>
            <a:pPr marL="1018350" lvl="1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Application in future fusion reactor with full metal walls</a:t>
            </a:r>
          </a:p>
        </p:txBody>
      </p:sp>
    </p:spTree>
    <p:extLst>
      <p:ext uri="{BB962C8B-B14F-4D97-AF65-F5344CB8AC3E}">
        <p14:creationId xmlns:p14="http://schemas.microsoft.com/office/powerpoint/2010/main" val="3623089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58876-6FA0-1D78-2BA4-284A3B33F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5D0D1F-FCDF-98AB-D063-A8C9E147C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424" y="98604"/>
            <a:ext cx="10297188" cy="779462"/>
          </a:xfrm>
        </p:spPr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Disruption mitigation in tokamak with metal walls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D38975-79AB-C0D7-5708-AF6F1FCB4F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21</a:t>
            </a:fld>
            <a:endParaRPr lang="zh-CN" altLang="en-US">
              <a:latin typeface="+mn-lt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7D79951E-D8A7-11EE-99FD-F5EE28E5BC1E}"/>
              </a:ext>
            </a:extLst>
          </p:cNvPr>
          <p:cNvSpPr txBox="1"/>
          <p:nvPr/>
        </p:nvSpPr>
        <p:spPr>
          <a:xfrm>
            <a:off x="263352" y="1208900"/>
            <a:ext cx="4248472" cy="2206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8250">
              <a:lnSpc>
                <a:spcPct val="150000"/>
              </a:lnSpc>
              <a:spcBef>
                <a:spcPts val="600"/>
              </a:spcBef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Tungsten (W)</a:t>
            </a:r>
          </a:p>
          <a:p>
            <a:pPr marL="50400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High melting point (3410℃)</a:t>
            </a:r>
          </a:p>
          <a:p>
            <a:pPr marL="50400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Low sputtering yield</a:t>
            </a:r>
          </a:p>
          <a:p>
            <a:pPr marL="50400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Low Tritium retention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B62A183-1C9A-ED5B-03B4-17AFB229C83D}"/>
              </a:ext>
            </a:extLst>
          </p:cNvPr>
          <p:cNvSpPr txBox="1"/>
          <p:nvPr/>
        </p:nvSpPr>
        <p:spPr>
          <a:xfrm>
            <a:off x="4514963" y="1208900"/>
            <a:ext cx="3885293" cy="1687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ITER Re-baseline</a:t>
            </a:r>
            <a:r>
              <a:rPr lang="zh-CN" altLang="en-US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：</a:t>
            </a:r>
            <a:endParaRPr lang="en-US" altLang="zh-CN" sz="2400" b="1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+mn-lt"/>
                <a:cs typeface="Times New Roman" panose="02020603050405020304" pitchFamily="18" charset="0"/>
              </a:rPr>
              <a:t>Divertor: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W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+mn-lt"/>
                <a:cs typeface="Times New Roman" panose="02020603050405020304" pitchFamily="18" charset="0"/>
              </a:rPr>
              <a:t>First Wall: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Be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W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6D66B9C-F4D4-D362-F232-C92F5297059A}"/>
              </a:ext>
            </a:extLst>
          </p:cNvPr>
          <p:cNvSpPr txBox="1"/>
          <p:nvPr/>
        </p:nvSpPr>
        <p:spPr>
          <a:xfrm>
            <a:off x="416563" y="3607433"/>
            <a:ext cx="11593158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BEST and</a:t>
            </a:r>
            <a:r>
              <a:rPr lang="zh-CN" altLang="en-US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CFEDR designed directly using full  W walls (first wall and divertor)</a:t>
            </a:r>
            <a:r>
              <a:rPr lang="zh-CN" altLang="en-US" sz="2400" b="1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DF0F970D-2E3C-4FDF-8C7B-0A2CD6F6B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6240" y="1269189"/>
            <a:ext cx="1606236" cy="1615854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B91A16B-553E-2847-3C6A-674E3EAA6CE1}"/>
              </a:ext>
            </a:extLst>
          </p:cNvPr>
          <p:cNvSpPr txBox="1"/>
          <p:nvPr/>
        </p:nvSpPr>
        <p:spPr>
          <a:xfrm>
            <a:off x="7108709" y="3138119"/>
            <a:ext cx="22950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i="1" dirty="0">
                <a:latin typeface="+mn-lt"/>
              </a:rPr>
              <a:t>R. A. Pitts, PSI-26</a:t>
            </a:r>
            <a:endParaRPr lang="zh-CN" altLang="en-US" sz="1400" i="1" dirty="0">
              <a:latin typeface="+mn-lt"/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F1047B5-49EE-C9FD-94E3-EA9AFD2494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456" y="1174070"/>
            <a:ext cx="1512168" cy="2042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219EAB-09F3-1ECB-DA0D-FB2C08105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3662" y="4521802"/>
            <a:ext cx="2060959" cy="1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0FBBA97-3A2C-CEEA-4941-D96A9F09DD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3372" y="4562672"/>
            <a:ext cx="2619252" cy="1857251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9DADD61-C76D-23BF-5A31-B7CA9ED83DAC}"/>
              </a:ext>
            </a:extLst>
          </p:cNvPr>
          <p:cNvSpPr txBox="1"/>
          <p:nvPr/>
        </p:nvSpPr>
        <p:spPr>
          <a:xfrm>
            <a:off x="7235514" y="4844797"/>
            <a:ext cx="28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W</a:t>
            </a:r>
            <a:endParaRPr lang="zh-CN" altLang="en-US" sz="2000" dirty="0">
              <a:solidFill>
                <a:srgbClr val="FF000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97FA657-0068-5B0E-5706-ECAF4E018A0D}"/>
              </a:ext>
            </a:extLst>
          </p:cNvPr>
          <p:cNvSpPr txBox="1"/>
          <p:nvPr/>
        </p:nvSpPr>
        <p:spPr>
          <a:xfrm>
            <a:off x="7370726" y="6020348"/>
            <a:ext cx="28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W</a:t>
            </a:r>
            <a:endParaRPr lang="zh-CN" altLang="en-US" sz="2000" dirty="0">
              <a:solidFill>
                <a:srgbClr val="FF000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3E03986-F4DA-C9A7-5519-38EBBFDEA428}"/>
              </a:ext>
            </a:extLst>
          </p:cNvPr>
          <p:cNvSpPr txBox="1"/>
          <p:nvPr/>
        </p:nvSpPr>
        <p:spPr>
          <a:xfrm>
            <a:off x="7077148" y="5558362"/>
            <a:ext cx="72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Mo</a:t>
            </a:r>
            <a:endParaRPr lang="zh-CN" altLang="en-US" sz="2000" dirty="0">
              <a:solidFill>
                <a:srgbClr val="FF0000"/>
              </a:solidFill>
              <a:latin typeface="+mn-lt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7A553FA-90F1-E635-A08E-8633FCE54648}"/>
              </a:ext>
            </a:extLst>
          </p:cNvPr>
          <p:cNvSpPr txBox="1"/>
          <p:nvPr/>
        </p:nvSpPr>
        <p:spPr>
          <a:xfrm>
            <a:off x="382170" y="4308826"/>
            <a:ext cx="590732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EAST fully superconducting tokamak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ITER-like divertor structure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Mo wall + Upper W div. </a:t>
            </a:r>
            <a:r>
              <a:rPr lang="en-US" altLang="zh-CN" sz="1600" dirty="0">
                <a:cs typeface="Times New Roman" panose="02020603050405020304" pitchFamily="18" charset="0"/>
              </a:rPr>
              <a:t>+ </a:t>
            </a:r>
            <a:r>
              <a:rPr lang="en-US" altLang="zh-CN" sz="1600" b="1" dirty="0">
                <a:cs typeface="Times New Roman" panose="02020603050405020304" pitchFamily="18" charset="0"/>
              </a:rPr>
              <a:t>Lower C div. </a:t>
            </a:r>
            <a:r>
              <a:rPr lang="en-US" altLang="zh-CN" sz="1600" dirty="0">
                <a:cs typeface="Times New Roman" panose="02020603050405020304" pitchFamily="18" charset="0"/>
              </a:rPr>
              <a:t>since 2014</a:t>
            </a:r>
            <a:endParaRPr lang="en-US" altLang="zh-CN" sz="16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Mo wall + Upper W div. + Lower W div. </a:t>
            </a:r>
            <a:r>
              <a:rPr lang="en-US" altLang="zh-CN" sz="1600" dirty="0">
                <a:cs typeface="Times New Roman" panose="02020603050405020304" pitchFamily="18" charset="0"/>
              </a:rPr>
              <a:t>since 2021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W limiters </a:t>
            </a:r>
            <a:r>
              <a:rPr lang="en-US" altLang="zh-CN" sz="1600" dirty="0">
                <a:cs typeface="Times New Roman" panose="02020603050405020304" pitchFamily="18" charset="0"/>
              </a:rPr>
              <a:t>since 2020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cs typeface="Times New Roman" panose="02020603050405020304" pitchFamily="18" charset="0"/>
              </a:rPr>
              <a:t>C tiles with a small area </a:t>
            </a:r>
            <a:r>
              <a:rPr lang="en-US" altLang="zh-CN" sz="1600" dirty="0">
                <a:cs typeface="Times New Roman" panose="02020603050405020304" pitchFamily="18" charset="0"/>
              </a:rPr>
              <a:t>facing NBI Penetration‌</a:t>
            </a:r>
            <a:endParaRPr lang="en-US" altLang="zh-CN" sz="1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02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E5BA-5ACC-CD1B-B29E-796C274733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E83696-3EE3-5F6B-935C-F221EFAE7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Disruption mitigation in tokamak with metal walls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FEA1B6-11B3-6218-F83D-C6D02C855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3</a:t>
            </a:fld>
            <a:endParaRPr lang="zh-CN" altLang="en-US">
              <a:latin typeface="+mn-lt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1CB68308-43C7-3315-BA09-D90CC4E24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169" y="1455752"/>
            <a:ext cx="5688632" cy="1854600"/>
          </a:xfrm>
          <a:prstGeom prst="rect">
            <a:avLst/>
          </a:prstGeom>
        </p:spPr>
      </p:pic>
      <p:sp>
        <p:nvSpPr>
          <p:cNvPr id="15" name="文本框 24">
            <a:extLst>
              <a:ext uri="{FF2B5EF4-FFF2-40B4-BE49-F238E27FC236}">
                <a16:creationId xmlns:a16="http://schemas.microsoft.com/office/drawing/2014/main" id="{77FA8AFB-6EB1-D0C1-1AAF-9153AB2E1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603" y="3501008"/>
            <a:ext cx="44045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fr-F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G.F. Matthews, et al</a:t>
            </a:r>
            <a:r>
              <a:rPr lang="en-US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fr-FR" altLang="zh-CN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Phys. Scr. 16(2016), 014070</a:t>
            </a:r>
            <a:endParaRPr lang="zh-CN" altLang="en-US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0F4D2C1-CA6E-0166-CA63-DD0417A9E992}"/>
              </a:ext>
            </a:extLst>
          </p:cNvPr>
          <p:cNvSpPr txBox="1"/>
          <p:nvPr/>
        </p:nvSpPr>
        <p:spPr>
          <a:xfrm>
            <a:off x="119336" y="1239323"/>
            <a:ext cx="5700705" cy="3045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Enlengthen TQ and control CQ to reduced thermal shock and EM stress on PFCs </a:t>
            </a:r>
          </a:p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latin typeface="+mn-lt"/>
                <a:cs typeface="Times New Roman" panose="02020603050405020304" pitchFamily="18" charset="0"/>
              </a:rPr>
              <a:t>Suppress/reduce RE production</a:t>
            </a:r>
          </a:p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Explore effective ways: SPI or MGI</a:t>
            </a:r>
          </a:p>
          <a:p>
            <a:pPr marL="561150" indent="-34290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u"/>
            </a:pPr>
            <a:r>
              <a:rPr lang="en-US" altLang="zh-CN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Application in future fusion reactor with full metal walls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E8E11A-13A8-A459-8D12-A1F65E73C1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427492"/>
            <a:ext cx="5184576" cy="210583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F566AA1-131C-365F-E999-E7D222C0C56C}"/>
              </a:ext>
            </a:extLst>
          </p:cNvPr>
          <p:cNvSpPr txBox="1"/>
          <p:nvPr/>
        </p:nvSpPr>
        <p:spPr>
          <a:xfrm>
            <a:off x="5988823" y="4271169"/>
            <a:ext cx="5907324" cy="22621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EAST fully superconducting tokamak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FF0000"/>
                </a:solidFill>
                <a:cs typeface="Times New Roman" panose="02020603050405020304" pitchFamily="18" charset="0"/>
              </a:rPr>
              <a:t>ITER-like divertor structure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Mo wall + Upper W div. </a:t>
            </a:r>
            <a:r>
              <a:rPr lang="en-US" altLang="zh-CN" sz="1600" dirty="0">
                <a:cs typeface="Times New Roman" panose="02020603050405020304" pitchFamily="18" charset="0"/>
              </a:rPr>
              <a:t>+ </a:t>
            </a:r>
            <a:r>
              <a:rPr lang="en-US" altLang="zh-CN" sz="1600" b="1" dirty="0">
                <a:cs typeface="Times New Roman" panose="02020603050405020304" pitchFamily="18" charset="0"/>
              </a:rPr>
              <a:t>Lower C div. </a:t>
            </a:r>
            <a:r>
              <a:rPr lang="en-US" altLang="zh-CN" sz="1600" dirty="0">
                <a:cs typeface="Times New Roman" panose="02020603050405020304" pitchFamily="18" charset="0"/>
              </a:rPr>
              <a:t>since 2014</a:t>
            </a:r>
            <a:endParaRPr lang="en-US" altLang="zh-CN" sz="1600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Mo wall + Upper W div. + Lower W div. </a:t>
            </a:r>
            <a:r>
              <a:rPr lang="en-US" altLang="zh-CN" sz="1600" dirty="0">
                <a:cs typeface="Times New Roman" panose="02020603050405020304" pitchFamily="18" charset="0"/>
              </a:rPr>
              <a:t>since 2021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solidFill>
                  <a:srgbClr val="0000FF"/>
                </a:solidFill>
                <a:cs typeface="Times New Roman" panose="02020603050405020304" pitchFamily="18" charset="0"/>
              </a:rPr>
              <a:t>W limiters </a:t>
            </a:r>
            <a:r>
              <a:rPr lang="en-US" altLang="zh-CN" sz="1600" dirty="0">
                <a:cs typeface="Times New Roman" panose="02020603050405020304" pitchFamily="18" charset="0"/>
              </a:rPr>
              <a:t>since 2020</a:t>
            </a:r>
          </a:p>
          <a:p>
            <a:pPr marL="800100" lvl="1" indent="-342900">
              <a:spcBef>
                <a:spcPts val="600"/>
              </a:spcBef>
              <a:buFont typeface="Wingdings" panose="05000000000000000000" pitchFamily="2" charset="2"/>
              <a:buChar char="p"/>
            </a:pPr>
            <a:r>
              <a:rPr lang="en-US" altLang="zh-CN" sz="1600" b="1" dirty="0">
                <a:cs typeface="Times New Roman" panose="02020603050405020304" pitchFamily="18" charset="0"/>
              </a:rPr>
              <a:t>C tiles with a small area </a:t>
            </a:r>
            <a:r>
              <a:rPr lang="en-US" altLang="zh-CN" sz="1600" dirty="0">
                <a:cs typeface="Times New Roman" panose="02020603050405020304" pitchFamily="18" charset="0"/>
              </a:rPr>
              <a:t>facing NBI Penetration‌</a:t>
            </a:r>
            <a:endParaRPr lang="en-US" altLang="zh-CN" sz="1600" b="1" dirty="0">
              <a:solidFill>
                <a:srgbClr val="FF000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52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71667-CB7C-D1E0-01E6-D2287E56A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4987C8-FFF8-9EA5-C884-7732C8EDA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6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Main methods for disruption mitigation in EAST</a:t>
            </a:r>
            <a:endParaRPr lang="zh-CN" altLang="en-US" sz="3600" dirty="0"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E73CBA-95B6-6CE7-927A-79FBDDCCDB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4</a:t>
            </a:fld>
            <a:endParaRPr lang="zh-CN" altLang="en-US">
              <a:latin typeface="+mn-lt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5013108-B69D-447C-192E-16C573E6A5D4}"/>
              </a:ext>
            </a:extLst>
          </p:cNvPr>
          <p:cNvSpPr txBox="1"/>
          <p:nvPr/>
        </p:nvSpPr>
        <p:spPr>
          <a:xfrm>
            <a:off x="263352" y="1114644"/>
            <a:ext cx="11089232" cy="15219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4480" indent="-28448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In-situ condensation and freezing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Shattered Pellet Injection (SPI) </a:t>
            </a: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 middle K Port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~20°tube (R, Z) = (2.5 m, 0.4 m), straight tube (R, Z) = (2.5 m, 0.6 m) 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A straight tube replaced in 2023, named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Insufficiently Shattered Pellet Injection(ISPI)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2BCE479-818B-FD90-BEA6-59BCB4CE9A6F}"/>
              </a:ext>
            </a:extLst>
          </p:cNvPr>
          <p:cNvGrpSpPr/>
          <p:nvPr/>
        </p:nvGrpSpPr>
        <p:grpSpPr>
          <a:xfrm>
            <a:off x="197494" y="2979692"/>
            <a:ext cx="4680520" cy="1615743"/>
            <a:chOff x="6153906" y="1292605"/>
            <a:chExt cx="5760640" cy="1995416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0D399743-2329-2501-FFA9-718A31A52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53906" y="1292605"/>
              <a:ext cx="2880320" cy="199541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B28857A1-0A08-BEB1-806F-AE551363F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34226" y="1293327"/>
              <a:ext cx="2880320" cy="1994694"/>
            </a:xfrm>
            <a:prstGeom prst="rect">
              <a:avLst/>
            </a:prstGeom>
          </p:spPr>
        </p:pic>
      </p:grpSp>
      <p:sp>
        <p:nvSpPr>
          <p:cNvPr id="19" name="文本框 31">
            <a:extLst>
              <a:ext uri="{FF2B5EF4-FFF2-40B4-BE49-F238E27FC236}">
                <a16:creationId xmlns:a16="http://schemas.microsoft.com/office/drawing/2014/main" id="{7BCF9BBB-44DE-E2CE-9AED-343BF0DCC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0417" y="4614689"/>
            <a:ext cx="4049439" cy="2114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800100" indent="-34290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diameter: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5mm</a:t>
            </a:r>
            <a:r>
              <a:rPr lang="en-US" altLang="zh-CN" sz="1800" b="1" baseline="30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2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 length: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7-15 mm adjustable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Max. injected particles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~14 Pa· m</a:t>
            </a:r>
            <a:r>
              <a:rPr lang="en-US" altLang="zh-CN" sz="1800" b="1" baseline="30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3</a:t>
            </a:r>
            <a:endParaRPr lang="en-US" altLang="zh-CN" sz="1800" b="1" dirty="0">
              <a:solidFill>
                <a:srgbClr val="0000FF"/>
              </a:solidFill>
              <a:latin typeface="+mn-lt"/>
              <a:ea typeface="Cambria Math" panose="02040503050406030204" pitchFamily="18" charset="0"/>
              <a:cs typeface="Times New Roman" panose="0202060305040502030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velocity:</a:t>
            </a:r>
            <a:r>
              <a:rPr lang="zh-CN" altLang="en-US" sz="18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100-400 m/s</a:t>
            </a:r>
          </a:p>
          <a:p>
            <a:pPr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zh-CN" sz="1800" b="1" dirty="0"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Pellet gas：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H</a:t>
            </a:r>
            <a:r>
              <a:rPr lang="en-US" altLang="zh-CN" sz="1800" b="1" baseline="-25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2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, Ne, H</a:t>
            </a:r>
            <a:r>
              <a:rPr lang="en-US" altLang="zh-CN" sz="1800" b="1" baseline="-25000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2</a:t>
            </a:r>
            <a:r>
              <a:rPr lang="en-US" altLang="zh-CN" sz="1800" b="1" dirty="0">
                <a:solidFill>
                  <a:srgbClr val="0000FF"/>
                </a:solidFill>
                <a:latin typeface="+mn-lt"/>
                <a:ea typeface="Cambria Math" panose="02040503050406030204" pitchFamily="18" charset="0"/>
                <a:cs typeface="Times New Roman" panose="02020603050405020304" charset="0"/>
              </a:rPr>
              <a:t>+Ne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66476EA-29E5-EFFA-9741-B5B20EC719A3}"/>
              </a:ext>
            </a:extLst>
          </p:cNvPr>
          <p:cNvSpPr txBox="1"/>
          <p:nvPr/>
        </p:nvSpPr>
        <p:spPr>
          <a:xfrm>
            <a:off x="5303912" y="5445224"/>
            <a:ext cx="518457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FED, 205(2024) 114551;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FED, 191 (2023) 113567;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JFE, (2023) 42:49</a:t>
            </a:r>
            <a:r>
              <a:rPr lang="zh-CN" altLang="da-DK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；</a:t>
            </a:r>
            <a:endParaRPr lang="en-US" altLang="zh-CN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H.D. Zhuang, et al, PST, 15(2013) 8</a:t>
            </a:r>
            <a:r>
              <a:rPr lang="zh-CN" altLang="en-US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：</a:t>
            </a: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745-749; </a:t>
            </a:r>
          </a:p>
          <a:p>
            <a:pPr marL="180000" lvl="1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H.D. Zhuang, et al, RSI, 86(2019) 053502;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C6BBEEE-FBEA-EFDB-FEE1-F29DA380F8BF}"/>
              </a:ext>
            </a:extLst>
          </p:cNvPr>
          <p:cNvSpPr txBox="1"/>
          <p:nvPr/>
        </p:nvSpPr>
        <p:spPr>
          <a:xfrm>
            <a:off x="5303912" y="2748450"/>
            <a:ext cx="5184576" cy="2445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24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Fast</a:t>
            </a:r>
            <a:r>
              <a:rPr lang="en-US" altLang="zh-CN" sz="24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Massive gas Injection (MGI)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Eddy current drive</a:t>
            </a:r>
            <a:endParaRPr lang="en-US" altLang="zh-CN" sz="2000" b="1" dirty="0">
              <a:latin typeface="+mn-lt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Inject gas: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Ne,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Ar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, He, etc.</a:t>
            </a: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Response time: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0.15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ms</a:t>
            </a:r>
            <a:endParaRPr lang="en-US" altLang="zh-CN" sz="2000" b="1" dirty="0">
              <a:solidFill>
                <a:srgbClr val="0000FF"/>
              </a:solidFill>
              <a:latin typeface="+mn-lt"/>
              <a:ea typeface="微软雅黑" panose="020B0503020204020204" pitchFamily="34" charset="-122"/>
              <a:cs typeface="Times New Roman" panose="02020603050405020304" charset="0"/>
            </a:endParaRPr>
          </a:p>
          <a:p>
            <a:pPr marL="800100" lvl="1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Inject quantity: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&lt; 30 Pa· m</a:t>
            </a:r>
            <a:r>
              <a:rPr lang="en-US" altLang="zh-CN" sz="2000" b="1" baseline="30000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3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/s (1-4 </a:t>
            </a:r>
            <a:r>
              <a:rPr lang="en-US" altLang="zh-CN" sz="2000" b="1" dirty="0" err="1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ms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  <a:cs typeface="Times New Roman" panose="02020603050405020304" charset="0"/>
              </a:rPr>
              <a:t>)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68D6199-A92D-7983-C050-73EF9CF320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17" t="10478"/>
          <a:stretch/>
        </p:blipFill>
        <p:spPr bwMode="auto">
          <a:xfrm>
            <a:off x="10128448" y="3129686"/>
            <a:ext cx="1944216" cy="20169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6535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0FC9D-7F88-F34C-3C2D-DDE83820F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65A1E8-ED97-B356-AD94-44C00B05D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Plasma shutdown using SPI and MGI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AE8B13-30BE-A4E7-A5F9-42F5B7AC97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5</a:t>
            </a:fld>
            <a:endParaRPr lang="zh-CN" altLang="en-US">
              <a:latin typeface="+mn-lt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8987570-3957-964C-B319-1E1C2ED0B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456" y="1322503"/>
            <a:ext cx="3820379" cy="421299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581FE9F-8B74-266A-D20C-1DA12F29B75C}"/>
              </a:ext>
            </a:extLst>
          </p:cNvPr>
          <p:cNvSpPr txBox="1"/>
          <p:nvPr/>
        </p:nvSpPr>
        <p:spPr>
          <a:xfrm>
            <a:off x="5951984" y="1394013"/>
            <a:ext cx="5112568" cy="37670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Plasma: I</a:t>
            </a:r>
            <a:r>
              <a:rPr lang="en-US" altLang="zh-CN" sz="1400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p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~400 kA,</a:t>
            </a: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B</a:t>
            </a:r>
            <a:r>
              <a:rPr lang="en-US" altLang="zh-CN" sz="1400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t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~2.7</a:t>
            </a: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T,</a:t>
            </a: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P</a:t>
            </a:r>
            <a:r>
              <a:rPr lang="en-US" altLang="zh-CN" sz="1400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heating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~5.1 MW, W</a:t>
            </a:r>
            <a:r>
              <a:rPr lang="en-US" altLang="zh-CN" sz="1400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dia</a:t>
            </a:r>
            <a:r>
              <a:rPr lang="en-US" altLang="zh-CN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~155 kJ</a:t>
            </a:r>
            <a:r>
              <a:rPr lang="zh-CN" altLang="en-US" sz="1400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；</a:t>
            </a:r>
            <a:endParaRPr lang="en-US" altLang="zh-CN" sz="1400" b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5854D63-F27A-B7FC-7DF3-7DAC5B568971}"/>
              </a:ext>
            </a:extLst>
          </p:cNvPr>
          <p:cNvSpPr txBox="1"/>
          <p:nvPr/>
        </p:nvSpPr>
        <p:spPr>
          <a:xfrm>
            <a:off x="448808" y="5569339"/>
            <a:ext cx="7807432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Similar rapid shutdown process, and SPI with shorter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</a:rPr>
              <a:t>t</a:t>
            </a:r>
            <a:r>
              <a:rPr lang="en-US" altLang="zh-CN" sz="2000" b="1" baseline="-25000" dirty="0" err="1">
                <a:latin typeface="+mn-lt"/>
                <a:ea typeface="微软雅黑" panose="020B0503020204020204" pitchFamily="34" charset="-122"/>
              </a:rPr>
              <a:t>pre</a:t>
            </a:r>
            <a:r>
              <a:rPr lang="en-US" altLang="zh-CN" sz="2000" b="1" baseline="-25000" dirty="0">
                <a:latin typeface="+mn-lt"/>
                <a:ea typeface="微软雅黑" panose="020B0503020204020204" pitchFamily="34" charset="-122"/>
              </a:rPr>
              <a:t>-TQ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and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</a:rPr>
              <a:t>t</a:t>
            </a:r>
            <a:r>
              <a:rPr lang="en-US" altLang="zh-CN" sz="2000" b="1" baseline="-25000" dirty="0" err="1">
                <a:latin typeface="+mn-lt"/>
                <a:ea typeface="微软雅黑" panose="020B0503020204020204" pitchFamily="34" charset="-122"/>
              </a:rPr>
              <a:t>CQ</a:t>
            </a:r>
            <a:endParaRPr lang="en-US" altLang="zh-CN" sz="2000" b="1" dirty="0">
              <a:latin typeface="+mn-lt"/>
              <a:ea typeface="微软雅黑" panose="020B0503020204020204" pitchFamily="34" charset="-122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higher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core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radiation,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lower</a:t>
            </a:r>
            <a:r>
              <a:rPr lang="zh-CN" altLang="en-US" sz="2000" b="1" dirty="0"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000" b="1" dirty="0" err="1">
                <a:latin typeface="+mn-lt"/>
                <a:ea typeface="微软雅黑" panose="020B0503020204020204" pitchFamily="34" charset="-122"/>
              </a:rPr>
              <a:t>T</a:t>
            </a:r>
            <a:r>
              <a:rPr lang="en-US" altLang="zh-CN" sz="2000" b="1" baseline="-25000" dirty="0" err="1">
                <a:latin typeface="+mn-lt"/>
                <a:ea typeface="微软雅黑" panose="020B0503020204020204" pitchFamily="34" charset="-122"/>
              </a:rPr>
              <a:t>e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 and heat flux on divertor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112BEF8-CFD3-99AB-6C83-3B275A1156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2062718"/>
            <a:ext cx="5021438" cy="333258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67DE5D88-5129-B6BB-3733-C07DCBC6F9F9}"/>
              </a:ext>
            </a:extLst>
          </p:cNvPr>
          <p:cNvSpPr txBox="1"/>
          <p:nvPr/>
        </p:nvSpPr>
        <p:spPr>
          <a:xfrm>
            <a:off x="8112225" y="5833550"/>
            <a:ext cx="36309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NF, 63 (2023) 106008</a:t>
            </a: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5090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C726E9-80B7-8374-DA43-5DBCB5F60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614F57-000A-620A-9CE1-DC4479AC0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</a:rPr>
              <a:t>R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adiation evolution using SPI and MGI 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233386A-2B02-3F45-ED83-B40CE12D0B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6</a:t>
            </a:fld>
            <a:endParaRPr lang="zh-CN" altLang="en-US">
              <a:latin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3243059-A328-62CC-6A27-31E111C6D667}"/>
              </a:ext>
            </a:extLst>
          </p:cNvPr>
          <p:cNvSpPr txBox="1"/>
          <p:nvPr/>
        </p:nvSpPr>
        <p:spPr>
          <a:xfrm>
            <a:off x="470452" y="4550611"/>
            <a:ext cx="11463108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Compared to MGI,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SPI a has more uniform poloidal radiation distribution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Higher radiation peak for SPI than MGI, but slightly higher total Prad energy for MGI than SPI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SPI injection closer to the plasma core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and facilitating the dissipation of core thermal energy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Partial fragments of SPI still injected into the plasma during CQ phase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due to larger SPI L/D (~2) 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B4D7F4C-70DB-8E3E-6139-81C02AE6F7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3255"/>
          <a:stretch>
            <a:fillRect/>
          </a:stretch>
        </p:blipFill>
        <p:spPr bwMode="auto">
          <a:xfrm>
            <a:off x="302380" y="1807289"/>
            <a:ext cx="2413676" cy="263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BE92FC2-9AB0-0D7E-D09D-0CEF83C03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38" t="7086" b="10964"/>
          <a:stretch>
            <a:fillRect/>
          </a:stretch>
        </p:blipFill>
        <p:spPr>
          <a:xfrm>
            <a:off x="3078853" y="1789618"/>
            <a:ext cx="2198969" cy="260469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B0ECEA39-EF5A-02AC-69EE-D8543A57E170}"/>
              </a:ext>
            </a:extLst>
          </p:cNvPr>
          <p:cNvSpPr txBox="1"/>
          <p:nvPr/>
        </p:nvSpPr>
        <p:spPr>
          <a:xfrm>
            <a:off x="7962494" y="1325544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J.S. Yuan, et al. NF, 63 (2023) 106008</a:t>
            </a: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0FC31E-C67E-8475-D567-37C0326309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2" r="5675"/>
          <a:stretch/>
        </p:blipFill>
        <p:spPr>
          <a:xfrm>
            <a:off x="5277822" y="1844899"/>
            <a:ext cx="3110847" cy="258391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3E53CB4-75DB-3E44-256E-252491F49B84}"/>
              </a:ext>
            </a:extLst>
          </p:cNvPr>
          <p:cNvSpPr txBox="1"/>
          <p:nvPr/>
        </p:nvSpPr>
        <p:spPr>
          <a:xfrm>
            <a:off x="335361" y="1177285"/>
            <a:ext cx="7920880" cy="4542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Significant increase of P</a:t>
            </a:r>
            <a:r>
              <a:rPr lang="en-US" altLang="zh-CN" b="1" baseline="-25000" dirty="0">
                <a:latin typeface="Century Gothic" panose="020B0502020202020204" pitchFamily="34" charset="0"/>
                <a:ea typeface="微软雅黑" panose="020B0503020204020204" pitchFamily="34" charset="-122"/>
              </a:rPr>
              <a:t>rad</a:t>
            </a:r>
            <a:r>
              <a:rPr lang="en-US" altLang="zh-CN" b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for MGI and SPI during disruption phase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2037547-14D5-8D35-E4FF-9ABE16FC75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4"/>
          <a:stretch/>
        </p:blipFill>
        <p:spPr>
          <a:xfrm>
            <a:off x="8737689" y="1955200"/>
            <a:ext cx="3156186" cy="227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3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6ED8D0-809A-A18A-C750-91540186A9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70F4A6-0EE8-665B-07D0-92F47AB62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Halo current and cold VDE using SPI and MGI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638149-761B-D66D-2016-AC4D90920B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7</a:t>
            </a:fld>
            <a:endParaRPr lang="zh-CN" altLang="en-US">
              <a:latin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6AA2D28-B30F-FB8A-2C89-B362A53C6C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91" y="2015468"/>
            <a:ext cx="3145390" cy="34595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2854346-1C88-BCE8-29AF-318C7CA15E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99"/>
          <a:stretch>
            <a:fillRect/>
          </a:stretch>
        </p:blipFill>
        <p:spPr>
          <a:xfrm>
            <a:off x="3359696" y="1916832"/>
            <a:ext cx="2989891" cy="355819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B0F9E70-41D6-03C4-53A3-F311B4881A5E}"/>
              </a:ext>
            </a:extLst>
          </p:cNvPr>
          <p:cNvSpPr txBox="1"/>
          <p:nvPr/>
        </p:nvSpPr>
        <p:spPr>
          <a:xfrm>
            <a:off x="6486303" y="2015468"/>
            <a:ext cx="5400600" cy="3276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Using MGI injection, a second current spike appears together with a radiation tail, halo current generation, and hard X-ray burst.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000" b="1" dirty="0">
              <a:latin typeface="+mn-lt"/>
              <a:ea typeface="微软雅黑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But the SPI injection has not induced such kind second current spike.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Indicating that SPI is not same as MGI to induce a cold VDE.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D591DFD-FEDC-33C4-12C8-9AA7E6A13285}"/>
              </a:ext>
            </a:extLst>
          </p:cNvPr>
          <p:cNvSpPr txBox="1"/>
          <p:nvPr/>
        </p:nvSpPr>
        <p:spPr>
          <a:xfrm>
            <a:off x="7896200" y="6317604"/>
            <a:ext cx="3791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NF, 65 (2025) 016048</a:t>
            </a: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614353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70F24-2C3B-35F9-741A-60611A5BB3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580838-2BC2-3A13-566E-7F4502B20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MHD instability using MGI and 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24A654-6F9C-1C76-2B51-380DCEDAF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8</a:t>
            </a:fld>
            <a:endParaRPr lang="zh-CN" altLang="en-US">
              <a:latin typeface="+mn-lt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0E4EBB1-D3CF-1580-F2D6-EDDCF2E0824F}"/>
              </a:ext>
            </a:extLst>
          </p:cNvPr>
          <p:cNvSpPr txBox="1"/>
          <p:nvPr/>
        </p:nvSpPr>
        <p:spPr>
          <a:xfrm>
            <a:off x="479376" y="5706395"/>
            <a:ext cx="11154201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After impurity injection—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either by MGI or SPI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—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both the inherent n =1 or n=2 mode transforms into a new n=1 mode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with larger amplitude, longer period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DF750AF-F30B-6B5F-88F4-DCEC0FA317B3}"/>
              </a:ext>
            </a:extLst>
          </p:cNvPr>
          <p:cNvSpPr txBox="1"/>
          <p:nvPr/>
        </p:nvSpPr>
        <p:spPr>
          <a:xfrm>
            <a:off x="7104112" y="6317604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NF, 65 (2025) 016048;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F2F76B-AF0D-D162-CA28-253562D843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96" y="1184803"/>
            <a:ext cx="3806265" cy="44883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B62F9A7-EB51-89F3-0799-76019A3DB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0165" y="1154750"/>
            <a:ext cx="3596488" cy="454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16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189E50-FD05-9601-30D8-85CFE1F2E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217024E-CDB7-66FC-D94C-4169D969B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sz="3200" b="1" dirty="0"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Comparison: </a:t>
            </a:r>
            <a:r>
              <a:rPr kumimoji="1" lang="en-US" altLang="zh-CN" sz="3200" b="1" dirty="0">
                <a:solidFill>
                  <a:srgbClr val="0000FF"/>
                </a:solidFill>
                <a:latin typeface="+mj-lt"/>
                <a:ea typeface="微软雅黑" panose="020B0503020204020204" pitchFamily="34" charset="-122"/>
                <a:cs typeface="Times New Roman" panose="02020603050405020304" pitchFamily="18" charset="0"/>
              </a:rPr>
              <a:t>MHD instability using MGI and SPI</a:t>
            </a:r>
            <a:endParaRPr lang="zh-CN" altLang="en-US" sz="32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F433075-68F5-44A8-D099-B49B3EDC1A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46B228A-8477-4118-B3C6-0FC3C65E6800}" type="slidenum">
              <a:rPr lang="zh-CN" altLang="en-US" smtClean="0">
                <a:latin typeface="+mn-lt"/>
              </a:rPr>
              <a:pPr>
                <a:defRPr/>
              </a:pPr>
              <a:t>9</a:t>
            </a:fld>
            <a:endParaRPr lang="zh-CN" altLang="en-US">
              <a:latin typeface="+mn-lt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9DD8D7-39A5-A1AB-9DC2-721AD1DD65D0}"/>
              </a:ext>
            </a:extLst>
          </p:cNvPr>
          <p:cNvSpPr txBox="1"/>
          <p:nvPr/>
        </p:nvSpPr>
        <p:spPr>
          <a:xfrm>
            <a:off x="7320136" y="6237312"/>
            <a:ext cx="39473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lvl="1" algn="r">
              <a:spcBef>
                <a:spcPts val="0"/>
              </a:spcBef>
              <a:spcAft>
                <a:spcPts val="0"/>
              </a:spcAft>
            </a:pPr>
            <a:r>
              <a:rPr lang="en-US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 </a:t>
            </a:r>
            <a:r>
              <a:rPr lang="da-DK" altLang="zh-CN" sz="1400" i="1" dirty="0">
                <a:latin typeface="Century Gothic" panose="020B0502020202020204" pitchFamily="34" charset="0"/>
                <a:ea typeface="微软雅黑" panose="020B0503020204020204" pitchFamily="34" charset="-122"/>
              </a:rPr>
              <a:t>S.B. Zhao, et al. NF, 65 (2025) 016048;</a:t>
            </a:r>
            <a:endParaRPr lang="zh-CN" altLang="da-DK" sz="1400" i="1" dirty="0"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E027D74-9ABD-3BB4-ECE1-9752D8603A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720" y="1340768"/>
            <a:ext cx="5121218" cy="338437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0F8EF5E-F352-A423-0A3E-517BDE4F3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5793" y="1454831"/>
            <a:ext cx="5375696" cy="327031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1226E9B-8E56-B881-4AE8-CA0DD2F94329}"/>
              </a:ext>
            </a:extLst>
          </p:cNvPr>
          <p:cNvSpPr txBox="1"/>
          <p:nvPr/>
        </p:nvSpPr>
        <p:spPr>
          <a:xfrm>
            <a:off x="279423" y="4941168"/>
            <a:ext cx="11217177" cy="1429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The transformed n=1 mode </a:t>
            </a:r>
            <a:r>
              <a:rPr lang="en-US" altLang="zh-CN" sz="2000" b="1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reversed rotation direction, accompanied by strong bursts of soft X-ray.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Indicating MHD mode transition is </a:t>
            </a:r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driven by impurity–plasma interactions </a:t>
            </a:r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rather than the specific injection method</a:t>
            </a:r>
            <a:r>
              <a:rPr lang="en-US" altLang="zh-CN" b="1" dirty="0">
                <a:latin typeface="+mn-lt"/>
                <a:ea typeface="微软雅黑" panose="020B0503020204020204" pitchFamily="34" charset="-12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522815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6515</TotalTime>
  <Words>1982</Words>
  <Application>Microsoft Office PowerPoint</Application>
  <PresentationFormat>宽屏</PresentationFormat>
  <Paragraphs>204</Paragraphs>
  <Slides>21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8" baseType="lpstr">
      <vt:lpstr>微软雅黑</vt:lpstr>
      <vt:lpstr>Arial</vt:lpstr>
      <vt:lpstr>Calibri</vt:lpstr>
      <vt:lpstr>Century Gothic</vt:lpstr>
      <vt:lpstr>Times New Roman</vt:lpstr>
      <vt:lpstr>Wingdings</vt:lpstr>
      <vt:lpstr>自定义设计方案</vt:lpstr>
      <vt:lpstr>PowerPoint 演示文稿</vt:lpstr>
      <vt:lpstr>Content</vt:lpstr>
      <vt:lpstr>Disruption mitigation in tokamak with metal walls</vt:lpstr>
      <vt:lpstr>Main methods for disruption mitigation in EAST</vt:lpstr>
      <vt:lpstr>Comparison: Plasma shutdown using SPI and MGI</vt:lpstr>
      <vt:lpstr>Comparison: Radiation evolution using SPI and MGI </vt:lpstr>
      <vt:lpstr>Comparison: Halo current and cold VDE using SPI and MGI</vt:lpstr>
      <vt:lpstr>Comparison: MHD instability using MGI and SPI</vt:lpstr>
      <vt:lpstr>Comparison: MHD instability using MGI and SPI</vt:lpstr>
      <vt:lpstr>Comparison: Disruption Characteristics using SPI and ISPI</vt:lpstr>
      <vt:lpstr>Comparison: Radiation Evolution using SPI and ISPI</vt:lpstr>
      <vt:lpstr>Comparison: Halo Current using SPI and ISPI</vt:lpstr>
      <vt:lpstr>Comparison: Influence of SPI and ISPI Parameters </vt:lpstr>
      <vt:lpstr>Comparison: Runaway electrons using MGI&amp;SPI@ISPI</vt:lpstr>
      <vt:lpstr>Summary</vt:lpstr>
      <vt:lpstr>Next step</vt:lpstr>
      <vt:lpstr>Thank you for your attention!</vt:lpstr>
      <vt:lpstr>Main methods for disruption mitigation in EAST</vt:lpstr>
      <vt:lpstr>Main methods for disruption mitigation in EAST</vt:lpstr>
      <vt:lpstr>Plasma disruption and its mitigation</vt:lpstr>
      <vt:lpstr>Disruption mitigation in tokamak with metal walls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hujs</dc:creator>
  <cp:lastModifiedBy>jiansheng hu</cp:lastModifiedBy>
  <cp:revision>331</cp:revision>
  <dcterms:created xsi:type="dcterms:W3CDTF">2022-06-07T04:05:58Z</dcterms:created>
  <dcterms:modified xsi:type="dcterms:W3CDTF">2026-07-03T07:50:13Z</dcterms:modified>
</cp:coreProperties>
</file>