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theme/themeOverride1.xml" ContentType="application/vnd.openxmlformats-officedocument.themeOverr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4"/>
  </p:sldMasterIdLst>
  <p:notesMasterIdLst>
    <p:notesMasterId r:id="rId34"/>
  </p:notesMasterIdLst>
  <p:handoutMasterIdLst>
    <p:handoutMasterId r:id="rId35"/>
  </p:handoutMasterIdLst>
  <p:sldIdLst>
    <p:sldId id="706" r:id="rId5"/>
    <p:sldId id="809" r:id="rId6"/>
    <p:sldId id="777" r:id="rId7"/>
    <p:sldId id="742" r:id="rId8"/>
    <p:sldId id="775" r:id="rId9"/>
    <p:sldId id="813" r:id="rId10"/>
    <p:sldId id="761" r:id="rId11"/>
    <p:sldId id="793" r:id="rId12"/>
    <p:sldId id="788" r:id="rId13"/>
    <p:sldId id="812" r:id="rId14"/>
    <p:sldId id="816" r:id="rId15"/>
    <p:sldId id="811" r:id="rId16"/>
    <p:sldId id="785" r:id="rId17"/>
    <p:sldId id="815" r:id="rId18"/>
    <p:sldId id="726" r:id="rId19"/>
    <p:sldId id="791" r:id="rId20"/>
    <p:sldId id="795" r:id="rId21"/>
    <p:sldId id="807" r:id="rId22"/>
    <p:sldId id="797" r:id="rId23"/>
    <p:sldId id="803" r:id="rId24"/>
    <p:sldId id="762" r:id="rId25"/>
    <p:sldId id="802" r:id="rId26"/>
    <p:sldId id="800" r:id="rId27"/>
    <p:sldId id="801" r:id="rId28"/>
    <p:sldId id="798" r:id="rId29"/>
    <p:sldId id="799" r:id="rId30"/>
    <p:sldId id="805" r:id="rId31"/>
    <p:sldId id="378" r:id="rId32"/>
    <p:sldId id="732" r:id="rId33"/>
  </p:sldIdLst>
  <p:sldSz cx="12192000" cy="6858000"/>
  <p:notesSz cx="6742113" cy="987266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OT Roland" initials="SR" lastIdx="12" clrIdx="0">
    <p:extLst>
      <p:ext uri="{19B8F6BF-5375-455C-9EA6-DF929625EA0E}">
        <p15:presenceInfo xmlns:p15="http://schemas.microsoft.com/office/powerpoint/2012/main" userId="SABOT Roland" providerId="None"/>
      </p:ext>
    </p:extLst>
  </p:cmAuthor>
  <p:cmAuthor id="2" name="CARRARD Maylis" initials="CM" lastIdx="96" clrIdx="1">
    <p:extLst>
      <p:ext uri="{19B8F6BF-5375-455C-9EA6-DF929625EA0E}">
        <p15:presenceInfo xmlns:p15="http://schemas.microsoft.com/office/powerpoint/2012/main" userId="S-1-5-21-1801674531-299502267-839522115-640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D0"/>
    <a:srgbClr val="C167A7"/>
    <a:srgbClr val="C4D79B"/>
    <a:srgbClr val="C369CD"/>
    <a:srgbClr val="B250BC"/>
    <a:srgbClr val="33495F"/>
    <a:srgbClr val="476685"/>
    <a:srgbClr val="B2C4D6"/>
    <a:srgbClr val="6F382F"/>
    <a:srgbClr val="763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4" autoAdjust="0"/>
    <p:restoredTop sz="86527" autoAdjust="0"/>
  </p:normalViewPr>
  <p:slideViewPr>
    <p:cSldViewPr snapToGrid="0" showGuides="1">
      <p:cViewPr>
        <p:scale>
          <a:sx n="88" d="100"/>
          <a:sy n="88" d="100"/>
        </p:scale>
        <p:origin x="341" y="283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868" y="-45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6-24T14:20:58.530" idx="82">
    <p:pos x="2356" y="3166"/>
    <p:text>from the CEA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3-25T10:29:22.750" idx="48">
    <p:pos x="5109" y="645"/>
    <p:text>Proportional Gain used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3-25T10:40:28.325" idx="78">
    <p:pos x="4953" y="3328"/>
    <p:text>The edge density profile dynamic is studied under plasma position variations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3-25T10:41:53.651" idx="74">
    <p:pos x="3267" y="1436"/>
    <p:text>First experiment in spring</p:text>
    <p:extLst>
      <p:ext uri="{C676402C-5697-4E1C-873F-D02D1690AC5C}">
        <p15:threadingInfo xmlns:p15="http://schemas.microsoft.com/office/powerpoint/2012/main" timeZoneBias="-60"/>
      </p:ext>
    </p:extLst>
  </p:cm>
  <p:cm authorId="2" dt="2026-03-25T15:41:19.599" idx="75">
    <p:pos x="6996" y="2518"/>
    <p:text>Delay on the measurement induces unstable control: the position is actuacted on a measurement that arrives too late.</p:text>
    <p:extLst>
      <p:ext uri="{C676402C-5697-4E1C-873F-D02D1690AC5C}">
        <p15:threadingInfo xmlns:p15="http://schemas.microsoft.com/office/powerpoint/2012/main" timeZoneBias="-60"/>
      </p:ext>
    </p:extLst>
  </p:cm>
  <p:cm authorId="2" dt="2026-03-25T15:59:50.124" idx="76">
    <p:pos x="3631" y="3021"/>
    <p:text>Issue: How to reduce the delay to reach stable control?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3-25T16:09:03.243" idx="77">
    <p:pos x="901" y="2395"/>
    <p:text>Reach the "reference" of the magnetics measurement delay that enables stable plasma position control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6-25T10:22:40.944" idx="91">
    <p:pos x="161" y="3041"/>
    <p:text>Two configurations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6-24T15:44:08.945" idx="88">
    <p:pos x="10" y="10"/>
    <p:text>Intrinsic noise because of the gradient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6-24T14:24:56.233" idx="83">
    <p:pos x="51" y="867"/>
    <p:text>PCS inputs : sensors ; PCS outputs : actuators</p:text>
    <p:extLst>
      <p:ext uri="{C676402C-5697-4E1C-873F-D02D1690AC5C}">
        <p15:threadingInfo xmlns:p15="http://schemas.microsoft.com/office/powerpoint/2012/main" timeZoneBias="-120"/>
      </p:ext>
    </p:extLst>
  </p:cm>
  <p:cm authorId="2" dt="2026-06-24T15:46:04.134" idx="89">
    <p:pos x="4290" y="3618"/>
    <p:text>Timescale of the control loop with plasma response. Specific to WEST, and are the requirement for reflectometry measurements latency.</p:text>
    <p:extLst>
      <p:ext uri="{C676402C-5697-4E1C-873F-D02D1690AC5C}">
        <p15:threadingInfo xmlns:p15="http://schemas.microsoft.com/office/powerpoint/2012/main" timeZoneBias="-120"/>
      </p:ext>
    </p:extLst>
  </p:cm>
  <p:cm authorId="2" dt="2026-06-25T10:23:05.730" idx="92">
    <p:pos x="7297" y="3087"/>
    <p:text>Density control validated by replacing interferometry with local density measured by reflectometry.</p:text>
    <p:extLst>
      <p:ext uri="{C676402C-5697-4E1C-873F-D02D1690AC5C}">
        <p15:threadingInfo xmlns:p15="http://schemas.microsoft.com/office/powerpoint/2012/main" timeZoneBias="-120"/>
      </p:ext>
    </p:extLst>
  </p:cm>
  <p:cm authorId="2" dt="2026-06-25T14:42:59.909" idx="94">
    <p:pos x="84" y="444"/>
    <p:text>PCS = program which centralizes the commande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04-04T16:00:55.380" idx="28">
    <p:pos x="58" y="442"/>
    <p:text>Specific to X-mode because change of the position and the density</p:text>
    <p:extLst>
      <p:ext uri="{C676402C-5697-4E1C-873F-D02D1690AC5C}">
        <p15:threadingInfo xmlns:p15="http://schemas.microsoft.com/office/powerpoint/2012/main" timeZoneBias="-120"/>
      </p:ext>
    </p:extLst>
  </p:cm>
  <p:cm authorId="2" dt="2026-06-25T10:37:17.906" idx="93">
    <p:pos x="10" y="10"/>
    <p:text>Proportional gain for controller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3-25T10:40:28.325" idx="54">
    <p:pos x="4937" y="2765"/>
    <p:text>The edge density profile dynamic is studied under plasma position variations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3-25T15:41:19.599" idx="66">
    <p:pos x="6996" y="2518"/>
    <p:text>Delay on the measurement induces unstable control: the position is actuacted on a measurement that arrives too late.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6-26T10:25:05.541" idx="96">
    <p:pos x="10" y="10"/>
    <p:text>Coupling=power transfer between the ICRH wave and the plasma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3-25T10:25:38.446" idx="79">
    <p:pos x="2575" y="3733"/>
    <p:text>These last two experiments are specific to X-mode, because O-mode requires fixing either the density or the position value, to assume the position. Hence, controlling the density and the position at the same time is not feasible.</p:text>
    <p:extLst>
      <p:ext uri="{C676402C-5697-4E1C-873F-D02D1690AC5C}">
        <p15:threadingInfo xmlns:p15="http://schemas.microsoft.com/office/powerpoint/2012/main" timeZoneBias="-60"/>
      </p:ext>
    </p:extLst>
  </p:cm>
  <p:cm authorId="2" dt="2026-03-25T10:52:34.256" idx="80">
    <p:pos x="146" y="146"/>
    <p:text>faster + more general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r>
              <a:rPr lang="fr-FR"/>
              <a:t>06/01/2026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22"/>
            <a:ext cx="2921582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8971" y="9377322"/>
            <a:ext cx="2921582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r>
              <a:rPr lang="fr-FR"/>
              <a:t>06/01/2026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9313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3" rIns="92246" bIns="4612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23"/>
            <a:ext cx="5393690" cy="3887361"/>
          </a:xfrm>
          <a:prstGeom prst="rect">
            <a:avLst/>
          </a:prstGeom>
        </p:spPr>
        <p:txBody>
          <a:bodyPr vert="horz" lIns="92246" tIns="46123" rIns="92246" bIns="461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22"/>
            <a:ext cx="2921582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22"/>
            <a:ext cx="2921582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" y="728663"/>
            <a:ext cx="4048148" cy="18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4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3784125" cy="365125"/>
          </a:xfrm>
        </p:spPr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1C8CEF4E-C5EE-4666-8827-BAA5493D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E348228-DC13-4A16-B7A1-16B956D4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8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C844FB95-FC47-419E-917B-FC2C7484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66C94D55-544F-44BA-AE02-F04A085D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9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0EA4BEA7-1655-4B51-9368-5890521C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C5BDFDB4-21C3-4FA2-8E90-F6D80F6F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AC0BD4CB-ED5F-47FF-B15A-0446C5DA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25BE3526-6189-4A4E-9AE6-F9A7985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63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6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30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7DC16CD0-69CD-405E-901C-FBB1DA9E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9AB86098-5251-4F2D-A438-86571D6A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3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5AC58DD-A1FB-428A-8419-C613949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989087A-F9B0-4A7D-9C99-468186EE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6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EBC39CB2-5CAC-4A33-849F-0FC595DB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68FB0659-0209-42F6-88C0-1A4FA0C4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" y="728663"/>
            <a:ext cx="4048148" cy="18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6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040F1940-BC17-4C30-9D2E-02D32786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509A5623-7276-432C-B0C2-0333DB2D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2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F35C7F8F-A2E6-42BB-869C-DF781986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F900C5C-61BC-4CF3-B943-0AD0C457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3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006238F1-30E1-48E0-AF6F-C7F7272B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9B8883D-F25D-4531-B075-A06E67A2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6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D813FD32-7B81-434E-A7F0-5B195BD3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3EFD7124-29E8-4D92-A3CA-ED0E861D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5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ea typeface="Arial" charset="0"/>
              <a:cs typeface="Arial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86178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3291176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052046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624958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39751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" y="728663"/>
            <a:ext cx="4048148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07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5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863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ea typeface="Arial" charset="0"/>
              <a:cs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5755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8B49BC75-871E-4EDF-9FD6-48E5533F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54A590FC-DC8C-4610-8111-B6DEA058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070" y="6343648"/>
            <a:ext cx="693738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6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843739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3" y="741231"/>
            <a:ext cx="4016824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7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646597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87154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8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7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8577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ea typeface="Arial" charset="0"/>
              <a:cs typeface="Arial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6509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5565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07/01/2026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9050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2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‹N°›</a:t>
            </a:fld>
            <a:r>
              <a:rPr lang="fr-FR" dirty="0">
                <a:ea typeface="Arial" charset="0"/>
                <a:cs typeface="Arial" charset="0"/>
              </a:rPr>
              <a:t>/</a:t>
            </a:r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35" y="6343650"/>
            <a:ext cx="9746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2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NULL"/><Relationship Id="rId1" Type="http://schemas.openxmlformats.org/officeDocument/2006/relationships/slideLayout" Target="../slideLayouts/slideLayout10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omments" Target="../comments/commen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20.png"/><Relationship Id="rId7" Type="http://schemas.openxmlformats.org/officeDocument/2006/relationships/image" Target="../media/image2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8686" y="2563446"/>
            <a:ext cx="7332542" cy="2292639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First experiments on electron density and plasma position control using X-mode real-time reflectometry, conducted on the WEST tokamak</a:t>
            </a:r>
            <a:endParaRPr 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686" y="5077395"/>
            <a:ext cx="5294312" cy="84080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Maylis </a:t>
            </a:r>
            <a:r>
              <a:rPr lang="en-US" sz="1800" dirty="0" err="1"/>
              <a:t>Carrard</a:t>
            </a:r>
            <a:r>
              <a:rPr lang="en-US" sz="1800" dirty="0"/>
              <a:t>, 3rd year PhD student</a:t>
            </a:r>
          </a:p>
          <a:p>
            <a:r>
              <a:rPr lang="en-US" sz="1800" dirty="0"/>
              <a:t>R. Sabot, Y. </a:t>
            </a:r>
            <a:r>
              <a:rPr lang="en-US" sz="1800" dirty="0" err="1"/>
              <a:t>Moudden</a:t>
            </a:r>
            <a:r>
              <a:rPr lang="en-US" sz="1800" dirty="0"/>
              <a:t>, R. </a:t>
            </a:r>
            <a:r>
              <a:rPr lang="en-US" sz="1800" dirty="0" err="1"/>
              <a:t>Nouailletas</a:t>
            </a:r>
            <a:r>
              <a:rPr lang="en-US" sz="1800" dirty="0"/>
              <a:t>, E. Lerche, and the WEST team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488686" y="6002419"/>
            <a:ext cx="6924589" cy="341510"/>
          </a:xfrm>
        </p:spPr>
        <p:txBody>
          <a:bodyPr>
            <a:normAutofit/>
          </a:bodyPr>
          <a:lstStyle/>
          <a:p>
            <a:r>
              <a:rPr lang="fr-FR" dirty="0"/>
              <a:t>EPS Plasma Physics, June 29th – July 3rd of 2026</a:t>
            </a: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5" r="167"/>
          <a:stretch/>
        </p:blipFill>
        <p:spPr>
          <a:xfrm>
            <a:off x="7315201" y="0"/>
            <a:ext cx="6577058" cy="6858000"/>
          </a:xfrm>
        </p:spPr>
      </p:pic>
    </p:spTree>
    <p:extLst>
      <p:ext uri="{BB962C8B-B14F-4D97-AF65-F5344CB8AC3E}">
        <p14:creationId xmlns:p14="http://schemas.microsoft.com/office/powerpoint/2010/main" val="39878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7074" y="1765299"/>
            <a:ext cx="9899497" cy="4148139"/>
          </a:xfrm>
        </p:spPr>
        <p:txBody>
          <a:bodyPr numCol="1">
            <a:norm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Real-time X-mode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reflectometry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measurements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for control</a:t>
            </a: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Density and position control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experiments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2400" b="1" dirty="0">
                <a:latin typeface="+mn-lt"/>
              </a:rPr>
              <a:t>Application to ICRH </a:t>
            </a:r>
            <a:r>
              <a:rPr lang="fr-FR" sz="2400" b="1" dirty="0" err="1">
                <a:latin typeface="+mn-lt"/>
              </a:rPr>
              <a:t>coupling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optimization</a:t>
            </a:r>
            <a:endParaRPr lang="fr-FR" sz="2400" b="1" dirty="0">
              <a:latin typeface="+mn-lt"/>
            </a:endParaRP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Perspectives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8B8A7-3C79-4C43-9E64-EEBAD02D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43333-D382-432B-A52B-0580FAA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10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6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0C7F42-56CD-4FD9-AEE2-6BDC2F30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5D23187-0C71-4363-A662-56B5E37E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23" y="240474"/>
            <a:ext cx="11265712" cy="87182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ICRH coupling optimization via the cutoff density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888FB7-2527-40CE-9620-E8881E43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3861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07/01/2026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3AD064-0BA5-449D-BCBE-0AA8E6E6D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3" y="764761"/>
            <a:ext cx="4484259" cy="2661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1">
                <a:extLst>
                  <a:ext uri="{FF2B5EF4-FFF2-40B4-BE49-F238E27FC236}">
                    <a16:creationId xmlns:a16="http://schemas.microsoft.com/office/drawing/2014/main" id="{2FB435A9-E3F9-4CFE-BEB4-CBD10091DF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3282" y="762341"/>
                <a:ext cx="7409695" cy="153260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0" i="0" dirty="0">
                    <a:effectLst/>
                    <a:latin typeface="Arial" panose="020B0604020202020204" pitchFamily="34" charset="0"/>
                  </a:rPr>
                  <a:t>ICRH </a:t>
                </a:r>
                <a:r>
                  <a:rPr lang="fr-FR" sz="1600" dirty="0" err="1">
                    <a:latin typeface="Arial" panose="020B0604020202020204" pitchFamily="34" charset="0"/>
                  </a:rPr>
                  <a:t>c</a:t>
                </a:r>
                <a:r>
                  <a:rPr lang="fr-FR" sz="1600" b="0" i="0" dirty="0" err="1">
                    <a:effectLst/>
                    <a:latin typeface="Arial" panose="020B0604020202020204" pitchFamily="34" charset="0"/>
                  </a:rPr>
                  <a:t>oupling</a:t>
                </a:r>
                <a:r>
                  <a:rPr lang="fr-FR" sz="1600" b="0" i="0" dirty="0">
                    <a:effectLst/>
                    <a:latin typeface="Arial" panose="020B0604020202020204" pitchFamily="34" charset="0"/>
                  </a:rPr>
                  <a:t> </a:t>
                </a:r>
                <a:r>
                  <a:rPr lang="fr-FR" sz="1600" b="0" i="0" dirty="0" err="1">
                    <a:effectLst/>
                    <a:latin typeface="Arial" panose="020B0604020202020204" pitchFamily="34" charset="0"/>
                  </a:rPr>
                  <a:t>depends</a:t>
                </a:r>
                <a:r>
                  <a:rPr lang="fr-FR" sz="1600" b="0" i="0" dirty="0">
                    <a:effectLst/>
                    <a:latin typeface="Arial" panose="020B0604020202020204" pitchFamily="34" charset="0"/>
                  </a:rPr>
                  <a:t> on the distance </a:t>
                </a:r>
                <a:r>
                  <a:rPr lang="fr-FR" sz="1600" b="0" i="0" dirty="0" err="1">
                    <a:effectLst/>
                    <a:latin typeface="Arial" panose="020B0604020202020204" pitchFamily="34" charset="0"/>
                  </a:rPr>
                  <a:t>between</a:t>
                </a:r>
                <a:r>
                  <a:rPr lang="fr-FR" sz="1600" b="0" i="0" dirty="0"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fr-FR" sz="1600" b="1"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  <m:r>
                      <a:rPr lang="fr-FR" sz="16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16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sz="1600" b="1">
                        <a:latin typeface="Cambria Math" panose="02040503050406030204" pitchFamily="18" charset="0"/>
                      </a:rPr>
                      <m:t>𝐞𝟏𝟗</m:t>
                    </m:r>
                    <m:r>
                      <a:rPr lang="fr-FR" sz="1600" b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fr-FR" sz="16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600" b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b="0" i="0" dirty="0">
                    <a:effectLst/>
                    <a:latin typeface="Arial" panose="020B0604020202020204" pitchFamily="34" charset="0"/>
                  </a:rPr>
                  <a:t>and the ICRH </a:t>
                </a:r>
                <a:r>
                  <a:rPr lang="fr-FR" sz="1600" b="0" i="0" dirty="0" err="1">
                    <a:effectLst/>
                    <a:latin typeface="Arial" panose="020B0604020202020204" pitchFamily="34" charset="0"/>
                  </a:rPr>
                  <a:t>antennas</a:t>
                </a:r>
                <a:endParaRPr lang="fr-FR" sz="1600" b="0" i="0" dirty="0">
                  <a:effectLst/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A00D0"/>
                    </a:solidFill>
                  </a:rPr>
                  <a:t>#64053: Density control close to the core: less noise, but less efficient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0000"/>
                    </a:solidFill>
                  </a:rPr>
                  <a:t>#64055: Density control close to the edge: more noise but more efficient for coupling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4" name="Espace réservé du contenu 1">
                <a:extLst>
                  <a:ext uri="{FF2B5EF4-FFF2-40B4-BE49-F238E27FC236}">
                    <a16:creationId xmlns:a16="http://schemas.microsoft.com/office/drawing/2014/main" id="{2FB435A9-E3F9-4CFE-BEB4-CBD10091D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282" y="762341"/>
                <a:ext cx="7409695" cy="1532602"/>
              </a:xfrm>
              <a:prstGeom prst="rect">
                <a:avLst/>
              </a:prstGeom>
              <a:blipFill>
                <a:blip r:embed="rId4"/>
                <a:stretch>
                  <a:fillRect l="-1398" t="-2390" b="-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40B53985-88C7-4161-8BA5-114CE310C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15" y="2032095"/>
            <a:ext cx="4722226" cy="25485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9C88636-D6EB-46DB-A8FB-79EF1873D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4" y="3429001"/>
            <a:ext cx="4901041" cy="2486354"/>
          </a:xfrm>
          <a:prstGeom prst="rect">
            <a:avLst/>
          </a:prstGeom>
        </p:spPr>
      </p:pic>
      <p:sp>
        <p:nvSpPr>
          <p:cNvPr id="25" name="Espace réservé du contenu 1">
            <a:extLst>
              <a:ext uri="{FF2B5EF4-FFF2-40B4-BE49-F238E27FC236}">
                <a16:creationId xmlns:a16="http://schemas.microsoft.com/office/drawing/2014/main" id="{4527D7F6-A202-4A4C-A0A2-01B3F2EBCD35}"/>
              </a:ext>
            </a:extLst>
          </p:cNvPr>
          <p:cNvSpPr txBox="1">
            <a:spLocks/>
          </p:cNvSpPr>
          <p:nvPr/>
        </p:nvSpPr>
        <p:spPr>
          <a:xfrm>
            <a:off x="5072585" y="4711863"/>
            <a:ext cx="6970393" cy="17615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/>
              <a:t>Preliminary results</a:t>
            </a:r>
            <a:r>
              <a:rPr lang="en-US" sz="1700" dirty="0"/>
              <a:t>: Positive effect on the ICRH coupling.</a:t>
            </a:r>
          </a:p>
          <a:p>
            <a:r>
              <a:rPr lang="en-US" sz="1700" dirty="0"/>
              <a:t>Hence, improvement of plasma response and control strategy: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Adjust the plasma scenario to increase the sensitivity of the coupling to the edge density – Local valve instead of top valve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Improve signal </a:t>
            </a:r>
            <a:r>
              <a:rPr lang="en-US" sz="1600" dirty="0"/>
              <a:t>properties and tune the controller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1339BE9-BB57-4DC2-93A6-20FB9E6433D9}"/>
              </a:ext>
            </a:extLst>
          </p:cNvPr>
          <p:cNvSpPr/>
          <p:nvPr/>
        </p:nvSpPr>
        <p:spPr>
          <a:xfrm>
            <a:off x="3207979" y="4642889"/>
            <a:ext cx="1584209" cy="1335434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77B531CD-A5A6-4051-BAD2-E40A99C6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11</a:t>
            </a:fld>
            <a:endParaRPr lang="fr-FR" dirty="0">
              <a:ea typeface="Arial" charset="0"/>
              <a:cs typeface="Arial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D1B200C-BD03-493C-B191-9233374A351D}"/>
              </a:ext>
            </a:extLst>
          </p:cNvPr>
          <p:cNvCxnSpPr>
            <a:cxnSpLocks/>
          </p:cNvCxnSpPr>
          <p:nvPr/>
        </p:nvCxnSpPr>
        <p:spPr>
          <a:xfrm>
            <a:off x="8305800" y="3886761"/>
            <a:ext cx="23368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3AFCF67-60A5-4EF4-AA08-985E0EE9FB73}"/>
                  </a:ext>
                </a:extLst>
              </p:cNvPr>
              <p:cNvSpPr txBox="1"/>
              <p:nvPr/>
            </p:nvSpPr>
            <p:spPr>
              <a:xfrm>
                <a:off x="10346142" y="3529221"/>
                <a:ext cx="1845858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fr-FR" sz="1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𝐞𝟏𝟗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b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3AFCF67-60A5-4EF4-AA08-985E0EE9F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142" y="3529221"/>
                <a:ext cx="1845858" cy="3441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C5D165D-FA0C-40EA-8830-9FF92C2375A1}"/>
              </a:ext>
            </a:extLst>
          </p:cNvPr>
          <p:cNvCxnSpPr>
            <a:cxnSpLocks/>
          </p:cNvCxnSpPr>
          <p:nvPr/>
        </p:nvCxnSpPr>
        <p:spPr>
          <a:xfrm>
            <a:off x="10282969" y="2294943"/>
            <a:ext cx="0" cy="1959534"/>
          </a:xfrm>
          <a:prstGeom prst="line">
            <a:avLst/>
          </a:prstGeom>
          <a:ln w="2476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2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7074" y="1765299"/>
            <a:ext cx="9899497" cy="4148139"/>
          </a:xfrm>
        </p:spPr>
        <p:txBody>
          <a:bodyPr numCol="1">
            <a:norm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Real-time X-mode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reflectometry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measurements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for control</a:t>
            </a: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Density and position control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experiments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Application to ICRH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coupling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optimization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2400" b="1" dirty="0">
                <a:latin typeface="+mn-lt"/>
              </a:rPr>
              <a:t>Perspectives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8B8A7-3C79-4C43-9E64-EEBAD02D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43333-D382-432B-A52B-0580FAA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12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1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B80E148-03A4-4009-98D7-E46250010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75" y="1245131"/>
            <a:ext cx="6151032" cy="4232804"/>
          </a:xfrm>
        </p:spPr>
        <p:txBody>
          <a:bodyPr>
            <a:normAutofit/>
          </a:bodyPr>
          <a:lstStyle/>
          <a:p>
            <a:r>
              <a:rPr lang="en-US" sz="1800" b="1" dirty="0"/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Development of real-time X-mode reflectometry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Validation of density and position control with X-mode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Encouraging results on ICRH coupling control</a:t>
            </a:r>
          </a:p>
          <a:p>
            <a:r>
              <a:rPr lang="en-US" sz="1800" b="1" dirty="0"/>
              <a:t>Upcoming experiments: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ICRH/LH coupling optimization (experiment 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Density control with pellets (strong gradient; profile reliability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Density gradient control with pellets for the core and the gas puff for the 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1478A5-E1CC-4237-B70D-0C24354A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4057B17-F75D-430C-91AE-B39B6038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Conclusions and perspectives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D20AC88B-AF78-40F0-BD29-A30BB6082230}"/>
              </a:ext>
            </a:extLst>
          </p:cNvPr>
          <p:cNvSpPr txBox="1">
            <a:spLocks/>
          </p:cNvSpPr>
          <p:nvPr/>
        </p:nvSpPr>
        <p:spPr>
          <a:xfrm>
            <a:off x="6824134" y="1648339"/>
            <a:ext cx="5158942" cy="29321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Further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Interferometry fringe jump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Control with multi-diagnostics profile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 in multi-diagnostics fast events detection: LH transition, MHD mode, ELMs…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Control the density gradient to optimize edge transport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CD7181-FB45-458A-9F38-6CFD2D3D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153CF1E-CB8E-44E5-BCF2-1BDFF279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13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902B5-FBA9-497B-BC86-1EBDE10E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3449638"/>
            <a:ext cx="3594357" cy="703262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9075689-654D-4C7C-A96F-1A6F2710D36D}"/>
              </a:ext>
            </a:extLst>
          </p:cNvPr>
          <p:cNvSpPr txBox="1">
            <a:spLocks/>
          </p:cNvSpPr>
          <p:nvPr/>
        </p:nvSpPr>
        <p:spPr>
          <a:xfrm>
            <a:off x="663010" y="4411450"/>
            <a:ext cx="5294312" cy="8408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Maylis </a:t>
            </a:r>
            <a:r>
              <a:rPr lang="en-US" sz="1800" dirty="0" err="1"/>
              <a:t>Carrard</a:t>
            </a:r>
            <a:r>
              <a:rPr lang="en-US" sz="1800" dirty="0"/>
              <a:t>, 3rd year PhD student</a:t>
            </a:r>
          </a:p>
          <a:p>
            <a:r>
              <a:rPr lang="en-US" sz="1800" dirty="0"/>
              <a:t>R. Sabot, Y. </a:t>
            </a:r>
            <a:r>
              <a:rPr lang="en-US" sz="1800" dirty="0" err="1"/>
              <a:t>Moudden</a:t>
            </a:r>
            <a:r>
              <a:rPr lang="en-US" sz="1800" dirty="0"/>
              <a:t>, R. </a:t>
            </a:r>
            <a:r>
              <a:rPr lang="en-US" sz="1800" dirty="0" err="1"/>
              <a:t>Nouailletas</a:t>
            </a:r>
            <a:r>
              <a:rPr lang="en-US" sz="1800" dirty="0"/>
              <a:t>, E. Lerche, and the WEST team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1CBDFB4-C1EE-40F3-8E38-47579E11AE4A}"/>
              </a:ext>
            </a:extLst>
          </p:cNvPr>
          <p:cNvSpPr txBox="1">
            <a:spLocks/>
          </p:cNvSpPr>
          <p:nvPr/>
        </p:nvSpPr>
        <p:spPr>
          <a:xfrm>
            <a:off x="741669" y="5432148"/>
            <a:ext cx="6924589" cy="3415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EPS Plasma Physics, June 29th – July 3rd of 2026</a:t>
            </a:r>
          </a:p>
        </p:txBody>
      </p:sp>
    </p:spTree>
    <p:extLst>
      <p:ext uri="{BB962C8B-B14F-4D97-AF65-F5344CB8AC3E}">
        <p14:creationId xmlns:p14="http://schemas.microsoft.com/office/powerpoint/2010/main" val="403542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73628" y="1005244"/>
            <a:ext cx="7856910" cy="5444721"/>
          </a:xfrm>
          <a:prstGeom prst="roundRect">
            <a:avLst>
              <a:gd name="adj" fmla="val 11848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r="6790"/>
          <a:stretch/>
        </p:blipFill>
        <p:spPr>
          <a:xfrm>
            <a:off x="593223" y="4134616"/>
            <a:ext cx="3107470" cy="199088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35780" y="4161820"/>
            <a:ext cx="67926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dirty="0"/>
          </a:p>
          <a:p>
            <a:pPr algn="r"/>
            <a:r>
              <a:rPr lang="fr-FR" dirty="0"/>
              <a:t>5</a:t>
            </a:r>
          </a:p>
          <a:p>
            <a:pPr algn="r"/>
            <a:r>
              <a:rPr lang="fr-FR" dirty="0"/>
              <a:t>4</a:t>
            </a:r>
          </a:p>
          <a:p>
            <a:pPr algn="r"/>
            <a:r>
              <a:rPr lang="fr-FR" dirty="0"/>
              <a:t>3</a:t>
            </a:r>
          </a:p>
          <a:p>
            <a:pPr algn="r"/>
            <a:r>
              <a:rPr lang="fr-FR" dirty="0"/>
              <a:t>2</a:t>
            </a:r>
          </a:p>
          <a:p>
            <a:pPr algn="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869"/>
          <a:stretch/>
        </p:blipFill>
        <p:spPr>
          <a:xfrm>
            <a:off x="4242093" y="3954064"/>
            <a:ext cx="3502860" cy="216568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902458" y="4114857"/>
            <a:ext cx="679269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sz="1600" dirty="0"/>
          </a:p>
          <a:p>
            <a:pPr algn="r"/>
            <a:r>
              <a:rPr lang="fr-FR" sz="1600" dirty="0"/>
              <a:t>0.2</a:t>
            </a:r>
          </a:p>
          <a:p>
            <a:pPr algn="r"/>
            <a:r>
              <a:rPr lang="fr-FR" sz="1600" dirty="0"/>
              <a:t>0.1</a:t>
            </a:r>
          </a:p>
          <a:p>
            <a:pPr algn="r"/>
            <a:r>
              <a:rPr lang="fr-FR" sz="1600" dirty="0"/>
              <a:t>0</a:t>
            </a:r>
          </a:p>
          <a:p>
            <a:pPr algn="r"/>
            <a:r>
              <a:rPr lang="fr-FR" sz="1600" dirty="0"/>
              <a:t>-0.1</a:t>
            </a:r>
          </a:p>
          <a:p>
            <a:pPr algn="r"/>
            <a:r>
              <a:rPr lang="fr-FR" sz="1600" dirty="0"/>
              <a:t>-0.2</a:t>
            </a:r>
          </a:p>
          <a:p>
            <a:pPr algn="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256185" y="1149620"/>
                <a:ext cx="3530159" cy="1523450"/>
              </a:xfrm>
            </p:spPr>
            <p:txBody>
              <a:bodyPr numCol="2">
                <a:norm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n-lt"/>
                  </a:rPr>
                  <a:t>Toroidal field:</a:t>
                </a:r>
              </a:p>
              <a:p>
                <a:pPr marL="0" indent="0">
                  <a:buNone/>
                </a:pPr>
                <a:r>
                  <a:rPr lang="en-US" sz="1600" b="1" dirty="0">
                    <a:latin typeface="+mn-lt"/>
                  </a:rPr>
                  <a:t> </a:t>
                </a:r>
                <a:r>
                  <a:rPr lang="en-US" sz="1600" dirty="0">
                    <a:latin typeface="+mn-lt"/>
                  </a:rPr>
                  <a:t>Normalized reference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, real-time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𝑡𝑜𝑟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𝑡𝑜𝑟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𝑡𝑜𝑟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185" y="1149620"/>
                <a:ext cx="3530159" cy="1523450"/>
              </a:xfrm>
              <a:blipFill>
                <a:blip r:embed="rId4"/>
                <a:stretch>
                  <a:fillRect l="-3454" t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Real-time magnetic field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283168" y="6004844"/>
            <a:ext cx="1730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Radius (m)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04535" y="5974087"/>
            <a:ext cx="1730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Radius (m)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2890455" y="4655927"/>
            <a:ext cx="21303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field</a:t>
            </a:r>
            <a:r>
              <a:rPr lang="fr-FR" sz="1600" dirty="0"/>
              <a:t>(T)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666298" y="3508616"/>
            <a:ext cx="28391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Poloidal</a:t>
            </a:r>
            <a:r>
              <a:rPr lang="fr-FR" sz="1600" dirty="0"/>
              <a:t> </a:t>
            </a:r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field</a:t>
            </a:r>
            <a:r>
              <a:rPr lang="fr-FR" sz="1600" dirty="0"/>
              <a:t>, </a:t>
            </a:r>
            <a:r>
              <a:rPr lang="fr-FR" sz="1600" dirty="0" err="1"/>
              <a:t>shot</a:t>
            </a:r>
            <a:r>
              <a:rPr lang="fr-FR" sz="1600" dirty="0"/>
              <a:t> 59920, tps=39s</a:t>
            </a: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-705922" y="4739644"/>
            <a:ext cx="21303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field</a:t>
            </a:r>
            <a:r>
              <a:rPr lang="fr-FR" sz="1600" dirty="0"/>
              <a:t>(T)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7689" y="3727605"/>
            <a:ext cx="28391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Toroidal</a:t>
            </a:r>
            <a:r>
              <a:rPr lang="fr-FR" sz="1600" dirty="0"/>
              <a:t> </a:t>
            </a:r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field</a:t>
            </a:r>
            <a:r>
              <a:rPr lang="fr-FR" sz="1600" dirty="0"/>
              <a:t>, </a:t>
            </a:r>
            <a:r>
              <a:rPr lang="fr-FR" sz="1600" dirty="0" err="1"/>
              <a:t>shot</a:t>
            </a:r>
            <a:r>
              <a:rPr lang="fr-FR" sz="1600" dirty="0"/>
              <a:t> 59920, tps=39s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8713098" y="1235273"/>
                <a:ext cx="2299580" cy="493540"/>
              </a:xfrm>
              <a:prstGeom prst="round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𝑡𝑜𝑟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𝑝𝑜𝑙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000" dirty="0"/>
                  <a:t>  </a:t>
                </a: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098" y="1235273"/>
                <a:ext cx="2299580" cy="49354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Espace réservé du contenu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r="7721" b="4651"/>
          <a:stretch/>
        </p:blipFill>
        <p:spPr>
          <a:xfrm>
            <a:off x="8484082" y="2602838"/>
            <a:ext cx="3439301" cy="213404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8898682" y="2197722"/>
            <a:ext cx="28391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Total </a:t>
            </a:r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field</a:t>
            </a:r>
            <a:r>
              <a:rPr lang="fr-FR" sz="1600" dirty="0"/>
              <a:t>, </a:t>
            </a:r>
            <a:r>
              <a:rPr lang="fr-FR" sz="1600" dirty="0" err="1"/>
              <a:t>shot</a:t>
            </a:r>
            <a:r>
              <a:rPr lang="fr-FR" sz="1600" dirty="0"/>
              <a:t> 59920, tps=39s</a:t>
            </a: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7388078" y="3373022"/>
            <a:ext cx="18281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Magnetic</a:t>
            </a:r>
            <a:r>
              <a:rPr lang="fr-FR" sz="1600" dirty="0"/>
              <a:t> </a:t>
            </a:r>
            <a:r>
              <a:rPr lang="fr-FR" sz="1600" dirty="0" err="1"/>
              <a:t>field</a:t>
            </a:r>
            <a:r>
              <a:rPr lang="fr-FR" sz="1600" dirty="0"/>
              <a:t>(T)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445832" y="2763570"/>
            <a:ext cx="26726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dirty="0"/>
          </a:p>
          <a:p>
            <a:pPr algn="r"/>
            <a:r>
              <a:rPr lang="fr-FR" dirty="0"/>
              <a:t>5</a:t>
            </a:r>
          </a:p>
          <a:p>
            <a:pPr algn="r"/>
            <a:r>
              <a:rPr lang="fr-FR" dirty="0"/>
              <a:t>4</a:t>
            </a:r>
          </a:p>
          <a:p>
            <a:pPr algn="r"/>
            <a:r>
              <a:rPr lang="fr-FR" dirty="0"/>
              <a:t>3</a:t>
            </a:r>
          </a:p>
          <a:p>
            <a:pPr algn="r"/>
            <a:r>
              <a:rPr lang="fr-FR" dirty="0"/>
              <a:t>2</a:t>
            </a:r>
          </a:p>
          <a:p>
            <a:pPr algn="r"/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9224401" y="4706668"/>
            <a:ext cx="1730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Radius (m)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ce réservé du contenu 1"/>
              <p:cNvSpPr txBox="1">
                <a:spLocks/>
              </p:cNvSpPr>
              <p:nvPr/>
            </p:nvSpPr>
            <p:spPr>
              <a:xfrm>
                <a:off x="3788912" y="1078909"/>
                <a:ext cx="3956042" cy="2236817"/>
              </a:xfrm>
              <a:prstGeom prst="rect">
                <a:avLst/>
              </a:prstGeom>
            </p:spPr>
            <p:txBody>
              <a:bodyPr vert="horz" lIns="0" tIns="45720" rIns="0" bIns="45720" numCol="2" spcCol="360000" rtlCol="0">
                <a:normAutofit/>
              </a:bodyPr>
              <a:lstStyle>
                <a:lvl1pPr marL="358775" indent="-358775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100000"/>
                  <a:buFont typeface="+mj-lt"/>
                  <a:buAutoNum type="arabicPeriod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358775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Tx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+mj-lt"/>
                  <a:buNone/>
                </a:pPr>
                <a:r>
                  <a:rPr lang="fr-FR" sz="1600" b="1" dirty="0" err="1">
                    <a:latin typeface="+mn-lt"/>
                  </a:rPr>
                  <a:t>Poloidal</a:t>
                </a:r>
                <a:r>
                  <a:rPr lang="fr-FR" sz="1600" b="1" dirty="0">
                    <a:latin typeface="+mn-lt"/>
                  </a:rPr>
                  <a:t> </a:t>
                </a:r>
                <a:r>
                  <a:rPr lang="fr-FR" sz="1600" b="1" dirty="0" err="1">
                    <a:latin typeface="+mn-lt"/>
                  </a:rPr>
                  <a:t>field</a:t>
                </a:r>
                <a:r>
                  <a:rPr lang="fr-FR" sz="1600" b="1" dirty="0">
                    <a:latin typeface="+mn-lt"/>
                  </a:rPr>
                  <a:t>:</a:t>
                </a:r>
                <a:r>
                  <a:rPr lang="fr-FR" sz="1600" dirty="0">
                    <a:latin typeface="+mn-lt"/>
                  </a:rPr>
                  <a:t> </a:t>
                </a:r>
              </a:p>
              <a:p>
                <a:pPr marL="0" indent="0">
                  <a:buFont typeface="+mj-lt"/>
                  <a:buNone/>
                </a:pPr>
                <a:r>
                  <a:rPr lang="fr-FR" sz="1600" dirty="0">
                    <a:latin typeface="+mn-lt"/>
                  </a:rPr>
                  <a:t>Real-time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sz="16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</m:oMath>
                </a14:m>
                <a:r>
                  <a:rPr lang="fr-FR" sz="1600" dirty="0">
                    <a:latin typeface="+mn-lt"/>
                  </a:rPr>
                  <a:t> , </a:t>
                </a:r>
                <a:r>
                  <a:rPr lang="fr-FR" sz="1600" i="1" dirty="0">
                    <a:latin typeface="+mn-lt"/>
                  </a:rPr>
                  <a:t>a</a:t>
                </a:r>
                <a:r>
                  <a:rPr lang="fr-FR" sz="1600" dirty="0">
                    <a:latin typeface="+mn-lt"/>
                  </a:rPr>
                  <a:t>   and </a:t>
                </a:r>
                <a:r>
                  <a:rPr lang="fr-FR" sz="1600" dirty="0" err="1">
                    <a:latin typeface="+mn-lt"/>
                  </a:rPr>
                  <a:t>approximated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equation</a:t>
                </a:r>
                <a:endParaRPr lang="fr-FR" sz="1600" dirty="0">
                  <a:latin typeface="+mn-lt"/>
                </a:endParaRPr>
              </a:p>
              <a:p>
                <a:pPr marL="0" indent="0"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sub>
                          </m:s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fr-FR" sz="16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1 − </m:t>
                                  </m:r>
                                  <m:f>
                                    <m:f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1600" i="1" dirty="0">
                  <a:latin typeface="+mn-lt"/>
                </a:endParaRPr>
              </a:p>
              <a:p>
                <a:endParaRPr lang="fr-FR" sz="1600" i="1" dirty="0">
                  <a:latin typeface="+mn-lt"/>
                </a:endParaRPr>
              </a:p>
              <a:p>
                <a:pPr marL="0" indent="0">
                  <a:buFont typeface="+mj-lt"/>
                  <a:buNone/>
                </a:pPr>
                <a:endParaRPr lang="fr-FR" sz="2400" i="1" dirty="0">
                  <a:latin typeface="+mn-lt"/>
                </a:endParaRPr>
              </a:p>
              <a:p>
                <a:pPr marL="0" indent="0">
                  <a:buFont typeface="+mj-lt"/>
                  <a:buNone/>
                </a:pPr>
                <a:endParaRPr lang="fr-FR" sz="24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12" y="1078909"/>
                <a:ext cx="3956042" cy="2236817"/>
              </a:xfrm>
              <a:prstGeom prst="rect">
                <a:avLst/>
              </a:prstGeom>
              <a:blipFill>
                <a:blip r:embed="rId7"/>
                <a:stretch>
                  <a:fillRect l="-3241" t="-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38CC8F-1C77-4926-8A01-BF1FDFD1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ECD297-DEDB-494C-908F-2E5DD84D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15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1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8B0E29-3EA2-4AE4-BCDF-862874BF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BAC8AAA-65DC-46E1-99BA-56B4AF51A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32017"/>
              </p:ext>
            </p:extLst>
          </p:nvPr>
        </p:nvGraphicFramePr>
        <p:xfrm>
          <a:off x="547491" y="1044091"/>
          <a:ext cx="6929941" cy="491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Acrobat Document" r:id="rId3" imgW="6362410" imgH="4514705" progId="AcroExch.Document.2020">
                  <p:embed/>
                </p:oleObj>
              </mc:Choice>
              <mc:Fallback>
                <p:oleObj name="Acrobat Document" r:id="rId3" imgW="6362410" imgH="4514705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491" y="1044091"/>
                        <a:ext cx="6929941" cy="4917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7297BD-D2B2-4467-812B-B3C19779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D3E5D-03CF-433F-AE40-8E01FD93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16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0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64B70D5-B86F-4B17-9090-DD32BEDD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Choice of the sensors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3701A4-9D8B-42D8-B466-099E38AA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1BF995-067B-4689-AFE4-2401F971F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" y="1556657"/>
            <a:ext cx="3986439" cy="32352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6B24A0-50B3-4BFC-8C48-15818A41B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0" y="1185862"/>
            <a:ext cx="6796094" cy="4394217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29F0B31-C192-45E9-9551-FC13A91ADC59}"/>
              </a:ext>
            </a:extLst>
          </p:cNvPr>
          <p:cNvCxnSpPr>
            <a:cxnSpLocks/>
          </p:cNvCxnSpPr>
          <p:nvPr/>
        </p:nvCxnSpPr>
        <p:spPr>
          <a:xfrm>
            <a:off x="3249790" y="2669059"/>
            <a:ext cx="0" cy="1600914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259DAB0-31F7-456C-A1D3-C1A79FC8DBD4}"/>
              </a:ext>
            </a:extLst>
          </p:cNvPr>
          <p:cNvCxnSpPr>
            <a:cxnSpLocks/>
          </p:cNvCxnSpPr>
          <p:nvPr/>
        </p:nvCxnSpPr>
        <p:spPr>
          <a:xfrm>
            <a:off x="1584276" y="1654629"/>
            <a:ext cx="0" cy="2615344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3954753-DBD6-46BF-BCB3-243188CEE814}"/>
              </a:ext>
            </a:extLst>
          </p:cNvPr>
          <p:cNvCxnSpPr>
            <a:cxnSpLocks/>
          </p:cNvCxnSpPr>
          <p:nvPr/>
        </p:nvCxnSpPr>
        <p:spPr>
          <a:xfrm flipH="1" flipV="1">
            <a:off x="1208314" y="3174276"/>
            <a:ext cx="2623457" cy="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4579D6E-67F6-4C13-9328-E1B58A08980B}"/>
              </a:ext>
            </a:extLst>
          </p:cNvPr>
          <p:cNvCxnSpPr>
            <a:cxnSpLocks/>
          </p:cNvCxnSpPr>
          <p:nvPr/>
        </p:nvCxnSpPr>
        <p:spPr>
          <a:xfrm flipH="1">
            <a:off x="1267052" y="3983085"/>
            <a:ext cx="3098119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A242E4B-6CFA-4720-AD48-F0BD65683564}"/>
              </a:ext>
            </a:extLst>
          </p:cNvPr>
          <p:cNvSpPr txBox="1"/>
          <p:nvPr/>
        </p:nvSpPr>
        <p:spPr>
          <a:xfrm>
            <a:off x="2172107" y="16101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C35E3EB-8F27-4DF0-A875-38CAFA6F92B3}"/>
              </a:ext>
            </a:extLst>
          </p:cNvPr>
          <p:cNvSpPr txBox="1"/>
          <p:nvPr/>
        </p:nvSpPr>
        <p:spPr>
          <a:xfrm>
            <a:off x="3949673" y="3340154"/>
            <a:ext cx="3978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CCEEA7-CC73-405B-B856-6A9CE240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45835B-4786-440C-B89B-C68128E8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17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64B70D5-B86F-4B17-9090-DD32BEDD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Choice of the sensors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3701A4-9D8B-42D8-B466-099E38AA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1">
                <a:extLst>
                  <a:ext uri="{FF2B5EF4-FFF2-40B4-BE49-F238E27FC236}">
                    <a16:creationId xmlns:a16="http://schemas.microsoft.com/office/drawing/2014/main" id="{C545711A-CA31-4F89-9A68-C274ED58A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6908" y="1366062"/>
                <a:ext cx="3831594" cy="61582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i="0" dirty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800" i="0" dirty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fr-FR" sz="18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800" b="0" i="0" dirty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800" b="0" i="0" dirty="0" smtClean="0">
                                <a:latin typeface="Cambria Math" panose="02040503050406030204" pitchFamily="18" charset="0"/>
                              </a:rPr>
                              <m:t>LCFS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800" dirty="0"/>
                  <a:t>: </a:t>
                </a:r>
                <a:r>
                  <a:rPr lang="fr-FR" sz="1800" dirty="0" err="1"/>
                  <a:t>measures</a:t>
                </a:r>
                <a:r>
                  <a:rPr lang="fr-FR" sz="1800" dirty="0"/>
                  <a:t> the </a:t>
                </a:r>
                <a:r>
                  <a:rPr lang="fr-FR" sz="1800" dirty="0" err="1"/>
                  <a:t>density</a:t>
                </a:r>
                <a:r>
                  <a:rPr lang="fr-FR" sz="1800" dirty="0"/>
                  <a:t> at a </a:t>
                </a:r>
                <a:r>
                  <a:rPr lang="fr-FR" sz="1800" dirty="0" err="1"/>
                  <a:t>fixed</a:t>
                </a:r>
                <a:r>
                  <a:rPr lang="fr-FR" sz="1800" dirty="0"/>
                  <a:t> distance to </a:t>
                </a:r>
                <a:r>
                  <a:rPr lang="fr-FR" sz="1800" dirty="0" err="1"/>
                  <a:t>separatrix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Espace réservé du contenu 1">
                <a:extLst>
                  <a:ext uri="{FF2B5EF4-FFF2-40B4-BE49-F238E27FC236}">
                    <a16:creationId xmlns:a16="http://schemas.microsoft.com/office/drawing/2014/main" id="{C545711A-CA31-4F89-9A68-C274ED58A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908" y="1366062"/>
                <a:ext cx="3831594" cy="615820"/>
              </a:xfrm>
              <a:prstGeom prst="rect">
                <a:avLst/>
              </a:prstGeom>
              <a:blipFill>
                <a:blip r:embed="rId2"/>
                <a:stretch>
                  <a:fillRect l="-3021" t="-4950" b="-64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7B554B0B-6588-461F-BD56-5F5395EBD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73" y="2245211"/>
            <a:ext cx="3532674" cy="2882987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EC1D28-4079-447F-A731-E0410456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8A6AB7-3318-4705-90D6-FC68FC5F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18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7BCB38-D3C6-4EC0-92AE-9F4FAF4D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509BFB-4C50-4887-9B8D-CD342D87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vs position control stability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ADAD55-94E0-4911-B32A-D203202577E2}"/>
              </a:ext>
            </a:extLst>
          </p:cNvPr>
          <p:cNvSpPr/>
          <p:nvPr/>
        </p:nvSpPr>
        <p:spPr>
          <a:xfrm>
            <a:off x="6344415" y="2264041"/>
            <a:ext cx="3395704" cy="2625829"/>
          </a:xfrm>
          <a:prstGeom prst="rect">
            <a:avLst/>
          </a:prstGeom>
          <a:solidFill>
            <a:srgbClr val="C4D79B"/>
          </a:solidFill>
          <a:ln w="19050">
            <a:solidFill>
              <a:srgbClr val="5A6E2C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C191D8-E2C4-4983-BCA8-61B07EC1D130}"/>
              </a:ext>
            </a:extLst>
          </p:cNvPr>
          <p:cNvSpPr/>
          <p:nvPr/>
        </p:nvSpPr>
        <p:spPr>
          <a:xfrm>
            <a:off x="1307043" y="3220566"/>
            <a:ext cx="1773370" cy="531460"/>
          </a:xfrm>
          <a:prstGeom prst="rect">
            <a:avLst/>
          </a:prstGeom>
          <a:solidFill>
            <a:srgbClr val="E6AAA4"/>
          </a:solidFill>
          <a:ln>
            <a:solidFill>
              <a:srgbClr val="76332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6F382F"/>
                </a:solidFill>
              </a:rPr>
              <a:t>Reflectometer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11B66D-2D08-41FD-A65B-6CD9F7534A51}"/>
              </a:ext>
            </a:extLst>
          </p:cNvPr>
          <p:cNvSpPr/>
          <p:nvPr/>
        </p:nvSpPr>
        <p:spPr>
          <a:xfrm>
            <a:off x="5900298" y="1654571"/>
            <a:ext cx="3539104" cy="53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5A6E2C"/>
                </a:solidFill>
              </a:rPr>
              <a:t>WEST Plasma Control System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354BCAA-1D6F-44FF-8EB2-43720CDDF420}"/>
              </a:ext>
            </a:extLst>
          </p:cNvPr>
          <p:cNvSpPr txBox="1"/>
          <p:nvPr/>
        </p:nvSpPr>
        <p:spPr>
          <a:xfrm>
            <a:off x="3120674" y="2995299"/>
            <a:ext cx="16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Local density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3E44B91-D190-4110-B13B-4C8A5A364816}"/>
              </a:ext>
            </a:extLst>
          </p:cNvPr>
          <p:cNvSpPr txBox="1"/>
          <p:nvPr/>
        </p:nvSpPr>
        <p:spPr>
          <a:xfrm>
            <a:off x="2988331" y="3605758"/>
            <a:ext cx="182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Plasma position</a:t>
            </a:r>
          </a:p>
        </p:txBody>
      </p:sp>
      <p:cxnSp>
        <p:nvCxnSpPr>
          <p:cNvPr id="44" name="Connecteur en angle 35">
            <a:extLst>
              <a:ext uri="{FF2B5EF4-FFF2-40B4-BE49-F238E27FC236}">
                <a16:creationId xmlns:a16="http://schemas.microsoft.com/office/drawing/2014/main" id="{A98070A9-78AE-4656-91C1-13D981FA6A62}"/>
              </a:ext>
            </a:extLst>
          </p:cNvPr>
          <p:cNvCxnSpPr>
            <a:cxnSpLocks/>
          </p:cNvCxnSpPr>
          <p:nvPr/>
        </p:nvCxnSpPr>
        <p:spPr>
          <a:xfrm flipV="1">
            <a:off x="3080413" y="2780430"/>
            <a:ext cx="3480748" cy="555853"/>
          </a:xfrm>
          <a:prstGeom prst="bentConnector3">
            <a:avLst>
              <a:gd name="adj1" fmla="val 47259"/>
            </a:avLst>
          </a:prstGeom>
          <a:ln w="952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en angle 36">
            <a:extLst>
              <a:ext uri="{FF2B5EF4-FFF2-40B4-BE49-F238E27FC236}">
                <a16:creationId xmlns:a16="http://schemas.microsoft.com/office/drawing/2014/main" id="{483740A8-3C88-4285-BFF6-7E702B6F3EA7}"/>
              </a:ext>
            </a:extLst>
          </p:cNvPr>
          <p:cNvCxnSpPr>
            <a:cxnSpLocks/>
          </p:cNvCxnSpPr>
          <p:nvPr/>
        </p:nvCxnSpPr>
        <p:spPr>
          <a:xfrm>
            <a:off x="3069574" y="3639811"/>
            <a:ext cx="3478447" cy="499761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A0681BB-7838-402F-BD72-8E2A278CD262}"/>
              </a:ext>
            </a:extLst>
          </p:cNvPr>
          <p:cNvSpPr/>
          <p:nvPr/>
        </p:nvSpPr>
        <p:spPr>
          <a:xfrm>
            <a:off x="7373403" y="2381411"/>
            <a:ext cx="2024602" cy="5314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b="1" dirty="0"/>
              <a:t>Density control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764F31C-68FA-4D1F-8124-857C52208DB9}"/>
              </a:ext>
            </a:extLst>
          </p:cNvPr>
          <p:cNvSpPr/>
          <p:nvPr/>
        </p:nvSpPr>
        <p:spPr>
          <a:xfrm>
            <a:off x="7373403" y="4023582"/>
            <a:ext cx="2091236" cy="5314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b="1" dirty="0"/>
              <a:t>Position control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230ED0D-E9C1-4AEB-821D-58701BE8EE9D}"/>
              </a:ext>
            </a:extLst>
          </p:cNvPr>
          <p:cNvSpPr txBox="1"/>
          <p:nvPr/>
        </p:nvSpPr>
        <p:spPr>
          <a:xfrm>
            <a:off x="3069574" y="1415807"/>
            <a:ext cx="25502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Line integrated density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F4A81E17-0BDB-45F2-B935-F52046C67795}"/>
              </a:ext>
            </a:extLst>
          </p:cNvPr>
          <p:cNvSpPr txBox="1"/>
          <p:nvPr/>
        </p:nvSpPr>
        <p:spPr>
          <a:xfrm>
            <a:off x="3101127" y="5095736"/>
            <a:ext cx="182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Plasma position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1C2E3A7-DB24-43F6-BA92-1DFD064D716F}"/>
              </a:ext>
            </a:extLst>
          </p:cNvPr>
          <p:cNvSpPr/>
          <p:nvPr/>
        </p:nvSpPr>
        <p:spPr>
          <a:xfrm>
            <a:off x="9972597" y="2242911"/>
            <a:ext cx="1316921" cy="808459"/>
          </a:xfrm>
          <a:prstGeom prst="rect">
            <a:avLst/>
          </a:prstGeom>
          <a:solidFill>
            <a:srgbClr val="B2C4D6"/>
          </a:solidFill>
          <a:ln>
            <a:solidFill>
              <a:srgbClr val="33495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33495F"/>
                </a:solidFill>
              </a:rPr>
              <a:t>Gas injection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DF2343-8EF6-40B9-BF37-4BB199BC5C85}"/>
              </a:ext>
            </a:extLst>
          </p:cNvPr>
          <p:cNvSpPr/>
          <p:nvPr/>
        </p:nvSpPr>
        <p:spPr>
          <a:xfrm>
            <a:off x="9972597" y="4033018"/>
            <a:ext cx="1316921" cy="531460"/>
          </a:xfrm>
          <a:prstGeom prst="rect">
            <a:avLst/>
          </a:prstGeom>
          <a:solidFill>
            <a:srgbClr val="B2C4D6"/>
          </a:solidFill>
          <a:ln>
            <a:solidFill>
              <a:srgbClr val="33495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33495F"/>
                </a:solidFill>
              </a:rPr>
              <a:t>PF coils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43D66A0-309E-47B5-91CF-0CE8D3E9E8BE}"/>
              </a:ext>
            </a:extLst>
          </p:cNvPr>
          <p:cNvSpPr/>
          <p:nvPr/>
        </p:nvSpPr>
        <p:spPr>
          <a:xfrm>
            <a:off x="1307042" y="1503027"/>
            <a:ext cx="1777737" cy="531460"/>
          </a:xfrm>
          <a:prstGeom prst="rect">
            <a:avLst/>
          </a:prstGeom>
          <a:solidFill>
            <a:srgbClr val="E6AAA4"/>
          </a:solidFill>
          <a:ln>
            <a:solidFill>
              <a:srgbClr val="76332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763328"/>
                </a:solidFill>
              </a:rPr>
              <a:t>Interferometry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43AE75-70F6-493D-A80E-11A6B016DD4F}"/>
              </a:ext>
            </a:extLst>
          </p:cNvPr>
          <p:cNvSpPr/>
          <p:nvPr/>
        </p:nvSpPr>
        <p:spPr>
          <a:xfrm>
            <a:off x="1307043" y="4691507"/>
            <a:ext cx="1777737" cy="808459"/>
          </a:xfrm>
          <a:prstGeom prst="rect">
            <a:avLst/>
          </a:prstGeom>
          <a:solidFill>
            <a:srgbClr val="E6AAA4"/>
          </a:solidFill>
          <a:ln>
            <a:solidFill>
              <a:srgbClr val="76332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6F382F"/>
                </a:solidFill>
              </a:rPr>
              <a:t>Magnetic reconstruction</a:t>
            </a:r>
          </a:p>
        </p:txBody>
      </p:sp>
      <p:cxnSp>
        <p:nvCxnSpPr>
          <p:cNvPr id="88" name="Connecteur en angle 58">
            <a:extLst>
              <a:ext uri="{FF2B5EF4-FFF2-40B4-BE49-F238E27FC236}">
                <a16:creationId xmlns:a16="http://schemas.microsoft.com/office/drawing/2014/main" id="{4C0D63A4-CD08-49AE-A227-A7753205B150}"/>
              </a:ext>
            </a:extLst>
          </p:cNvPr>
          <p:cNvCxnSpPr>
            <a:cxnSpLocks/>
            <a:stCxn id="87" idx="3"/>
          </p:cNvCxnSpPr>
          <p:nvPr/>
        </p:nvCxnSpPr>
        <p:spPr>
          <a:xfrm flipV="1">
            <a:off x="3084780" y="4444831"/>
            <a:ext cx="3462658" cy="650906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en angle 61">
            <a:extLst>
              <a:ext uri="{FF2B5EF4-FFF2-40B4-BE49-F238E27FC236}">
                <a16:creationId xmlns:a16="http://schemas.microsoft.com/office/drawing/2014/main" id="{965BBF36-AD92-42E1-B9D8-6A8A37254292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3084779" y="1768757"/>
            <a:ext cx="3476382" cy="710384"/>
          </a:xfrm>
          <a:prstGeom prst="bentConnector3">
            <a:avLst>
              <a:gd name="adj1" fmla="val 46569"/>
            </a:avLst>
          </a:prstGeom>
          <a:ln w="952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C0CA9617-C0C1-4213-A1EB-4F9D1CCDECBB}"/>
              </a:ext>
            </a:extLst>
          </p:cNvPr>
          <p:cNvCxnSpPr>
            <a:cxnSpLocks/>
            <a:stCxn id="46" idx="3"/>
            <a:endCxn id="84" idx="1"/>
          </p:cNvCxnSpPr>
          <p:nvPr/>
        </p:nvCxnSpPr>
        <p:spPr>
          <a:xfrm>
            <a:off x="9398005" y="2647141"/>
            <a:ext cx="57459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C3AB5CBA-0B34-4B4F-AA19-6A5DCF3771AB}"/>
              </a:ext>
            </a:extLst>
          </p:cNvPr>
          <p:cNvCxnSpPr>
            <a:cxnSpLocks/>
            <a:stCxn id="64" idx="3"/>
            <a:endCxn id="85" idx="1"/>
          </p:cNvCxnSpPr>
          <p:nvPr/>
        </p:nvCxnSpPr>
        <p:spPr>
          <a:xfrm>
            <a:off x="9464639" y="4289312"/>
            <a:ext cx="507958" cy="943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D4D3810C-290B-40A1-BFDC-ABA5C84A9DB1}"/>
              </a:ext>
            </a:extLst>
          </p:cNvPr>
          <p:cNvCxnSpPr>
            <a:cxnSpLocks/>
          </p:cNvCxnSpPr>
          <p:nvPr/>
        </p:nvCxnSpPr>
        <p:spPr>
          <a:xfrm flipH="1" flipV="1">
            <a:off x="6881950" y="2647143"/>
            <a:ext cx="477079" cy="9434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ACE813BD-9B7A-4179-8333-738A078DD7C9}"/>
              </a:ext>
            </a:extLst>
          </p:cNvPr>
          <p:cNvCxnSpPr>
            <a:cxnSpLocks/>
          </p:cNvCxnSpPr>
          <p:nvPr/>
        </p:nvCxnSpPr>
        <p:spPr>
          <a:xfrm flipH="1" flipV="1">
            <a:off x="6561161" y="2479141"/>
            <a:ext cx="320787" cy="16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89B4D0D2-FB22-4EED-9070-55435B1A0C43}"/>
              </a:ext>
            </a:extLst>
          </p:cNvPr>
          <p:cNvCxnSpPr>
            <a:cxnSpLocks/>
          </p:cNvCxnSpPr>
          <p:nvPr/>
        </p:nvCxnSpPr>
        <p:spPr>
          <a:xfrm flipH="1" flipV="1">
            <a:off x="6881948" y="4289314"/>
            <a:ext cx="477081" cy="7816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3C3DA3BC-DB8C-4E35-A466-8875C639AD70}"/>
              </a:ext>
            </a:extLst>
          </p:cNvPr>
          <p:cNvCxnSpPr>
            <a:cxnSpLocks/>
          </p:cNvCxnSpPr>
          <p:nvPr/>
        </p:nvCxnSpPr>
        <p:spPr>
          <a:xfrm flipH="1">
            <a:off x="6534761" y="4289313"/>
            <a:ext cx="347191" cy="15551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58A79C0A-ABE7-45F7-B0D0-B8DD6B2F2B0A}"/>
              </a:ext>
            </a:extLst>
          </p:cNvPr>
          <p:cNvCxnSpPr>
            <a:cxnSpLocks/>
          </p:cNvCxnSpPr>
          <p:nvPr/>
        </p:nvCxnSpPr>
        <p:spPr>
          <a:xfrm flipH="1">
            <a:off x="6561163" y="2647141"/>
            <a:ext cx="320785" cy="13328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7B9BB6A9-AE1E-4DCC-8214-F91277236A68}"/>
              </a:ext>
            </a:extLst>
          </p:cNvPr>
          <p:cNvCxnSpPr>
            <a:cxnSpLocks/>
          </p:cNvCxnSpPr>
          <p:nvPr/>
        </p:nvCxnSpPr>
        <p:spPr>
          <a:xfrm flipH="1" flipV="1">
            <a:off x="6561161" y="4156025"/>
            <a:ext cx="320789" cy="13328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35B2BDDA-D1B1-469F-80EC-6469ECE2687E}"/>
              </a:ext>
            </a:extLst>
          </p:cNvPr>
          <p:cNvSpPr txBox="1"/>
          <p:nvPr/>
        </p:nvSpPr>
        <p:spPr>
          <a:xfrm>
            <a:off x="4774783" y="3819737"/>
            <a:ext cx="167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&gt;50ms →3ms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43587D91-BA5C-4597-ABB5-A699FEA7783C}"/>
              </a:ext>
            </a:extLst>
          </p:cNvPr>
          <p:cNvSpPr txBox="1"/>
          <p:nvPr/>
        </p:nvSpPr>
        <p:spPr>
          <a:xfrm>
            <a:off x="5153035" y="44185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3 </a:t>
            </a:r>
            <a:r>
              <a:rPr lang="en-US" sz="1800" dirty="0" err="1"/>
              <a:t>ms</a:t>
            </a:r>
            <a:r>
              <a:rPr lang="en-US" sz="1800" dirty="0"/>
              <a:t> 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7F480C00-E47E-47E6-816A-DF8220806AEF}"/>
              </a:ext>
            </a:extLst>
          </p:cNvPr>
          <p:cNvSpPr txBox="1"/>
          <p:nvPr/>
        </p:nvSpPr>
        <p:spPr>
          <a:xfrm>
            <a:off x="4870552" y="21725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~40 </a:t>
            </a:r>
            <a:r>
              <a:rPr lang="en-US" sz="1800" dirty="0" err="1"/>
              <a:t>ms</a:t>
            </a:r>
            <a:r>
              <a:rPr lang="en-US" sz="1800" dirty="0"/>
              <a:t> 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33DC582-B578-43C1-9255-465981B76F31}"/>
              </a:ext>
            </a:extLst>
          </p:cNvPr>
          <p:cNvSpPr txBox="1"/>
          <p:nvPr/>
        </p:nvSpPr>
        <p:spPr>
          <a:xfrm>
            <a:off x="4997481" y="273126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35 </a:t>
            </a:r>
            <a:r>
              <a:rPr lang="en-US" sz="1800" b="1" dirty="0" err="1"/>
              <a:t>ms</a:t>
            </a:r>
            <a:r>
              <a:rPr lang="en-US" sz="1800" b="1" dirty="0"/>
              <a:t>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92C396-35C8-49C1-A4CE-D53C05CD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BE5410-F9A4-4FBB-8E98-EB57878E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19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6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7074" y="1765299"/>
            <a:ext cx="9899497" cy="4148139"/>
          </a:xfrm>
        </p:spPr>
        <p:txBody>
          <a:bodyPr numCol="1">
            <a:normAutofit/>
          </a:bodyPr>
          <a:lstStyle/>
          <a:p>
            <a:r>
              <a:rPr lang="fr-FR" sz="2400" b="1" dirty="0">
                <a:latin typeface="+mn-lt"/>
              </a:rPr>
              <a:t>Real-time X-mode </a:t>
            </a:r>
            <a:r>
              <a:rPr lang="fr-FR" sz="2400" b="1" dirty="0" err="1">
                <a:latin typeface="+mn-lt"/>
              </a:rPr>
              <a:t>reflectometry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measurements</a:t>
            </a:r>
            <a:r>
              <a:rPr lang="fr-FR" sz="2400" b="1" dirty="0">
                <a:latin typeface="+mn-lt"/>
              </a:rPr>
              <a:t> for control</a:t>
            </a: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Density and position control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experiments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Application to ICRH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coupling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optimization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Perspectives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8B8A7-3C79-4C43-9E64-EEBAD02D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43333-D382-432B-A52B-0580FAA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8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Espace réservé du contenu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31838" y="1381124"/>
              <a:ext cx="10833144" cy="4283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1991">
                      <a:extLst>
                        <a:ext uri="{9D8B030D-6E8A-4147-A177-3AD203B41FA5}">
                          <a16:colId xmlns:a16="http://schemas.microsoft.com/office/drawing/2014/main" val="1898818542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600000944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1149031829"/>
                        </a:ext>
                      </a:extLst>
                    </a:gridCol>
                    <a:gridCol w="2671353">
                      <a:extLst>
                        <a:ext uri="{9D8B030D-6E8A-4147-A177-3AD203B41FA5}">
                          <a16:colId xmlns:a16="http://schemas.microsoft.com/office/drawing/2014/main" val="3328805005"/>
                        </a:ext>
                      </a:extLst>
                    </a:gridCol>
                  </a:tblGrid>
                  <a:tr h="52605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Experiments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Plasma position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Density control sensor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Plasma position sensor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3256334"/>
                      </a:ext>
                    </a:extLst>
                  </a:tr>
                  <a:tr h="75009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Density control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Still plasma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latin typeface="+mn-lt"/>
                            </a:rPr>
                            <a:t>Reflectometry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0" dirty="0" smtClean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fr-FR" sz="1800" b="1" i="0" dirty="0" smtClean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sub>
                              </m:sSub>
                              <m:r>
                                <a:rPr lang="fr-FR" sz="1800" b="1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800" b="1" i="0" dirty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fr-FR" sz="1800" b="1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b="1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Magnetic reconstruction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2029595"/>
                      </a:ext>
                    </a:extLst>
                  </a:tr>
                  <a:tr h="107156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Density control at a translating position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Translating plasma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latin typeface="+mn-lt"/>
                            </a:rPr>
                            <a:t>Reflectometry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  <m:r>
                                    <a:rPr lang="fr-FR" sz="1800" b="1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  <m: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1" i="0" dirty="0"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Magnetic reconstruction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758091"/>
                      </a:ext>
                    </a:extLst>
                  </a:tr>
                  <a:tr h="10715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Density control at absolute position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Translating plasma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latin typeface="+mn-lt"/>
                            </a:rPr>
                            <a:t>Reflectometry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</m:d>
                            </m:oMath>
                          </a14:m>
                          <a:endParaRPr lang="en-US" b="1" i="0"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Magnetic reconstruction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1823719"/>
                      </a:ext>
                    </a:extLst>
                  </a:tr>
                  <a:tr h="7500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Position</a:t>
                          </a:r>
                          <a:r>
                            <a:rPr lang="en-US" baseline="0" dirty="0"/>
                            <a:t> control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Translating plasma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dirty="0">
                              <a:latin typeface="+mn-lt"/>
                            </a:rPr>
                            <a:t>Reflectometry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0" dirty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  <m:r>
                                    <a:rPr lang="fr-FR" sz="1800" b="1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0" dirty="0" smtClean="0">
                                          <a:latin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a:rPr lang="fr-FR" sz="1800" b="1" i="0" dirty="0" smtClean="0">
                                          <a:latin typeface="Cambria Math" panose="02040503050406030204" pitchFamily="18" charset="0"/>
                                        </a:rPr>
                                        <m:t>𝐋𝐂𝐅𝐒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b="1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Reflectometry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fr-F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fr-F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4801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Espace réservé du contenu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79062210"/>
                  </p:ext>
                </p:extLst>
              </p:nvPr>
            </p:nvGraphicFramePr>
            <p:xfrm>
              <a:off x="731838" y="1381124"/>
              <a:ext cx="10833144" cy="4283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1991">
                      <a:extLst>
                        <a:ext uri="{9D8B030D-6E8A-4147-A177-3AD203B41FA5}">
                          <a16:colId xmlns:a16="http://schemas.microsoft.com/office/drawing/2014/main" val="1898818542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600000944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1149031829"/>
                        </a:ext>
                      </a:extLst>
                    </a:gridCol>
                    <a:gridCol w="2671353">
                      <a:extLst>
                        <a:ext uri="{9D8B030D-6E8A-4147-A177-3AD203B41FA5}">
                          <a16:colId xmlns:a16="http://schemas.microsoft.com/office/drawing/2014/main" val="332880500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Experiments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Plasma position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Density control sensor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Plasma position sensor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3256334"/>
                      </a:ext>
                    </a:extLst>
                  </a:tr>
                  <a:tr h="75009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Density control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Still plasma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14217" t="-89431" r="-70607" b="-388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Magnetic reconstruction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2029595"/>
                      </a:ext>
                    </a:extLst>
                  </a:tr>
                  <a:tr h="107156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Density control at a translating position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Translating plasma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14217" t="-131638" r="-70607" b="-170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Magnetic reconstruction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758091"/>
                      </a:ext>
                    </a:extLst>
                  </a:tr>
                  <a:tr h="10715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Density control at absolute position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Translating plasma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14217" t="-232955" r="-70607" b="-71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Magnetic reconstruction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1823719"/>
                      </a:ext>
                    </a:extLst>
                  </a:tr>
                  <a:tr h="7500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Position</a:t>
                          </a:r>
                          <a:r>
                            <a:rPr lang="en-US" baseline="0" dirty="0"/>
                            <a:t> control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Translating plasma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14217" t="-476423" r="-70607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06164" t="-476423" r="-913" b="-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8013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Control validation experiments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815C28-FC1D-4B28-8677-528CD9F556D2}"/>
              </a:ext>
            </a:extLst>
          </p:cNvPr>
          <p:cNvSpPr/>
          <p:nvPr/>
        </p:nvSpPr>
        <p:spPr>
          <a:xfrm>
            <a:off x="743795" y="3864516"/>
            <a:ext cx="10833144" cy="180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DB67EC-EC85-4C64-A875-904390E3C2EC}"/>
              </a:ext>
            </a:extLst>
          </p:cNvPr>
          <p:cNvSpPr txBox="1"/>
          <p:nvPr/>
        </p:nvSpPr>
        <p:spPr>
          <a:xfrm>
            <a:off x="135497" y="5804027"/>
            <a:ext cx="38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</a:rPr>
              <a:t>Specific</a:t>
            </a:r>
            <a:r>
              <a:rPr lang="fr-FR" sz="2000" dirty="0">
                <a:solidFill>
                  <a:srgbClr val="FF0000"/>
                </a:solidFill>
              </a:rPr>
              <a:t> to X-mode </a:t>
            </a:r>
            <a:r>
              <a:rPr lang="fr-FR" sz="2000" dirty="0" err="1">
                <a:solidFill>
                  <a:srgbClr val="FF0000"/>
                </a:solidFill>
              </a:rPr>
              <a:t>reflectometry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F3A3FA-23AB-4A76-909B-8747B8B8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390C52-43E4-43D6-873B-23D5EBFE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20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4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9401" r="13326" b="5587"/>
          <a:stretch/>
        </p:blipFill>
        <p:spPr>
          <a:xfrm>
            <a:off x="2645856" y="1950205"/>
            <a:ext cx="6900287" cy="4068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2645856" y="1034409"/>
                <a:ext cx="7067455" cy="118177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Density </a:t>
                </a:r>
                <a:r>
                  <a:rPr lang="fr-FR" sz="1600" dirty="0" err="1"/>
                  <a:t>sensor</a:t>
                </a:r>
                <a:r>
                  <a:rPr lang="fr-F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1600" i="0"/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1600" i="0"/>
                          <m:t>e</m:t>
                        </m:r>
                      </m:sub>
                    </m:sSub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1600" i="0"/>
                          <m:t>R</m:t>
                        </m:r>
                        <m:r>
                          <m:rPr>
                            <m:nor/>
                          </m:rPr>
                          <a:rPr lang="fr-FR" sz="1600" i="0"/>
                          <m:t>=2.83 </m:t>
                        </m:r>
                        <m:r>
                          <m:rPr>
                            <m:nor/>
                          </m:rPr>
                          <a:rPr lang="fr-FR" sz="1600" i="0"/>
                          <m:t>m</m:t>
                        </m:r>
                      </m:e>
                    </m:d>
                  </m:oMath>
                </a14:m>
                <a:r>
                  <a:rPr lang="fr-FR" sz="1600" dirty="0"/>
                  <a:t> from </a:t>
                </a:r>
                <a:r>
                  <a:rPr lang="fr-FR" sz="1600" dirty="0" err="1"/>
                  <a:t>reflectometry</a:t>
                </a:r>
                <a:r>
                  <a:rPr lang="fr-FR" sz="1600" dirty="0"/>
                  <a:t> profile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Application as a back-up for </a:t>
                </a:r>
                <a:r>
                  <a:rPr lang="fr-FR" sz="1600" dirty="0" err="1"/>
                  <a:t>interferometry</a:t>
                </a:r>
                <a:r>
                  <a:rPr lang="fr-FR" sz="1600" dirty="0"/>
                  <a:t> or correction of </a:t>
                </a:r>
                <a:r>
                  <a:rPr lang="fr-FR" sz="1600" dirty="0" err="1"/>
                  <a:t>fringe</a:t>
                </a:r>
                <a:r>
                  <a:rPr lang="fr-FR" sz="1600" dirty="0"/>
                  <a:t> jump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5856" y="1034409"/>
                <a:ext cx="7067455" cy="1181770"/>
              </a:xfrm>
              <a:blipFill>
                <a:blip r:embed="rId3"/>
                <a:stretch>
                  <a:fillRect l="-1467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24000" y="314037"/>
            <a:ext cx="9936163" cy="57677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Validation of density control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0763335-2ECB-49D2-A72B-DED42B670756}"/>
              </a:ext>
            </a:extLst>
          </p:cNvPr>
          <p:cNvCxnSpPr>
            <a:cxnSpLocks/>
          </p:cNvCxnSpPr>
          <p:nvPr/>
        </p:nvCxnSpPr>
        <p:spPr>
          <a:xfrm>
            <a:off x="3551748" y="3171825"/>
            <a:ext cx="0" cy="317182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951804-8E6C-4FA6-9E31-6C83DB81D7B7}"/>
              </a:ext>
            </a:extLst>
          </p:cNvPr>
          <p:cNvCxnSpPr>
            <a:cxnSpLocks/>
          </p:cNvCxnSpPr>
          <p:nvPr/>
        </p:nvCxnSpPr>
        <p:spPr>
          <a:xfrm>
            <a:off x="8257098" y="3042951"/>
            <a:ext cx="77277" cy="31948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381DB36-FDBC-4F6E-8C11-120688DF6DA9}"/>
              </a:ext>
            </a:extLst>
          </p:cNvPr>
          <p:cNvSpPr txBox="1"/>
          <p:nvPr/>
        </p:nvSpPr>
        <p:spPr>
          <a:xfrm>
            <a:off x="3551749" y="6279989"/>
            <a:ext cx="362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Density control with reflectometry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03F2211-11BD-4653-9728-1B2A64DDAC9E}"/>
              </a:ext>
            </a:extLst>
          </p:cNvPr>
          <p:cNvCxnSpPr>
            <a:cxnSpLocks/>
          </p:cNvCxnSpPr>
          <p:nvPr/>
        </p:nvCxnSpPr>
        <p:spPr>
          <a:xfrm>
            <a:off x="3551748" y="6238688"/>
            <a:ext cx="478262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B1F521-BDFD-4B1E-82DE-A8C48E51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1BB12A2-D4D0-4F7E-A78E-297F584C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21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4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C05F02-49E1-4B9A-AE23-75A03C55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16C5394D-6F12-42A9-8A06-9A0AF308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66" y="241056"/>
            <a:ext cx="11506135" cy="8715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</a:rPr>
              <a:t>Steepening of the profile with the plasma translation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C57F508-D299-4E7A-AE24-769D2D539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2251" r="33619" b="4344"/>
          <a:stretch/>
        </p:blipFill>
        <p:spPr>
          <a:xfrm>
            <a:off x="891080" y="805684"/>
            <a:ext cx="2867804" cy="2795202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C0320F6-AE45-40FE-BF71-D8444D818964}"/>
              </a:ext>
            </a:extLst>
          </p:cNvPr>
          <p:cNvCxnSpPr>
            <a:cxnSpLocks/>
          </p:cNvCxnSpPr>
          <p:nvPr/>
        </p:nvCxnSpPr>
        <p:spPr>
          <a:xfrm>
            <a:off x="2628662" y="1995838"/>
            <a:ext cx="60919" cy="1155402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85FEA9-7677-4CE2-BEF1-DA6F29568EF0}"/>
                  </a:ext>
                </a:extLst>
              </p:cNvPr>
              <p:cNvSpPr/>
              <p:nvPr/>
            </p:nvSpPr>
            <p:spPr>
              <a:xfrm>
                <a:off x="2447613" y="1763477"/>
                <a:ext cx="228003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fr-FR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fr-F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=2.83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cte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85FEA9-7677-4CE2-BEF1-DA6F29568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613" y="1763477"/>
                <a:ext cx="2280039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991FD48-89D9-4472-9AAC-2B9DE955353A}"/>
              </a:ext>
            </a:extLst>
          </p:cNvPr>
          <p:cNvCxnSpPr/>
          <p:nvPr/>
        </p:nvCxnSpPr>
        <p:spPr>
          <a:xfrm flipH="1" flipV="1">
            <a:off x="3108999" y="2752479"/>
            <a:ext cx="230466" cy="186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4807C2F-4593-4A78-A24F-4D74297188B2}"/>
              </a:ext>
            </a:extLst>
          </p:cNvPr>
          <p:cNvSpPr txBox="1"/>
          <p:nvPr/>
        </p:nvSpPr>
        <p:spPr>
          <a:xfrm>
            <a:off x="3517793" y="2460091"/>
            <a:ext cx="208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Plasma translation of 1 cm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53577AE-95E5-49E6-9531-3575A037820F}"/>
              </a:ext>
            </a:extLst>
          </p:cNvPr>
          <p:cNvSpPr txBox="1"/>
          <p:nvPr/>
        </p:nvSpPr>
        <p:spPr>
          <a:xfrm>
            <a:off x="1436717" y="821750"/>
            <a:ext cx="293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Increase in the profile gradient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069734-767E-4FF1-9CDB-8868911A2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8" y="3727055"/>
            <a:ext cx="4432605" cy="2799155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7AD6F94-2CE5-4D2A-97BA-2FE04E683AFA}"/>
              </a:ext>
            </a:extLst>
          </p:cNvPr>
          <p:cNvCxnSpPr>
            <a:cxnSpLocks/>
          </p:cNvCxnSpPr>
          <p:nvPr/>
        </p:nvCxnSpPr>
        <p:spPr>
          <a:xfrm flipV="1">
            <a:off x="1584999" y="1160304"/>
            <a:ext cx="0" cy="295963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01375274-5CCA-484C-96B7-F7197E0FF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0" y="803559"/>
            <a:ext cx="5939600" cy="3801344"/>
          </a:xfrm>
          <a:prstGeom prst="rect">
            <a:avLst/>
          </a:prstGeom>
        </p:spPr>
      </p:pic>
      <p:sp>
        <p:nvSpPr>
          <p:cNvPr id="29" name="Espace réservé du contenu 1">
            <a:extLst>
              <a:ext uri="{FF2B5EF4-FFF2-40B4-BE49-F238E27FC236}">
                <a16:creationId xmlns:a16="http://schemas.microsoft.com/office/drawing/2014/main" id="{5E38F540-219B-49D3-AA46-5FC41B642138}"/>
              </a:ext>
            </a:extLst>
          </p:cNvPr>
          <p:cNvSpPr txBox="1">
            <a:spLocks/>
          </p:cNvSpPr>
          <p:nvPr/>
        </p:nvSpPr>
        <p:spPr>
          <a:xfrm>
            <a:off x="5915829" y="4604902"/>
            <a:ext cx="5847867" cy="225309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Hypothesis of quasi-rigid plasma displacement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Sinusoidal modulation of the LCFS position at 1Hz with a 4 cm amplitude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/>
              <a:t>Quasi-rigid displacement at the time step of the diagnostics (1ms)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/>
              <a:t>Steepening under plasma translation and absolute density control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A8BC84-75BE-4415-A44B-4DCD9E62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B9D2E8-8CF5-44F6-837A-BE22ABDD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22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ED2B6FB-1954-425F-95C4-55D060863AF1}"/>
              </a:ext>
            </a:extLst>
          </p:cNvPr>
          <p:cNvSpPr/>
          <p:nvPr/>
        </p:nvSpPr>
        <p:spPr>
          <a:xfrm>
            <a:off x="7840722" y="5854105"/>
            <a:ext cx="2319528" cy="89484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80310" y="280706"/>
            <a:ext cx="7536376" cy="68812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</a:rPr>
              <a:t>Plasma position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"/>
              <p:cNvSpPr txBox="1">
                <a:spLocks/>
              </p:cNvSpPr>
              <p:nvPr/>
            </p:nvSpPr>
            <p:spPr>
              <a:xfrm>
                <a:off x="258530" y="3420236"/>
                <a:ext cx="4740263" cy="94528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fr-FR" sz="1600" b="1" i="0">
                            <a:latin typeface="Cambria Math" panose="02040503050406030204" pitchFamily="18" charset="0"/>
                          </a:rPr>
                          <m:t>𝐋𝐂𝐅𝐒</m:t>
                        </m:r>
                      </m:sub>
                    </m:sSub>
                  </m:oMath>
                </a14:m>
                <a:r>
                  <a:rPr lang="en-US" sz="1600" b="1" dirty="0"/>
                  <a:t> control </a:t>
                </a:r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fr-F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fr-F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r-F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sty m:val="p"/>
                      </m:rPr>
                      <a:rPr lang="fr-F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19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fr-FR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fr-F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1600" i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</a:rPr>
                          <m:t>LCFS</m:t>
                        </m:r>
                      </m:sub>
                    </m:sSub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Density control </a:t>
                </a:r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i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 i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 i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latin typeface="Cambria Math" panose="02040503050406030204" pitchFamily="18" charset="0"/>
                              </a:rPr>
                              <m:t>LCFS</m:t>
                            </m:r>
                          </m:sub>
                        </m:sSub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−0.1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8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30" y="3420236"/>
                <a:ext cx="4740263" cy="945285"/>
              </a:xfrm>
              <a:prstGeom prst="rect">
                <a:avLst/>
              </a:prstGeom>
              <a:blipFill>
                <a:blip r:embed="rId2"/>
                <a:stretch>
                  <a:fillRect l="-2185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3B5B11F2-C163-41C5-996F-BB3DA1E86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01" y="156787"/>
            <a:ext cx="5437970" cy="30868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16BD89F-4CB5-4C0F-8966-D50A0BA7C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9" y="954109"/>
            <a:ext cx="2904182" cy="2370080"/>
          </a:xfrm>
          <a:prstGeom prst="rect">
            <a:avLst/>
          </a:prstGeom>
        </p:spPr>
      </p:pic>
      <p:sp>
        <p:nvSpPr>
          <p:cNvPr id="30" name="Espace réservé du contenu 1">
            <a:extLst>
              <a:ext uri="{FF2B5EF4-FFF2-40B4-BE49-F238E27FC236}">
                <a16:creationId xmlns:a16="http://schemas.microsoft.com/office/drawing/2014/main" id="{62ED0862-A352-4F22-A9BE-C1534CABC99A}"/>
              </a:ext>
            </a:extLst>
          </p:cNvPr>
          <p:cNvSpPr txBox="1">
            <a:spLocks/>
          </p:cNvSpPr>
          <p:nvPr/>
        </p:nvSpPr>
        <p:spPr>
          <a:xfrm>
            <a:off x="5480938" y="3267175"/>
            <a:ext cx="6308289" cy="109834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Oscillations in the plasma position: control </a:t>
            </a:r>
            <a:r>
              <a:rPr lang="en-US" sz="1600" b="1" dirty="0"/>
              <a:t>unstable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Delay of 50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dirty="0"/>
              <a:t>between magnetic and reflectometry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Reference delay of a few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dirty="0"/>
              <a:t>for magnetic measurements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3E90AEF-45FC-4894-94DD-C4F7D0EC3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16" y="4937059"/>
            <a:ext cx="3452408" cy="183409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DC89405-595A-4B15-B860-240EFAAADE7F}"/>
              </a:ext>
            </a:extLst>
          </p:cNvPr>
          <p:cNvSpPr/>
          <p:nvPr/>
        </p:nvSpPr>
        <p:spPr>
          <a:xfrm>
            <a:off x="9229062" y="5454169"/>
            <a:ext cx="1154754" cy="894845"/>
          </a:xfrm>
          <a:prstGeom prst="rect">
            <a:avLst/>
          </a:prstGeom>
          <a:solidFill>
            <a:srgbClr val="C4D79B"/>
          </a:solidFill>
          <a:ln w="19050">
            <a:solidFill>
              <a:srgbClr val="5A6E2C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3A2E1C-144C-4ABB-B3B4-A5B8FAB84EB5}"/>
              </a:ext>
            </a:extLst>
          </p:cNvPr>
          <p:cNvSpPr/>
          <p:nvPr/>
        </p:nvSpPr>
        <p:spPr>
          <a:xfrm>
            <a:off x="9341819" y="5498788"/>
            <a:ext cx="929240" cy="808459"/>
          </a:xfrm>
          <a:prstGeom prst="rect">
            <a:avLst/>
          </a:prstGeom>
          <a:solidFill>
            <a:srgbClr val="C4D79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5A6E2C"/>
                </a:solidFill>
              </a:rPr>
              <a:t>WEST</a:t>
            </a:r>
            <a:r>
              <a:rPr lang="en-US" sz="1800" dirty="0">
                <a:solidFill>
                  <a:srgbClr val="5A6E2C"/>
                </a:solidFill>
              </a:rPr>
              <a:t> PCS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C45BEA-94F1-4C9D-8A76-F5A6A1EF1893}"/>
              </a:ext>
            </a:extLst>
          </p:cNvPr>
          <p:cNvSpPr/>
          <p:nvPr/>
        </p:nvSpPr>
        <p:spPr>
          <a:xfrm>
            <a:off x="8843053" y="4609031"/>
            <a:ext cx="1926771" cy="5006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600" dirty="0"/>
              <a:t>Position reference</a:t>
            </a:r>
            <a:endParaRPr lang="en-US" sz="1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FCC7DB-93ED-463E-87A9-6B69EFB7090D}"/>
              </a:ext>
            </a:extLst>
          </p:cNvPr>
          <p:cNvSpPr/>
          <p:nvPr/>
        </p:nvSpPr>
        <p:spPr>
          <a:xfrm>
            <a:off x="5351917" y="6026698"/>
            <a:ext cx="1610678" cy="500682"/>
          </a:xfrm>
          <a:prstGeom prst="rect">
            <a:avLst/>
          </a:prstGeom>
          <a:solidFill>
            <a:srgbClr val="B2C4D6"/>
          </a:solidFill>
          <a:ln>
            <a:solidFill>
              <a:srgbClr val="33495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33495F"/>
                </a:solidFill>
              </a:rPr>
              <a:t>PF coils</a:t>
            </a:r>
            <a:endParaRPr lang="en-US" sz="1800" dirty="0">
              <a:solidFill>
                <a:srgbClr val="33495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8AE010-460B-4FAC-A7A1-83F60F4D1F3D}"/>
              </a:ext>
            </a:extLst>
          </p:cNvPr>
          <p:cNvSpPr/>
          <p:nvPr/>
        </p:nvSpPr>
        <p:spPr>
          <a:xfrm>
            <a:off x="5357747" y="5177098"/>
            <a:ext cx="1610679" cy="746903"/>
          </a:xfrm>
          <a:prstGeom prst="rect">
            <a:avLst/>
          </a:prstGeom>
          <a:solidFill>
            <a:srgbClr val="E6AAA4"/>
          </a:solidFill>
          <a:ln>
            <a:solidFill>
              <a:srgbClr val="76332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763328"/>
                </a:solidFill>
              </a:rPr>
              <a:t>Reflectometry position</a:t>
            </a:r>
            <a:endParaRPr lang="en-US" sz="1800" dirty="0">
              <a:solidFill>
                <a:srgbClr val="763328"/>
              </a:solidFill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27AE9FB-C6FC-47CF-995B-50625DFE966F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6962595" y="6277039"/>
            <a:ext cx="22684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FB21C78-0598-4DD9-96AD-DAE2CD0DB486}"/>
              </a:ext>
            </a:extLst>
          </p:cNvPr>
          <p:cNvCxnSpPr>
            <a:cxnSpLocks/>
            <a:stCxn id="32" idx="0"/>
            <a:endCxn id="34" idx="2"/>
          </p:cNvCxnSpPr>
          <p:nvPr/>
        </p:nvCxnSpPr>
        <p:spPr>
          <a:xfrm flipV="1">
            <a:off x="9806439" y="5109713"/>
            <a:ext cx="0" cy="344456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68B2682-4ED2-439A-B95D-AC985A85B229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968426" y="5550550"/>
            <a:ext cx="22606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5A3FB1D-DFAF-4E75-B0C3-1C6AEB5D6E89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4321629" y="5550550"/>
            <a:ext cx="103611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5E596DA3-9A8D-4D3B-B9C3-8C7A1B03FD4E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4321629" y="6277039"/>
            <a:ext cx="103028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8DE9DF01-2E4B-4856-93C5-BD4484108DA0}"/>
              </a:ext>
            </a:extLst>
          </p:cNvPr>
          <p:cNvSpPr txBox="1"/>
          <p:nvPr/>
        </p:nvSpPr>
        <p:spPr>
          <a:xfrm>
            <a:off x="7326766" y="5141910"/>
            <a:ext cx="14606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&gt; 50 </a:t>
            </a:r>
            <a:r>
              <a:rPr lang="en-US" b="1" dirty="0" err="1"/>
              <a:t>ms</a:t>
            </a:r>
            <a:r>
              <a:rPr lang="en-US" b="1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43BCF8-03B9-4916-9ADE-78ADF20E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B84AB4-F107-4B29-B657-82E03723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23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D5583C-4955-41A3-867C-89BF04DC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398E98-A05F-48DF-88DF-18E67D8B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32" y="314036"/>
            <a:ext cx="7475991" cy="87182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Validation of plasma position control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21816F-04A5-4CB0-AFAE-79190F888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1785257"/>
            <a:ext cx="6103604" cy="3494314"/>
          </a:xfrm>
          <a:prstGeom prst="rect">
            <a:avLst/>
          </a:prstGeom>
        </p:spPr>
      </p:pic>
      <p:sp>
        <p:nvSpPr>
          <p:cNvPr id="66" name="Espace réservé du contenu 1">
            <a:extLst>
              <a:ext uri="{FF2B5EF4-FFF2-40B4-BE49-F238E27FC236}">
                <a16:creationId xmlns:a16="http://schemas.microsoft.com/office/drawing/2014/main" id="{0F97BCC7-73D4-430E-94D5-BCD7E92BD6A0}"/>
              </a:ext>
            </a:extLst>
          </p:cNvPr>
          <p:cNvSpPr txBox="1">
            <a:spLocks/>
          </p:cNvSpPr>
          <p:nvPr/>
        </p:nvSpPr>
        <p:spPr>
          <a:xfrm>
            <a:off x="317132" y="2075832"/>
            <a:ext cx="5365211" cy="3203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Work on the data processing. Find a balance between: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Delay reduction </a:t>
            </a:r>
            <a:r>
              <a:rPr lang="en-US" sz="1600" dirty="0"/>
              <a:t>(less data filtering, less delay induced by the filters)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Measurement reliability</a:t>
            </a:r>
            <a:r>
              <a:rPr lang="en-US" sz="1600" dirty="0"/>
              <a:t> (More noise)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Reach the standard magnetics measurement delay of a few </a:t>
            </a:r>
            <a:r>
              <a:rPr lang="en-US" sz="1600" dirty="0" err="1"/>
              <a:t>ms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Validation of plasma position control with X-mode reflectometry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8F17C0-FA3A-4D6E-A290-D9D9AE71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0C25F9-283B-4644-8218-573DD3B5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24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142D287D-BEF1-4761-9710-A188ED9C1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56339" y="1185863"/>
                <a:ext cx="5920600" cy="4789635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Real-time adaptation of O-mode to probe further. X-mode only probes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=3.1016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Inversion issue is direct for O-mode : no influence from the magnetic field. The time delay is directly accessible with a small approximation.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Link the V band from the standard reflectometer. Add the processing to the real-time PC. 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142D287D-BEF1-4761-9710-A188ED9C1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6339" y="1185863"/>
                <a:ext cx="5920600" cy="4789635"/>
              </a:xfrm>
              <a:blipFill>
                <a:blip r:embed="rId2"/>
                <a:stretch>
                  <a:fillRect l="-1751" t="-382" r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C1FCEC-4237-4B96-8723-54720640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CC92D62-FE77-4BA0-9C1F-28FFE89E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O-mode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61E2ED-A3AC-407F-915A-2C4DA0A95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53" y="2910304"/>
            <a:ext cx="4580017" cy="7696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67925A-588F-48F8-B97A-2F6CFBC9E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25" y="4048141"/>
            <a:ext cx="3045621" cy="7367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960806-B139-4893-989F-23CE102E2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2" y="1115530"/>
            <a:ext cx="4709179" cy="5228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A5BE64D-4632-4C04-A227-59839B2F091C}"/>
                  </a:ext>
                </a:extLst>
              </p:cNvPr>
              <p:cNvSpPr txBox="1"/>
              <p:nvPr/>
            </p:nvSpPr>
            <p:spPr>
              <a:xfrm>
                <a:off x="3240647" y="985808"/>
                <a:ext cx="6709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A5BE64D-4632-4C04-A227-59839B2F0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47" y="985808"/>
                <a:ext cx="670953" cy="400110"/>
              </a:xfrm>
              <a:prstGeom prst="rect">
                <a:avLst/>
              </a:prstGeom>
              <a:blipFill>
                <a:blip r:embed="rId6"/>
                <a:stretch>
                  <a:fillRect r="-2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B4B88-42E9-4BA8-8292-D97337C4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41A33E6-BF1B-47AE-8163-926ECA62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25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4943914-C5B4-4FA4-8C1D-8976584D3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241" r="7523"/>
          <a:stretch/>
        </p:blipFill>
        <p:spPr>
          <a:xfrm>
            <a:off x="3907320" y="2098617"/>
            <a:ext cx="7527913" cy="4702833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4638ABC-2CD0-413E-927E-31D5CABBC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3" y="611492"/>
            <a:ext cx="11316800" cy="144203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signal noise is very important (maybe due to low gradient 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Signal processing (filters) VS processed measurements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Part of the process was parallelized to satisfy a 1 </a:t>
            </a:r>
            <a:r>
              <a:rPr lang="en-US" sz="1600" dirty="0" err="1"/>
              <a:t>ms</a:t>
            </a:r>
            <a:r>
              <a:rPr lang="en-US" sz="1600" dirty="0"/>
              <a:t> update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to process the signal without increasing the latency?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564EBF-24AE-489D-93AB-AA815DED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43B9EA6-5C73-4482-95A9-D2839538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50" y="56550"/>
            <a:ext cx="9479684" cy="618757"/>
          </a:xfrm>
        </p:spPr>
        <p:txBody>
          <a:bodyPr>
            <a:normAutofit/>
          </a:bodyPr>
          <a:lstStyle/>
          <a:p>
            <a:r>
              <a:rPr lang="en-US" dirty="0"/>
              <a:t>O-mode noisy signals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E2A1F3-E6A2-433C-B60A-FC817BD173A9}"/>
              </a:ext>
            </a:extLst>
          </p:cNvPr>
          <p:cNvSpPr txBox="1"/>
          <p:nvPr/>
        </p:nvSpPr>
        <p:spPr>
          <a:xfrm>
            <a:off x="252295" y="4804477"/>
            <a:ext cx="35644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 signal processing needs to be adapted. Eventually, put safety conditions, interpolation, and weight on the O or X modes.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EA6052-711E-4BD4-A114-386DE3A7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1A80DD-A5F4-405D-92DF-E31B86F1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26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7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3861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07/01/2026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32086" y="261312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Dependance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RF </a:t>
            </a:r>
            <a:r>
              <a:rPr lang="fr-FR" dirty="0" err="1"/>
              <a:t>coupling</a:t>
            </a:r>
            <a:r>
              <a:rPr lang="fr-FR" dirty="0"/>
              <a:t> and </a:t>
            </a:r>
            <a:r>
              <a:rPr lang="fr-FR" dirty="0" err="1"/>
              <a:t>critical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AD8BDD8A-CEE6-4278-85F1-B53F1F91FC59}"/>
                  </a:ext>
                </a:extLst>
              </p:cNvPr>
              <p:cNvSpPr txBox="1"/>
              <p:nvPr/>
            </p:nvSpPr>
            <p:spPr>
              <a:xfrm>
                <a:off x="6969780" y="1266552"/>
                <a:ext cx="4723292" cy="2601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b="0" i="0" dirty="0">
                    <a:effectLst/>
                    <a:latin typeface="Arial" panose="020B0604020202020204" pitchFamily="34" charset="0"/>
                  </a:rPr>
                  <a:t>ICRH </a:t>
                </a:r>
                <a:r>
                  <a:rPr lang="fr-FR" sz="2000" dirty="0" err="1">
                    <a:latin typeface="Arial" panose="020B0604020202020204" pitchFamily="34" charset="0"/>
                  </a:rPr>
                  <a:t>c</a:t>
                </a:r>
                <a:r>
                  <a:rPr lang="fr-FR" sz="2000" b="0" i="0" dirty="0" err="1">
                    <a:effectLst/>
                    <a:latin typeface="Arial" panose="020B0604020202020204" pitchFamily="34" charset="0"/>
                  </a:rPr>
                  <a:t>oupling</a:t>
                </a:r>
                <a:r>
                  <a:rPr lang="fr-FR" sz="2000" b="0" i="0" dirty="0">
                    <a:effectLst/>
                    <a:latin typeface="Arial" panose="020B0604020202020204" pitchFamily="34" charset="0"/>
                  </a:rPr>
                  <a:t> varies as the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𝑐𝑟𝑖𝑡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𝑠𝑡𝑟𝑎𝑝</m:t>
                        </m:r>
                      </m:sub>
                    </m:sSub>
                  </m:oMath>
                </a14:m>
                <a:endParaRPr lang="fr-FR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 err="1"/>
                  <a:t>Reflectometry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provides</a:t>
                </a:r>
                <a:r>
                  <a:rPr lang="fr-FR" sz="2000" dirty="0"/>
                  <a:t> the radial position of a </a:t>
                </a:r>
                <a:r>
                  <a:rPr lang="fr-FR" sz="2000" dirty="0" err="1"/>
                  <a:t>fixed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density</a:t>
                </a:r>
                <a:r>
                  <a:rPr lang="fr-FR" sz="2000" dirty="0"/>
                  <a:t> -&gt; can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𝑐𝑟𝑖𝑡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𝑠𝑡𝑟𝑎𝑝</m:t>
                        </m:r>
                      </m:sub>
                    </m:sSub>
                  </m:oMath>
                </a14:m>
                <a:endParaRPr lang="fr-FR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 err="1"/>
                  <a:t>Sensors</a:t>
                </a:r>
                <a:r>
                  <a:rPr lang="fr-FR" sz="2000" dirty="0"/>
                  <a:t> of </a:t>
                </a:r>
                <a:r>
                  <a:rPr lang="fr-FR" sz="2000" dirty="0" err="1"/>
                  <a:t>reflectometry</a:t>
                </a:r>
                <a:r>
                  <a:rPr lang="fr-FR" sz="2000" dirty="0"/>
                  <a:t> : 	</a:t>
                </a:r>
                <a:endParaRPr lang="fr-FR" sz="2000" i="1" dirty="0">
                  <a:latin typeface="Cambria Math" panose="02040503050406030204" pitchFamily="18" charset="0"/>
                </a:endParaRPr>
              </a:p>
              <a:p>
                <a:pPr marL="1095817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𝑓𝑖𝑥𝑒𝑑</m:t>
                        </m:r>
                      </m:e>
                    </m:d>
                  </m:oMath>
                </a14:m>
                <a:endParaRPr lang="fr-FR" sz="2000" b="0" dirty="0"/>
              </a:p>
              <a:p>
                <a:pPr marL="1095817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𝑓𝑖𝑥𝑒𝑑</m:t>
                        </m:r>
                      </m:e>
                    </m:d>
                  </m:oMath>
                </a14:m>
                <a:endParaRPr lang="fr-FR" sz="2000" b="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AD8BDD8A-CEE6-4278-85F1-B53F1F91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780" y="1266552"/>
                <a:ext cx="4723292" cy="2601866"/>
              </a:xfrm>
              <a:prstGeom prst="rect">
                <a:avLst/>
              </a:prstGeom>
              <a:blipFill>
                <a:blip r:embed="rId2"/>
                <a:stretch>
                  <a:fillRect l="-1161" t="-1171" b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41B7FD34-C827-4957-BD52-3BFD5197E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6" y="1463478"/>
            <a:ext cx="4062834" cy="3047126"/>
          </a:xfrm>
          <a:prstGeom prst="rect">
            <a:avLst/>
          </a:prstGeom>
        </p:spPr>
      </p:pic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97E7D90B-4721-48FC-BFD4-44EE3A71921C}"/>
              </a:ext>
            </a:extLst>
          </p:cNvPr>
          <p:cNvSpPr/>
          <p:nvPr/>
        </p:nvSpPr>
        <p:spPr>
          <a:xfrm rot="5400000">
            <a:off x="4737465" y="3193225"/>
            <a:ext cx="420583" cy="41688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951CCD-0C09-4332-9F7B-B362F724230D}"/>
              </a:ext>
            </a:extLst>
          </p:cNvPr>
          <p:cNvSpPr txBox="1"/>
          <p:nvPr/>
        </p:nvSpPr>
        <p:spPr>
          <a:xfrm>
            <a:off x="5156200" y="3078501"/>
            <a:ext cx="113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ICRH </a:t>
            </a:r>
          </a:p>
          <a:p>
            <a:r>
              <a:rPr lang="en-US" sz="1800" dirty="0"/>
              <a:t>antennas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7DC723F-A02D-43A3-852E-A325ECB695DE}"/>
              </a:ext>
            </a:extLst>
          </p:cNvPr>
          <p:cNvSpPr/>
          <p:nvPr/>
        </p:nvSpPr>
        <p:spPr>
          <a:xfrm>
            <a:off x="3552992" y="3354331"/>
            <a:ext cx="113991" cy="946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091144-703F-4F09-8709-7B0CC624F084}"/>
              </a:ext>
            </a:extLst>
          </p:cNvPr>
          <p:cNvCxnSpPr>
            <a:cxnSpLocks/>
          </p:cNvCxnSpPr>
          <p:nvPr/>
        </p:nvCxnSpPr>
        <p:spPr>
          <a:xfrm>
            <a:off x="3651518" y="3401667"/>
            <a:ext cx="1087795" cy="1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7E482DA-A4D0-41C0-97B2-02038969AFFA}"/>
                  </a:ext>
                </a:extLst>
              </p:cNvPr>
              <p:cNvSpPr txBox="1"/>
              <p:nvPr/>
            </p:nvSpPr>
            <p:spPr>
              <a:xfrm>
                <a:off x="3259769" y="3496340"/>
                <a:ext cx="1642169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𝑠𝑡𝑟𝑎𝑝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𝑎𝑛𝑡𝑒𝑛𝑛𝑎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7E482DA-A4D0-41C0-97B2-02038969A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769" y="3496340"/>
                <a:ext cx="1642169" cy="423770"/>
              </a:xfrm>
              <a:prstGeom prst="rect">
                <a:avLst/>
              </a:prstGeom>
              <a:blipFill>
                <a:blip r:embed="rId4"/>
                <a:stretch>
                  <a:fillRect r="-48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230B375-17D6-4C5E-833B-4B8D50973EC8}"/>
              </a:ext>
            </a:extLst>
          </p:cNvPr>
          <p:cNvCxnSpPr>
            <a:cxnSpLocks/>
          </p:cNvCxnSpPr>
          <p:nvPr/>
        </p:nvCxnSpPr>
        <p:spPr>
          <a:xfrm flipH="1">
            <a:off x="3609987" y="2108779"/>
            <a:ext cx="628421" cy="124555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B769F50-6267-47E3-A4B4-82EFE93F3807}"/>
              </a:ext>
            </a:extLst>
          </p:cNvPr>
          <p:cNvSpPr txBox="1"/>
          <p:nvPr/>
        </p:nvSpPr>
        <p:spPr>
          <a:xfrm>
            <a:off x="4195415" y="1518043"/>
            <a:ext cx="19733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Reflectometry 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51D0027-B7C6-4E27-9D6E-AE9815310006}"/>
                  </a:ext>
                </a:extLst>
              </p:cNvPr>
              <p:cNvSpPr txBox="1"/>
              <p:nvPr/>
            </p:nvSpPr>
            <p:spPr>
              <a:xfrm>
                <a:off x="918216" y="4855701"/>
                <a:ext cx="10148362" cy="1062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𝑐𝑟𝑖𝑡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𝑠𝑡𝑟𝑎𝑝</m:t>
                        </m:r>
                      </m:sub>
                    </m:sSub>
                  </m:oMath>
                </a14:m>
                <a:r>
                  <a:rPr lang="fr-FR" sz="2000" dirty="0"/>
                  <a:t> varies </a:t>
                </a:r>
                <a:r>
                  <a:rPr lang="fr-FR" sz="2000" dirty="0" err="1"/>
                  <a:t>with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000" dirty="0"/>
                  <a:t> and </a:t>
                </a:r>
                <a:r>
                  <a:rPr lang="fr-FR" sz="2000" dirty="0" err="1"/>
                  <a:t>Erog</a:t>
                </a:r>
                <a:r>
                  <a:rPr lang="fr-FR" sz="2000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/>
                  <a:t>Objectives: Control the </a:t>
                </a:r>
                <a:r>
                  <a:rPr lang="fr-FR" sz="2000" dirty="0" err="1"/>
                  <a:t>coupling</a:t>
                </a:r>
                <a:r>
                  <a:rPr lang="fr-FR" sz="2000" dirty="0"/>
                  <a:t> by </a:t>
                </a:r>
                <a:r>
                  <a:rPr lang="fr-FR" sz="2000" dirty="0" err="1"/>
                  <a:t>controlling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𝑐𝑟𝑖𝑡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𝑠𝑡𝑟𝑎𝑝</m:t>
                        </m:r>
                      </m:sub>
                    </m:sSub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during</a:t>
                </a:r>
                <a:r>
                  <a:rPr lang="fr-FR" sz="2000" dirty="0"/>
                  <a:t> variations of </a:t>
                </a:r>
                <a:r>
                  <a:rPr lang="fr-FR" sz="2000" dirty="0" err="1"/>
                  <a:t>these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three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parameters</a:t>
                </a:r>
                <a:r>
                  <a:rPr lang="fr-FR" sz="2000" dirty="0"/>
                  <a:t>.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51D0027-B7C6-4E27-9D6E-AE9815310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16" y="4855701"/>
                <a:ext cx="10148362" cy="1062983"/>
              </a:xfrm>
              <a:prstGeom prst="rect">
                <a:avLst/>
              </a:prstGeom>
              <a:blipFill>
                <a:blip r:embed="rId5"/>
                <a:stretch>
                  <a:fillRect l="-541" t="-3448" b="-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A49442-E8CD-4A1E-9B39-1F883FA4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27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04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02138E59-9930-4B48-A1EB-7A4266E8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" y="2056971"/>
            <a:ext cx="5857730" cy="379557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8DB112A-881B-4A23-BF97-6E868442C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5" y="1860331"/>
            <a:ext cx="6091580" cy="415158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2CFB81-5C29-47B2-A41D-7FDA01EC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3861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07/01/2026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D33A0E-905B-40E4-9D27-1FE42B5E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5E375EB-A736-4064-8A96-E8F5B681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45" y="653595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US" dirty="0"/>
              <a:t>Edge density control for ICRH coupling optimization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079C87-0438-41FB-BB89-7D4497AE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28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95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8" y="1470498"/>
            <a:ext cx="4567828" cy="342587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32492" y="1350633"/>
            <a:ext cx="5733124" cy="3503062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RT Gradient </a:t>
            </a:r>
            <a:r>
              <a:rPr lang="fr-FR" b="1" dirty="0" err="1"/>
              <a:t>measurement</a:t>
            </a:r>
            <a:r>
              <a:rPr lang="fr-FR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Measurement</a:t>
            </a:r>
            <a:r>
              <a:rPr lang="fr-FR" dirty="0"/>
              <a:t> of </a:t>
            </a:r>
            <a:r>
              <a:rPr lang="fr-FR" dirty="0" err="1"/>
              <a:t>edge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profile by </a:t>
            </a:r>
            <a:r>
              <a:rPr lang="fr-FR" dirty="0" err="1"/>
              <a:t>reflectometry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Measurement</a:t>
            </a:r>
            <a:r>
              <a:rPr lang="fr-FR" dirty="0"/>
              <a:t> of </a:t>
            </a:r>
            <a:r>
              <a:rPr lang="fr-FR" dirty="0" err="1"/>
              <a:t>integrated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by </a:t>
            </a:r>
            <a:r>
              <a:rPr lang="fr-FR" dirty="0" err="1"/>
              <a:t>interferometry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Leads to a </a:t>
            </a:r>
            <a:r>
              <a:rPr lang="fr-FR" dirty="0" err="1"/>
              <a:t>measurement</a:t>
            </a:r>
            <a:r>
              <a:rPr lang="fr-FR" dirty="0"/>
              <a:t> of the centrale </a:t>
            </a:r>
            <a:r>
              <a:rPr lang="fr-FR" dirty="0" err="1"/>
              <a:t>density</a:t>
            </a:r>
            <a:r>
              <a:rPr lang="fr-FR" dirty="0"/>
              <a:t> and the </a:t>
            </a:r>
            <a:r>
              <a:rPr lang="fr-FR" dirty="0" err="1"/>
              <a:t>averaged</a:t>
            </a:r>
            <a:r>
              <a:rPr lang="fr-FR" dirty="0"/>
              <a:t> </a:t>
            </a:r>
            <a:r>
              <a:rPr lang="fr-FR" dirty="0" err="1"/>
              <a:t>core</a:t>
            </a:r>
            <a:r>
              <a:rPr lang="fr-FR" dirty="0"/>
              <a:t> gradient: </a:t>
            </a:r>
            <a:r>
              <a:rPr lang="fr-FR" b="1" dirty="0"/>
              <a:t>real-time value</a:t>
            </a:r>
            <a:r>
              <a:rPr lang="fr-FR" dirty="0"/>
              <a:t> to exploit for gradient control</a:t>
            </a:r>
          </a:p>
          <a:p>
            <a:r>
              <a:rPr lang="fr-FR" b="1" dirty="0"/>
              <a:t>Gradient control: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Gas</a:t>
            </a:r>
            <a:r>
              <a:rPr lang="fr-FR" dirty="0"/>
              <a:t> injection to control total </a:t>
            </a:r>
            <a:r>
              <a:rPr lang="fr-FR" dirty="0" err="1"/>
              <a:t>density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Pellet injection to control central </a:t>
            </a:r>
            <a:r>
              <a:rPr lang="fr-FR" dirty="0" err="1"/>
              <a:t>density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Gradient </a:t>
            </a:r>
            <a:r>
              <a:rPr lang="fr-FR" b="1" dirty="0" err="1">
                <a:latin typeface="+mn-lt"/>
              </a:rPr>
              <a:t>density</a:t>
            </a:r>
            <a:r>
              <a:rPr lang="fr-FR" b="1" dirty="0">
                <a:latin typeface="+mn-lt"/>
              </a:rPr>
              <a:t> control	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3298" y="2527846"/>
            <a:ext cx="1074098" cy="1819275"/>
          </a:xfrm>
          <a:prstGeom prst="rect">
            <a:avLst/>
          </a:prstGeom>
          <a:solidFill>
            <a:schemeClr val="tx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5400000">
            <a:off x="2298594" y="1639536"/>
            <a:ext cx="657810" cy="245846"/>
          </a:xfrm>
          <a:prstGeom prst="rightArrow">
            <a:avLst>
              <a:gd name="adj1" fmla="val 59604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1372" y="104425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Pellet injection</a:t>
            </a:r>
          </a:p>
        </p:txBody>
      </p:sp>
      <p:sp>
        <p:nvSpPr>
          <p:cNvPr id="11" name="Flèche droite 10"/>
          <p:cNvSpPr/>
          <p:nvPr/>
        </p:nvSpPr>
        <p:spPr>
          <a:xfrm rot="10800000" flipV="1">
            <a:off x="4432554" y="3877192"/>
            <a:ext cx="800683" cy="268631"/>
          </a:xfrm>
          <a:prstGeom prst="rightArrow">
            <a:avLst>
              <a:gd name="adj1" fmla="val 59604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73805" y="356847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/>
              <a:t>Gas</a:t>
            </a:r>
            <a:r>
              <a:rPr lang="fr-FR" sz="1800" dirty="0"/>
              <a:t> puff</a:t>
            </a:r>
          </a:p>
        </p:txBody>
      </p:sp>
      <p:sp>
        <p:nvSpPr>
          <p:cNvPr id="13" name="Accolade fermante 12"/>
          <p:cNvSpPr/>
          <p:nvPr/>
        </p:nvSpPr>
        <p:spPr>
          <a:xfrm rot="5400000">
            <a:off x="2584914" y="3254004"/>
            <a:ext cx="232626" cy="4145156"/>
          </a:xfrm>
          <a:prstGeom prst="rightBrace">
            <a:avLst>
              <a:gd name="adj1" fmla="val 57468"/>
              <a:gd name="adj2" fmla="val 57265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201193" y="5502953"/>
                <a:ext cx="2577398" cy="649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0" dirty="0">
                    <a:solidFill>
                      <a:schemeClr val="accent1"/>
                    </a:solidFill>
                  </a:rPr>
                  <a:t>Central </a:t>
                </a:r>
                <a:r>
                  <a:rPr lang="fr-FR" sz="1600" b="0" dirty="0" err="1">
                    <a:solidFill>
                      <a:schemeClr val="accent1"/>
                    </a:solidFill>
                  </a:rPr>
                  <a:t>interferometry</a:t>
                </a:r>
                <a:r>
                  <a:rPr lang="fr-FR" sz="1600" b="0" dirty="0">
                    <a:solidFill>
                      <a:schemeClr val="accent1"/>
                    </a:solidFill>
                  </a:rPr>
                  <a:t> line</a:t>
                </a:r>
              </a:p>
              <a:p>
                <a:r>
                  <a:rPr lang="fr-FR" sz="1600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ne</m:t>
                    </m:r>
                    <m:r>
                      <a:rPr lang="fr-FR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3=</m:t>
                    </m:r>
                    <m:nary>
                      <m:naryPr>
                        <m:ctrlPr>
                          <a:rPr lang="fr-FR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b>
                          <m:sSubPr>
                            <m:ctrlPr>
                              <a:rPr lang="fr-FR" sz="1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fr-FR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</m:oMath>
                </a14:m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193" y="5502953"/>
                <a:ext cx="2577398" cy="649024"/>
              </a:xfrm>
              <a:prstGeom prst="rect">
                <a:avLst/>
              </a:prstGeom>
              <a:blipFill>
                <a:blip r:embed="rId3"/>
                <a:stretch>
                  <a:fillRect l="-1182" t="-31132" b="-107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fermante 14"/>
          <p:cNvSpPr/>
          <p:nvPr/>
        </p:nvSpPr>
        <p:spPr>
          <a:xfrm rot="5400000">
            <a:off x="3962381" y="4136053"/>
            <a:ext cx="232626" cy="1173030"/>
          </a:xfrm>
          <a:prstGeom prst="rightBrace">
            <a:avLst>
              <a:gd name="adj1" fmla="val 57468"/>
              <a:gd name="adj2" fmla="val 51236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925570" y="4809896"/>
                <a:ext cx="2550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0" dirty="0">
                    <a:solidFill>
                      <a:schemeClr val="tx2"/>
                    </a:solidFill>
                  </a:rPr>
                  <a:t>Edge </a:t>
                </a:r>
                <a:r>
                  <a:rPr lang="fr-FR" sz="1600" b="0" dirty="0" err="1">
                    <a:solidFill>
                      <a:schemeClr val="tx2"/>
                    </a:solidFill>
                  </a:rPr>
                  <a:t>reflectometry</a:t>
                </a:r>
                <a:r>
                  <a:rPr lang="fr-FR" sz="16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70" y="4809896"/>
                <a:ext cx="2550618" cy="338554"/>
              </a:xfrm>
              <a:prstGeom prst="rect">
                <a:avLst/>
              </a:prstGeom>
              <a:blipFill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826337" y="5057336"/>
                <a:ext cx="3332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dirty="0"/>
                  <a:t>Dentral </a:t>
                </a:r>
                <a:r>
                  <a:rPr lang="fr-FR" sz="1800" dirty="0" err="1"/>
                  <a:t>density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sz="1800" dirty="0"/>
              </a:p>
              <a:p>
                <a:r>
                  <a:rPr lang="fr-FR" sz="1800" dirty="0" err="1"/>
                  <a:t>Density</a:t>
                </a:r>
                <a:r>
                  <a:rPr lang="fr-FR" sz="1800" dirty="0"/>
                  <a:t> gradient 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337" y="5057336"/>
                <a:ext cx="3332280" cy="646331"/>
              </a:xfrm>
              <a:prstGeom prst="rect">
                <a:avLst/>
              </a:prstGeom>
              <a:blipFill>
                <a:blip r:embed="rId5"/>
                <a:stretch>
                  <a:fillRect l="-1648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/>
          <p:cNvCxnSpPr>
            <a:endCxn id="7" idx="1"/>
          </p:cNvCxnSpPr>
          <p:nvPr/>
        </p:nvCxnSpPr>
        <p:spPr>
          <a:xfrm>
            <a:off x="5300071" y="5380501"/>
            <a:ext cx="5262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08951E-5E0A-49A2-B171-5F2052B7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ABF2E82-41A5-4238-924F-73AF77E4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29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1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9A43DE2-5E99-40C3-87BD-7571039B7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19010"/>
          <a:stretch/>
        </p:blipFill>
        <p:spPr>
          <a:xfrm>
            <a:off x="442891" y="588860"/>
            <a:ext cx="6094137" cy="247126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EA35D3-FF96-4818-8E4C-DC816685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95E0AF3-1589-4ABA-B707-B8A34809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05" y="84175"/>
            <a:ext cx="9339866" cy="746676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</a:rPr>
              <a:t>Real-time </a:t>
            </a:r>
            <a:r>
              <a:rPr lang="fr-FR" b="1" dirty="0" err="1">
                <a:latin typeface="+mn-lt"/>
              </a:rPr>
              <a:t>reflectometry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measurements</a:t>
            </a:r>
            <a:endParaRPr lang="fr-FR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1">
                <a:extLst>
                  <a:ext uri="{FF2B5EF4-FFF2-40B4-BE49-F238E27FC236}">
                    <a16:creationId xmlns:a16="http://schemas.microsoft.com/office/drawing/2014/main" id="{542E1A4B-39D8-42D0-A047-83BD6A0D7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79" y="3039007"/>
                <a:ext cx="6953422" cy="746676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err="1"/>
                  <a:t>Reflectometry</a:t>
                </a:r>
                <a:r>
                  <a:rPr lang="fr-FR" sz="1600" dirty="0"/>
                  <a:t>: radar </a:t>
                </a:r>
                <a:r>
                  <a:rPr lang="fr-FR" sz="1600" dirty="0" err="1"/>
                  <a:t>principle</a:t>
                </a:r>
                <a:r>
                  <a:rPr lang="fr-FR" sz="1600" dirty="0"/>
                  <a:t> to </a:t>
                </a:r>
                <a:r>
                  <a:rPr lang="fr-FR" sz="1600" dirty="0" err="1"/>
                  <a:t>compute</a:t>
                </a:r>
                <a:r>
                  <a:rPr lang="fr-FR" sz="1600" dirty="0"/>
                  <a:t> the </a:t>
                </a:r>
                <a:r>
                  <a:rPr lang="fr-FR" sz="1600" dirty="0" err="1"/>
                  <a:t>density</a:t>
                </a:r>
                <a:r>
                  <a:rPr lang="fr-FR" sz="1600" dirty="0"/>
                  <a:t> profile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endParaRPr lang="fr-F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err="1"/>
                  <a:t>Used</a:t>
                </a:r>
                <a:r>
                  <a:rPr lang="fr-FR" sz="1600" dirty="0"/>
                  <a:t> for </a:t>
                </a:r>
                <a:r>
                  <a:rPr lang="fr-FR" sz="1600" dirty="0" err="1"/>
                  <a:t>physics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studies</a:t>
                </a:r>
                <a:r>
                  <a:rPr lang="fr-FR" sz="1600" dirty="0"/>
                  <a:t>, </a:t>
                </a:r>
                <a:r>
                  <a:rPr lang="fr-FR" sz="1600" dirty="0" err="1"/>
                  <a:t>two</a:t>
                </a:r>
                <a:r>
                  <a:rPr lang="fr-FR" sz="1600" dirty="0"/>
                  <a:t> </a:t>
                </a:r>
                <a:r>
                  <a:rPr lang="fr-FR" sz="1600" dirty="0" err="1"/>
                  <a:t>polarizations</a:t>
                </a:r>
                <a:endParaRPr lang="fr-FR" sz="1600" dirty="0"/>
              </a:p>
            </p:txBody>
          </p:sp>
        </mc:Choice>
        <mc:Fallback xmlns="">
          <p:sp>
            <p:nvSpPr>
              <p:cNvPr id="11" name="Espace réservé du contenu 1">
                <a:extLst>
                  <a:ext uri="{FF2B5EF4-FFF2-40B4-BE49-F238E27FC236}">
                    <a16:creationId xmlns:a16="http://schemas.microsoft.com/office/drawing/2014/main" id="{542E1A4B-39D8-42D0-A047-83BD6A0D7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79" y="3039007"/>
                <a:ext cx="6953422" cy="746676"/>
              </a:xfrm>
              <a:blipFill>
                <a:blip r:embed="rId3"/>
                <a:stretch>
                  <a:fillRect l="-1491" t="-2459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>
            <a:extLst>
              <a:ext uri="{FF2B5EF4-FFF2-40B4-BE49-F238E27FC236}">
                <a16:creationId xmlns:a16="http://schemas.microsoft.com/office/drawing/2014/main" id="{BAB5E0F3-1A21-4C02-A96A-4B0DFB6D3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2" r="2418" b="5628"/>
          <a:stretch/>
        </p:blipFill>
        <p:spPr>
          <a:xfrm>
            <a:off x="7578702" y="3348020"/>
            <a:ext cx="4085319" cy="2875841"/>
          </a:xfrm>
          <a:prstGeom prst="rect">
            <a:avLst/>
          </a:prstGeom>
        </p:spPr>
      </p:pic>
      <p:sp>
        <p:nvSpPr>
          <p:cNvPr id="28" name="Espace réservé du contenu 1">
            <a:extLst>
              <a:ext uri="{FF2B5EF4-FFF2-40B4-BE49-F238E27FC236}">
                <a16:creationId xmlns:a16="http://schemas.microsoft.com/office/drawing/2014/main" id="{0E2CE6EB-6CD2-4CED-8ECB-C4A247C27336}"/>
              </a:ext>
            </a:extLst>
          </p:cNvPr>
          <p:cNvSpPr txBox="1">
            <a:spLocks/>
          </p:cNvSpPr>
          <p:nvPr/>
        </p:nvSpPr>
        <p:spPr>
          <a:xfrm>
            <a:off x="7382812" y="723726"/>
            <a:ext cx="4631579" cy="2336395"/>
          </a:xfrm>
          <a:prstGeom prst="roundRect">
            <a:avLst>
              <a:gd name="adj" fmla="val 0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X-mode real-time </a:t>
            </a:r>
            <a:r>
              <a:rPr lang="fr-FR" sz="1600" b="1" dirty="0" err="1"/>
              <a:t>measurements</a:t>
            </a: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Existing</a:t>
            </a:r>
            <a:r>
              <a:rPr lang="fr-FR" sz="1600" dirty="0"/>
              <a:t> </a:t>
            </a:r>
            <a:r>
              <a:rPr lang="fr-FR" sz="1600" dirty="0" err="1"/>
              <a:t>edge</a:t>
            </a:r>
            <a:r>
              <a:rPr lang="fr-FR" sz="1600" dirty="0"/>
              <a:t> </a:t>
            </a:r>
            <a:r>
              <a:rPr lang="fr-FR" sz="1600" dirty="0" err="1"/>
              <a:t>reflectometer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New acquisition system and reconstruction </a:t>
            </a:r>
            <a:r>
              <a:rPr lang="fr-FR" sz="1600" dirty="0" err="1"/>
              <a:t>algorithm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2ms time </a:t>
            </a:r>
            <a:r>
              <a:rPr lang="fr-FR" sz="1600" dirty="0" err="1"/>
              <a:t>step</a:t>
            </a:r>
            <a:r>
              <a:rPr lang="fr-FR" sz="1600" dirty="0"/>
              <a:t> [</a:t>
            </a:r>
            <a:r>
              <a:rPr lang="fr-FR" sz="1600" dirty="0" err="1"/>
              <a:t>Carrard</a:t>
            </a:r>
            <a:r>
              <a:rPr lang="fr-FR" sz="1600" dirty="0"/>
              <a:t>, PPCF 2025]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Real-time measurements for plasma control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990C2FD-8E2F-48CD-8C1B-83762AB8DEB1}"/>
              </a:ext>
            </a:extLst>
          </p:cNvPr>
          <p:cNvSpPr txBox="1"/>
          <p:nvPr/>
        </p:nvSpPr>
        <p:spPr>
          <a:xfrm>
            <a:off x="10504641" y="1037749"/>
            <a:ext cx="15349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F. Clairet, RSI, 2010.</a:t>
            </a:r>
          </a:p>
          <a:p>
            <a:r>
              <a:rPr lang="fr-FR" sz="1100" dirty="0"/>
              <a:t>C. </a:t>
            </a:r>
            <a:r>
              <a:rPr lang="fr-FR" sz="1100" dirty="0" err="1"/>
              <a:t>Bouchand</a:t>
            </a:r>
            <a:r>
              <a:rPr lang="fr-FR" sz="1100" dirty="0"/>
              <a:t> IEEE TNS, 2024</a:t>
            </a:r>
            <a:endParaRPr lang="en-US" sz="1100" dirty="0"/>
          </a:p>
        </p:txBody>
      </p:sp>
      <p:sp>
        <p:nvSpPr>
          <p:cNvPr id="33" name="Espace réservé du contenu 1">
            <a:extLst>
              <a:ext uri="{FF2B5EF4-FFF2-40B4-BE49-F238E27FC236}">
                <a16:creationId xmlns:a16="http://schemas.microsoft.com/office/drawing/2014/main" id="{E550CAC4-8752-4815-8788-51999A04AA4B}"/>
              </a:ext>
            </a:extLst>
          </p:cNvPr>
          <p:cNvSpPr txBox="1">
            <a:spLocks/>
          </p:cNvSpPr>
          <p:nvPr/>
        </p:nvSpPr>
        <p:spPr>
          <a:xfrm>
            <a:off x="212706" y="3984821"/>
            <a:ext cx="6756504" cy="2159691"/>
          </a:xfrm>
          <a:prstGeom prst="roundRect">
            <a:avLst>
              <a:gd name="adj" fmla="val 0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err="1"/>
              <a:t>Reflectometry</a:t>
            </a:r>
            <a:r>
              <a:rPr lang="fr-FR" sz="1600" b="1" dirty="0"/>
              <a:t> for plasma control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1600" dirty="0"/>
              <a:t>Compact and flexible, </a:t>
            </a:r>
            <a:r>
              <a:rPr lang="fr-FR" sz="1600" dirty="0" err="1"/>
              <a:t>suitable</a:t>
            </a:r>
            <a:r>
              <a:rPr lang="fr-FR" sz="1600" dirty="0"/>
              <a:t> for </a:t>
            </a:r>
            <a:r>
              <a:rPr lang="fr-FR" sz="1600" dirty="0" err="1"/>
              <a:t>reactor</a:t>
            </a:r>
            <a:r>
              <a:rPr lang="fr-FR" sz="1600" dirty="0"/>
              <a:t> </a:t>
            </a:r>
            <a:r>
              <a:rPr lang="fr-FR" sz="1600" dirty="0" err="1"/>
              <a:t>environment</a:t>
            </a:r>
            <a:r>
              <a:rPr lang="fr-FR" sz="1600" dirty="0"/>
              <a:t>: </a:t>
            </a:r>
            <a:r>
              <a:rPr lang="fr-FR" sz="1600" dirty="0" err="1"/>
              <a:t>planned</a:t>
            </a:r>
            <a:r>
              <a:rPr lang="fr-FR" sz="1600" dirty="0"/>
              <a:t> for control in future </a:t>
            </a:r>
            <a:r>
              <a:rPr lang="fr-FR" sz="1600" dirty="0" err="1"/>
              <a:t>devices</a:t>
            </a:r>
            <a:r>
              <a:rPr lang="fr-FR" sz="1600" dirty="0"/>
              <a:t> (DEMO)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O-mode: Proof-of-concept [Santos, NF 2012], but </a:t>
            </a:r>
            <a:r>
              <a:rPr lang="fr-FR" sz="1600" dirty="0" err="1"/>
              <a:t>requires</a:t>
            </a:r>
            <a:r>
              <a:rPr lang="fr-FR" sz="1600" dirty="0"/>
              <a:t> </a:t>
            </a:r>
            <a:r>
              <a:rPr lang="fr-FR" sz="1600" dirty="0" err="1"/>
              <a:t>external</a:t>
            </a:r>
            <a:r>
              <a:rPr lang="fr-FR" sz="1600" dirty="0"/>
              <a:t> information on plasma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X-mode</a:t>
            </a:r>
            <a:r>
              <a:rPr lang="fr-FR" sz="1600" dirty="0"/>
              <a:t>: </a:t>
            </a:r>
            <a:r>
              <a:rPr lang="fr-FR" sz="1600" dirty="0" err="1"/>
              <a:t>Interesting</a:t>
            </a:r>
            <a:r>
              <a:rPr lang="fr-FR" sz="1600" dirty="0"/>
              <a:t> </a:t>
            </a:r>
            <a:r>
              <a:rPr lang="fr-FR" sz="1600" dirty="0" err="1"/>
              <a:t>because</a:t>
            </a:r>
            <a:r>
              <a:rPr lang="fr-FR" sz="1600" dirty="0"/>
              <a:t> </a:t>
            </a:r>
            <a:r>
              <a:rPr lang="fr-FR" sz="1600" dirty="0" err="1"/>
              <a:t>it</a:t>
            </a:r>
            <a:r>
              <a:rPr lang="fr-FR" sz="1600" dirty="0"/>
              <a:t> </a:t>
            </a:r>
            <a:r>
              <a:rPr lang="fr-FR" sz="1600" dirty="0" err="1"/>
              <a:t>provides</a:t>
            </a:r>
            <a:r>
              <a:rPr lang="fr-FR" sz="1600" dirty="0"/>
              <a:t> </a:t>
            </a:r>
            <a:r>
              <a:rPr lang="fr-FR" sz="1600" b="1" dirty="0" err="1"/>
              <a:t>absolute</a:t>
            </a:r>
            <a:r>
              <a:rPr lang="fr-FR" sz="1600" b="1" dirty="0"/>
              <a:t> plasma position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ADC0A6-69C7-4B98-97CF-7DF2DDA8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9FBF63-927D-432D-8174-73F3B9F4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3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8" grpId="0" animBg="1"/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6090BDA-7C17-4E9A-8C32-6D0334AC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2" y="2499261"/>
            <a:ext cx="3986439" cy="323523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0557" y="179431"/>
            <a:ext cx="9557380" cy="59535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Control inputs from the real-time profiles</a:t>
            </a:r>
          </a:p>
        </p:txBody>
      </p: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450557" y="798629"/>
            <a:ext cx="11555175" cy="134901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err="1"/>
              <a:t>Requirements</a:t>
            </a:r>
            <a:r>
              <a:rPr lang="fr-FR" sz="1800" b="1" dirty="0"/>
              <a:t> for the control inputs: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Measurement</a:t>
            </a:r>
            <a:r>
              <a:rPr lang="fr-FR" sz="1800" dirty="0"/>
              <a:t> </a:t>
            </a:r>
            <a:r>
              <a:rPr lang="fr-FR" sz="1800" b="1" dirty="0" err="1"/>
              <a:t>delay</a:t>
            </a:r>
            <a:r>
              <a:rPr lang="fr-FR" sz="1800" dirty="0"/>
              <a:t>: the data </a:t>
            </a:r>
            <a:r>
              <a:rPr lang="fr-FR" sz="1800" dirty="0" err="1"/>
              <a:t>processing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fast </a:t>
            </a:r>
            <a:r>
              <a:rPr lang="fr-FR" sz="1800" dirty="0" err="1"/>
              <a:t>enough</a:t>
            </a:r>
            <a:r>
              <a:rPr lang="fr-FR" sz="1800" dirty="0"/>
              <a:t>; the </a:t>
            </a:r>
            <a:r>
              <a:rPr lang="fr-FR" sz="1800" dirty="0" err="1"/>
              <a:t>delay</a:t>
            </a:r>
            <a:r>
              <a:rPr lang="fr-FR" sz="1800" dirty="0"/>
              <a:t> from real-time </a:t>
            </a:r>
            <a:r>
              <a:rPr lang="fr-FR" sz="1800" dirty="0" err="1"/>
              <a:t>averaging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low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Measurement</a:t>
            </a:r>
            <a:r>
              <a:rPr lang="fr-FR" sz="1800" dirty="0"/>
              <a:t> </a:t>
            </a:r>
            <a:r>
              <a:rPr lang="fr-FR" sz="1800" b="1" dirty="0" err="1"/>
              <a:t>reliability</a:t>
            </a:r>
            <a:r>
              <a:rPr lang="fr-FR" sz="1800" dirty="0"/>
              <a:t>: the noise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low</a:t>
            </a:r>
            <a:r>
              <a:rPr lang="fr-FR" sz="1800" dirty="0"/>
              <a:t>; the </a:t>
            </a:r>
            <a:r>
              <a:rPr lang="fr-FR" sz="1800" dirty="0" err="1"/>
              <a:t>quantity</a:t>
            </a:r>
            <a:r>
              <a:rPr lang="fr-FR" sz="1800" dirty="0"/>
              <a:t> must </a:t>
            </a:r>
            <a:r>
              <a:rPr lang="fr-FR" sz="1800" dirty="0" err="1"/>
              <a:t>reflect</a:t>
            </a:r>
            <a:r>
              <a:rPr lang="fr-FR" sz="1800" dirty="0"/>
              <a:t> the </a:t>
            </a:r>
            <a:r>
              <a:rPr lang="fr-FR" sz="1800" dirty="0" err="1"/>
              <a:t>desired</a:t>
            </a:r>
            <a:r>
              <a:rPr lang="fr-FR" sz="1800" dirty="0"/>
              <a:t> plasma </a:t>
            </a:r>
            <a:r>
              <a:rPr lang="fr-FR" sz="1800" dirty="0" err="1"/>
              <a:t>behavior</a:t>
            </a:r>
            <a:r>
              <a:rPr lang="fr-FR" sz="1800" dirty="0"/>
              <a:t>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BE2352-F890-4A42-9062-2368E97F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22" name="Espace réservé du contenu 1">
            <a:extLst>
              <a:ext uri="{FF2B5EF4-FFF2-40B4-BE49-F238E27FC236}">
                <a16:creationId xmlns:a16="http://schemas.microsoft.com/office/drawing/2014/main" id="{C22F86F2-2F67-4A3E-AF64-D47FE5890E57}"/>
              </a:ext>
            </a:extLst>
          </p:cNvPr>
          <p:cNvSpPr txBox="1">
            <a:spLocks/>
          </p:cNvSpPr>
          <p:nvPr/>
        </p:nvSpPr>
        <p:spPr>
          <a:xfrm>
            <a:off x="8101429" y="4960378"/>
            <a:ext cx="3560298" cy="52012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1">
                <a:extLst>
                  <a:ext uri="{FF2B5EF4-FFF2-40B4-BE49-F238E27FC236}">
                    <a16:creationId xmlns:a16="http://schemas.microsoft.com/office/drawing/2014/main" id="{97448F57-51E6-4D6D-8929-4E607B67F1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7546" y="2166993"/>
                <a:ext cx="6574736" cy="134901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r-FR" sz="18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1800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fr-FR" sz="18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800" dirty="0"/>
                  <a:t>: </a:t>
                </a:r>
                <a:r>
                  <a:rPr lang="fr-FR" sz="1800" dirty="0" err="1"/>
                  <a:t>measures</a:t>
                </a:r>
                <a:r>
                  <a:rPr lang="fr-FR" sz="1800" dirty="0"/>
                  <a:t> the </a:t>
                </a:r>
                <a:r>
                  <a:rPr lang="fr-FR" sz="1800" dirty="0" err="1"/>
                  <a:t>density</a:t>
                </a:r>
                <a:r>
                  <a:rPr lang="fr-FR" sz="1800" dirty="0"/>
                  <a:t> at an </a:t>
                </a:r>
                <a:r>
                  <a:rPr lang="fr-FR" sz="1800" dirty="0" err="1"/>
                  <a:t>absolute</a:t>
                </a:r>
                <a:r>
                  <a:rPr lang="fr-FR" sz="1800" dirty="0"/>
                  <a:t> radius</a:t>
                </a:r>
                <a:endParaRPr lang="fr-FR" sz="180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>
                        <a:latin typeface="Cambria Math" panose="02040503050406030204" pitchFamily="18" charset="0"/>
                      </a:rPr>
                      <m:t>R</m:t>
                    </m:r>
                    <m:r>
                      <a:rPr lang="fr-FR" sz="1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r-FR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800" dirty="0"/>
                  <a:t>: </a:t>
                </a:r>
                <a:r>
                  <a:rPr lang="fr-FR" sz="1800" dirty="0" err="1"/>
                  <a:t>measures</a:t>
                </a:r>
                <a:r>
                  <a:rPr lang="fr-FR" sz="1800" dirty="0"/>
                  <a:t> the </a:t>
                </a:r>
                <a:r>
                  <a:rPr lang="fr-FR" sz="1800" dirty="0" err="1"/>
                  <a:t>external</a:t>
                </a:r>
                <a:r>
                  <a:rPr lang="fr-FR" sz="1800" dirty="0"/>
                  <a:t> radial position of the plasma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dirty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r-FR" sz="18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dirty="0" smtClean="0">
                            <a:latin typeface="Cambria Math" panose="02040503050406030204" pitchFamily="18" charset="0"/>
                          </a:rPr>
                          <m:t>sep</m:t>
                        </m:r>
                      </m:sub>
                    </m:sSub>
                    <m:r>
                      <a:rPr lang="fr-FR" sz="1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800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fr-FR" sz="18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800" dirty="0"/>
                  <a:t>: </a:t>
                </a:r>
                <a:r>
                  <a:rPr lang="fr-FR" sz="1800" dirty="0" err="1"/>
                  <a:t>measures</a:t>
                </a:r>
                <a:r>
                  <a:rPr lang="fr-FR" sz="1800" dirty="0"/>
                  <a:t> the </a:t>
                </a:r>
                <a:r>
                  <a:rPr lang="fr-FR" sz="1800" dirty="0" err="1"/>
                  <a:t>density</a:t>
                </a:r>
                <a:r>
                  <a:rPr lang="fr-FR" sz="1800" dirty="0"/>
                  <a:t> at a relative radius</a:t>
                </a:r>
              </a:p>
            </p:txBody>
          </p:sp>
        </mc:Choice>
        <mc:Fallback xmlns="">
          <p:sp>
            <p:nvSpPr>
              <p:cNvPr id="24" name="Espace réservé du contenu 1">
                <a:extLst>
                  <a:ext uri="{FF2B5EF4-FFF2-40B4-BE49-F238E27FC236}">
                    <a16:creationId xmlns:a16="http://schemas.microsoft.com/office/drawing/2014/main" id="{97448F57-51E6-4D6D-8929-4E607B67F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46" y="2166993"/>
                <a:ext cx="6574736" cy="1349018"/>
              </a:xfrm>
              <a:prstGeom prst="rect">
                <a:avLst/>
              </a:prstGeom>
              <a:blipFill>
                <a:blip r:embed="rId3"/>
                <a:stretch>
                  <a:fillRect l="-1855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75C9F8C-B75D-4367-817C-075215C977F7}"/>
              </a:ext>
            </a:extLst>
          </p:cNvPr>
          <p:cNvCxnSpPr>
            <a:cxnSpLocks/>
          </p:cNvCxnSpPr>
          <p:nvPr/>
        </p:nvCxnSpPr>
        <p:spPr>
          <a:xfrm>
            <a:off x="4019462" y="4024879"/>
            <a:ext cx="0" cy="1090422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503E017-378E-47C5-834C-FBACCE75D934}"/>
              </a:ext>
            </a:extLst>
          </p:cNvPr>
          <p:cNvCxnSpPr>
            <a:cxnSpLocks/>
          </p:cNvCxnSpPr>
          <p:nvPr/>
        </p:nvCxnSpPr>
        <p:spPr>
          <a:xfrm>
            <a:off x="2628614" y="2976315"/>
            <a:ext cx="0" cy="214601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695272A-FFD5-4F12-9C65-81D15792173C}"/>
              </a:ext>
            </a:extLst>
          </p:cNvPr>
          <p:cNvCxnSpPr>
            <a:cxnSpLocks/>
          </p:cNvCxnSpPr>
          <p:nvPr/>
        </p:nvCxnSpPr>
        <p:spPr>
          <a:xfrm flipH="1">
            <a:off x="1364084" y="4285266"/>
            <a:ext cx="2842317" cy="631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B6AA173-0958-4AD9-8033-23AE6D4A4EAF}"/>
              </a:ext>
            </a:extLst>
          </p:cNvPr>
          <p:cNvCxnSpPr>
            <a:cxnSpLocks/>
          </p:cNvCxnSpPr>
          <p:nvPr/>
        </p:nvCxnSpPr>
        <p:spPr>
          <a:xfrm flipH="1">
            <a:off x="1371251" y="4958640"/>
            <a:ext cx="309811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443D49F-5F07-4C8F-B035-B8424E4F6F29}"/>
                  </a:ext>
                </a:extLst>
              </p:cNvPr>
              <p:cNvSpPr txBox="1"/>
              <p:nvPr/>
            </p:nvSpPr>
            <p:spPr>
              <a:xfrm>
                <a:off x="2070837" y="2447137"/>
                <a:ext cx="150028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(R=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cte</a:t>
                </a:r>
                <a:r>
                  <a:rPr lang="en-US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443D49F-5F07-4C8F-B035-B8424E4F6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37" y="2447137"/>
                <a:ext cx="1500283" cy="477054"/>
              </a:xfrm>
              <a:prstGeom prst="rect">
                <a:avLst/>
              </a:prstGeom>
              <a:blipFill>
                <a:blip r:embed="rId4"/>
                <a:stretch>
                  <a:fillRect t="-10127" r="-4065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1C0CD6C-5AFB-49B0-8951-E4BE62A2A338}"/>
                  </a:ext>
                </a:extLst>
              </p:cNvPr>
              <p:cNvSpPr txBox="1"/>
              <p:nvPr/>
            </p:nvSpPr>
            <p:spPr>
              <a:xfrm>
                <a:off x="4214972" y="3979314"/>
                <a:ext cx="175952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sub>
                    </m:sSub>
                    <m:r>
                      <a:rPr lang="fr-FR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cte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1C0CD6C-5AFB-49B0-8951-E4BE62A2A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72" y="3979314"/>
                <a:ext cx="1759521" cy="477054"/>
              </a:xfrm>
              <a:prstGeom prst="rect">
                <a:avLst/>
              </a:prstGeom>
              <a:blipFill>
                <a:blip r:embed="rId5"/>
                <a:stretch>
                  <a:fillRect l="-5536" t="-11538" r="-4498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E7728FF-BFF7-4FBF-B8C5-C038682713A7}"/>
                  </a:ext>
                </a:extLst>
              </p:cNvPr>
              <p:cNvSpPr txBox="1"/>
              <p:nvPr/>
            </p:nvSpPr>
            <p:spPr>
              <a:xfrm>
                <a:off x="6012728" y="3581408"/>
                <a:ext cx="6031238" cy="1837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1600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/>
                  <a:t>: </a:t>
                </a:r>
              </a:p>
              <a:p>
                <a:r>
                  <a:rPr lang="fr-FR" sz="1600" b="1" dirty="0"/>
                  <a:t>	Flat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region</a:t>
                </a:r>
                <a:r>
                  <a:rPr lang="fr-FR" sz="1600" dirty="0"/>
                  <a:t>: </a:t>
                </a:r>
                <a:r>
                  <a:rPr lang="fr-FR" sz="1600" dirty="0" err="1"/>
                  <a:t>less</a:t>
                </a:r>
                <a:r>
                  <a:rPr lang="fr-FR" sz="1600" dirty="0"/>
                  <a:t> noise, but </a:t>
                </a:r>
                <a:r>
                  <a:rPr lang="fr-FR" sz="1600" dirty="0" err="1"/>
                  <a:t>behavior</a:t>
                </a:r>
                <a:r>
                  <a:rPr lang="fr-FR" sz="1600" dirty="0"/>
                  <a:t> close to the </a:t>
                </a:r>
                <a:r>
                  <a:rPr lang="fr-FR" sz="1600" dirty="0" err="1"/>
                  <a:t>core</a:t>
                </a:r>
                <a:endParaRPr lang="fr-FR" sz="1600" dirty="0"/>
              </a:p>
              <a:p>
                <a:r>
                  <a:rPr lang="fr-FR" sz="1600" b="1" dirty="0"/>
                  <a:t>	Gradient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region</a:t>
                </a:r>
                <a:r>
                  <a:rPr lang="fr-FR" sz="1600" dirty="0"/>
                  <a:t>: </a:t>
                </a:r>
                <a:r>
                  <a:rPr lang="fr-FR" sz="1600" dirty="0" err="1"/>
                  <a:t>behavior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edge</a:t>
                </a:r>
                <a:r>
                  <a:rPr lang="fr-FR" sz="1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sep</m:t>
                        </m:r>
                      </m:sub>
                    </m:sSub>
                  </m:oMath>
                </a14:m>
                <a:r>
                  <a:rPr lang="fr-FR" sz="1600" dirty="0"/>
                  <a:t> control) but more noise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fr-FR" sz="160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r-FR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/>
                  <a:t>:</a:t>
                </a:r>
              </a:p>
              <a:p>
                <a:r>
                  <a:rPr lang="fr-FR" sz="1600" b="1" dirty="0"/>
                  <a:t>	Gradient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region</a:t>
                </a:r>
                <a:r>
                  <a:rPr lang="fr-FR" sz="1600" dirty="0"/>
                  <a:t>: </a:t>
                </a:r>
                <a:r>
                  <a:rPr lang="fr-FR" sz="1600" dirty="0" err="1"/>
                  <a:t>less</a:t>
                </a:r>
                <a:r>
                  <a:rPr lang="fr-FR" sz="1600" dirty="0"/>
                  <a:t> noise</a:t>
                </a:r>
              </a:p>
              <a:p>
                <a:r>
                  <a:rPr lang="fr-FR" sz="1600" b="1" dirty="0"/>
                  <a:t>	Very </a:t>
                </a:r>
                <a:r>
                  <a:rPr lang="fr-FR" sz="1600" b="1" dirty="0" err="1"/>
                  <a:t>edge</a:t>
                </a:r>
                <a:r>
                  <a:rPr lang="fr-FR" sz="1600" dirty="0"/>
                  <a:t>: more noise, not able to control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E7728FF-BFF7-4FBF-B8C5-C03868271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728" y="3581408"/>
                <a:ext cx="6031238" cy="1837811"/>
              </a:xfrm>
              <a:prstGeom prst="rect">
                <a:avLst/>
              </a:prstGeom>
              <a:blipFill>
                <a:blip r:embed="rId6"/>
                <a:stretch>
                  <a:fillRect l="-505" t="-997" b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3CF90E0E-E3FC-4E04-BEDB-0554A2851534}"/>
              </a:ext>
            </a:extLst>
          </p:cNvPr>
          <p:cNvSpPr txBox="1"/>
          <p:nvPr/>
        </p:nvSpPr>
        <p:spPr>
          <a:xfrm>
            <a:off x="5254080" y="5527628"/>
            <a:ext cx="6371303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/>
              <a:t>Balance </a:t>
            </a:r>
            <a:r>
              <a:rPr lang="fr-FR" sz="1800" b="1" dirty="0" err="1"/>
              <a:t>between</a:t>
            </a:r>
            <a:r>
              <a:rPr lang="fr-FR" sz="1800" b="1" dirty="0"/>
              <a:t> </a:t>
            </a:r>
            <a:r>
              <a:rPr lang="fr-FR" sz="1800" b="1" dirty="0" err="1"/>
              <a:t>reliability</a:t>
            </a:r>
            <a:r>
              <a:rPr lang="fr-FR" sz="1800" b="1" dirty="0"/>
              <a:t> and </a:t>
            </a:r>
            <a:r>
              <a:rPr lang="fr-FR" sz="1800" b="1" dirty="0" err="1"/>
              <a:t>delay</a:t>
            </a:r>
            <a:r>
              <a:rPr lang="fr-FR" sz="1800" b="1" dirty="0"/>
              <a:t> to </a:t>
            </a:r>
            <a:r>
              <a:rPr lang="fr-FR" sz="1800" b="1" dirty="0" err="1"/>
              <a:t>extract</a:t>
            </a:r>
            <a:r>
              <a:rPr lang="fr-FR" sz="1800" b="1" dirty="0"/>
              <a:t> </a:t>
            </a:r>
            <a:r>
              <a:rPr lang="fr-FR" sz="1800" b="1" dirty="0" err="1"/>
              <a:t>useful</a:t>
            </a:r>
            <a:r>
              <a:rPr lang="fr-FR" sz="1800" b="1" dirty="0"/>
              <a:t> information for </a:t>
            </a:r>
            <a:r>
              <a:rPr lang="fr-FR" sz="1800" b="1" dirty="0" err="1"/>
              <a:t>specific</a:t>
            </a:r>
            <a:r>
              <a:rPr lang="fr-FR" sz="1800" b="1" dirty="0"/>
              <a:t> control </a:t>
            </a:r>
            <a:r>
              <a:rPr lang="fr-FR" sz="1800" b="1" dirty="0" err="1"/>
              <a:t>experiments</a:t>
            </a:r>
            <a:endParaRPr lang="fr-FR" sz="18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F5AB6-702E-4867-97AB-952AB08D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F7E77-D367-41D2-82FD-5C3036A9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4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9" grpId="0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9019CB4B-895B-4B9D-BE6D-A02860EA1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15" y="2484748"/>
            <a:ext cx="3554831" cy="188850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2C0FFF-25FF-4318-AE2F-A727076D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7ED58B6-49E0-41A3-A264-0F361068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52" y="59290"/>
            <a:ext cx="7037292" cy="871827"/>
          </a:xfrm>
        </p:spPr>
        <p:txBody>
          <a:bodyPr/>
          <a:lstStyle/>
          <a:p>
            <a:r>
              <a:rPr lang="fr-FR" b="1" dirty="0" err="1">
                <a:latin typeface="+mn-lt"/>
              </a:rPr>
              <a:t>Reflectometry</a:t>
            </a:r>
            <a:r>
              <a:rPr lang="fr-FR" b="1" dirty="0">
                <a:latin typeface="+mn-lt"/>
              </a:rPr>
              <a:t> for control on WEST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AE353BE4-8FB3-4B90-B846-06D8173B899F}"/>
              </a:ext>
            </a:extLst>
          </p:cNvPr>
          <p:cNvSpPr txBox="1">
            <a:spLocks/>
          </p:cNvSpPr>
          <p:nvPr/>
        </p:nvSpPr>
        <p:spPr>
          <a:xfrm>
            <a:off x="473851" y="702019"/>
            <a:ext cx="10915195" cy="12465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/>
              <a:t>Plasma Control System (PCS)</a:t>
            </a:r>
            <a:r>
              <a:rPr lang="en-US" sz="1800" dirty="0"/>
              <a:t>: drives the plasma discharge depending on scenario reference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/>
              <a:t>Sensors</a:t>
            </a:r>
            <a:r>
              <a:rPr lang="en-US" sz="1800" dirty="0"/>
              <a:t> (real-time diagnostics, real-time reconstruction) provide information about the plasma state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/>
              <a:t>Actuators</a:t>
            </a:r>
            <a:r>
              <a:rPr lang="en-US" sz="1800" dirty="0"/>
              <a:t> act on the plasma following the PCS requests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6A16A-382B-4EE6-B3E8-3E89CDB6C067}"/>
              </a:ext>
            </a:extLst>
          </p:cNvPr>
          <p:cNvSpPr/>
          <p:nvPr/>
        </p:nvSpPr>
        <p:spPr>
          <a:xfrm>
            <a:off x="7705097" y="3075717"/>
            <a:ext cx="1955341" cy="846047"/>
          </a:xfrm>
          <a:prstGeom prst="rect">
            <a:avLst/>
          </a:prstGeom>
          <a:solidFill>
            <a:srgbClr val="C4D79B"/>
          </a:solidFill>
          <a:ln w="19050">
            <a:solidFill>
              <a:srgbClr val="5A6E2C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47539-7496-4B18-9A87-C0BD5EB995CC}"/>
              </a:ext>
            </a:extLst>
          </p:cNvPr>
          <p:cNvSpPr/>
          <p:nvPr/>
        </p:nvSpPr>
        <p:spPr>
          <a:xfrm>
            <a:off x="7738593" y="3094510"/>
            <a:ext cx="1879807" cy="808459"/>
          </a:xfrm>
          <a:prstGeom prst="rect">
            <a:avLst/>
          </a:prstGeom>
          <a:solidFill>
            <a:srgbClr val="C4D79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5A6E2C"/>
                </a:solidFill>
              </a:rPr>
              <a:t>WEST Plasma Control System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77CABF-1B3D-447B-A259-63CA29F42B64}"/>
              </a:ext>
            </a:extLst>
          </p:cNvPr>
          <p:cNvSpPr/>
          <p:nvPr/>
        </p:nvSpPr>
        <p:spPr>
          <a:xfrm>
            <a:off x="7973741" y="2204492"/>
            <a:ext cx="1409513" cy="5314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/>
              <a:t>Reference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35FFF-5783-4B02-8BAA-1C99249C1571}"/>
              </a:ext>
            </a:extLst>
          </p:cNvPr>
          <p:cNvSpPr/>
          <p:nvPr/>
        </p:nvSpPr>
        <p:spPr>
          <a:xfrm>
            <a:off x="5874276" y="3529117"/>
            <a:ext cx="1278924" cy="531460"/>
          </a:xfrm>
          <a:prstGeom prst="rect">
            <a:avLst/>
          </a:prstGeom>
          <a:solidFill>
            <a:srgbClr val="B2C4D6"/>
          </a:solidFill>
          <a:ln>
            <a:solidFill>
              <a:srgbClr val="33495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33495F"/>
                </a:solidFill>
              </a:rPr>
              <a:t>Actuators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BF96D-08AB-4BD7-B087-7B8BD34B95BF}"/>
              </a:ext>
            </a:extLst>
          </p:cNvPr>
          <p:cNvSpPr/>
          <p:nvPr/>
        </p:nvSpPr>
        <p:spPr>
          <a:xfrm>
            <a:off x="5874276" y="2928719"/>
            <a:ext cx="1278924" cy="531460"/>
          </a:xfrm>
          <a:prstGeom prst="rect">
            <a:avLst/>
          </a:prstGeom>
          <a:solidFill>
            <a:srgbClr val="E6AAA4"/>
          </a:solidFill>
          <a:ln>
            <a:solidFill>
              <a:srgbClr val="76332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763328"/>
                </a:solidFill>
              </a:rPr>
              <a:t>Sensors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4C758D4-4B73-4045-A441-97FA526F1C9E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7153200" y="3794847"/>
            <a:ext cx="5433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791483B-E449-4C8C-A415-C89FDFD08C10}"/>
              </a:ext>
            </a:extLst>
          </p:cNvPr>
          <p:cNvCxnSpPr>
            <a:cxnSpLocks/>
            <a:stCxn id="11" idx="0"/>
            <a:endCxn id="18" idx="2"/>
          </p:cNvCxnSpPr>
          <p:nvPr/>
        </p:nvCxnSpPr>
        <p:spPr>
          <a:xfrm flipH="1" flipV="1">
            <a:off x="8678498" y="2735952"/>
            <a:ext cx="4270" cy="339765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299ADBD-CB3C-4EB1-9DC0-3BE4E7A2347A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7153200" y="3194449"/>
            <a:ext cx="5518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4A0A530-FC81-4E73-953D-DC93DC7F6254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4594472" y="3194449"/>
            <a:ext cx="1279804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A89ABDB-7A13-4F97-80C8-0C741429D5E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594472" y="3794847"/>
            <a:ext cx="1279804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1952096-D790-4084-8C7B-3370037F8717}"/>
              </a:ext>
            </a:extLst>
          </p:cNvPr>
          <p:cNvSpPr txBox="1"/>
          <p:nvPr/>
        </p:nvSpPr>
        <p:spPr>
          <a:xfrm>
            <a:off x="101515" y="4542842"/>
            <a:ext cx="5054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Density</a:t>
            </a:r>
            <a:r>
              <a:rPr lang="en-US" sz="1800" dirty="0"/>
              <a:t> control: Interferometry sensor ; Gas injection actuator ; Timescale ~ 40ms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Position</a:t>
            </a:r>
            <a:r>
              <a:rPr lang="en-US" sz="1800" dirty="0"/>
              <a:t> control: magnetic reconstruction sensor ; PF coils actuators ; Timescale ~ 3ms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D16B4D3-114B-4B92-9991-C32162FB212D}"/>
              </a:ext>
            </a:extLst>
          </p:cNvPr>
          <p:cNvSpPr txBox="1"/>
          <p:nvPr/>
        </p:nvSpPr>
        <p:spPr>
          <a:xfrm>
            <a:off x="5263085" y="4696731"/>
            <a:ext cx="3314603" cy="132343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Novelty of this work: Use the reflectometry measurements as sensors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D4D5DB4-2D36-455C-B2C4-78917416E65A}"/>
              </a:ext>
            </a:extLst>
          </p:cNvPr>
          <p:cNvSpPr txBox="1"/>
          <p:nvPr/>
        </p:nvSpPr>
        <p:spPr>
          <a:xfrm>
            <a:off x="8853907" y="4686381"/>
            <a:ext cx="3069901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Edge density control validated with still plasma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3F52EF-A368-48EB-925C-88DD825F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4F3754-1435-4BB7-892F-EA78F8FB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5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7074" y="1765299"/>
            <a:ext cx="9899497" cy="4148139"/>
          </a:xfrm>
        </p:spPr>
        <p:txBody>
          <a:bodyPr numCol="1">
            <a:norm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Real-time X-mode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reflectometry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measurements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for control</a:t>
            </a:r>
          </a:p>
          <a:p>
            <a:r>
              <a:rPr lang="fr-FR" sz="2400" b="1" dirty="0">
                <a:latin typeface="+mn-lt"/>
              </a:rPr>
              <a:t>Density and position control </a:t>
            </a:r>
            <a:r>
              <a:rPr lang="fr-FR" sz="2400" b="1" dirty="0" err="1">
                <a:latin typeface="+mn-lt"/>
              </a:rPr>
              <a:t>experiments</a:t>
            </a:r>
            <a:endParaRPr lang="fr-FR" sz="2400" b="1" dirty="0">
              <a:latin typeface="+mn-lt"/>
            </a:endParaRP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Application to ICRH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coupling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optimization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Perspectives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8B8A7-3C79-4C43-9E64-EEBAD02D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43333-D382-432B-A52B-0580FAA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ea typeface="Arial" charset="0"/>
                <a:cs typeface="Arial" charset="0"/>
              </a:rPr>
              <a:pPr algn="ctr"/>
              <a:t>6</a:t>
            </a:fld>
            <a:endParaRPr lang="fr-FR" sz="1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D885CEAE-B02A-483A-A317-E85EC67C1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22861" r="18277" b="17174"/>
          <a:stretch/>
        </p:blipFill>
        <p:spPr>
          <a:xfrm>
            <a:off x="471605" y="1045215"/>
            <a:ext cx="4703087" cy="2134616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8C50DF5-2133-4A47-BF27-7C05A4B5E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5" y="3881082"/>
            <a:ext cx="2311230" cy="1886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548698" y="3156767"/>
                <a:ext cx="3978481" cy="404019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Absolute density control at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 panose="02040503050406030204" pitchFamily="18" charset="0"/>
                      </a:rPr>
                      <m:t>R</m:t>
                    </m:r>
                    <m:r>
                      <a:rPr lang="fr-FR" sz="1600">
                        <a:latin typeface="Cambria Math" panose="02040503050406030204" pitchFamily="18" charset="0"/>
                      </a:rPr>
                      <m:t>=2.83 </m:t>
                    </m:r>
                    <m:r>
                      <m:rPr>
                        <m:sty m:val="p"/>
                      </m:rPr>
                      <a:rPr lang="fr-FR" sz="16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fr-FR" sz="1600" dirty="0"/>
                  <a:t>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the translation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98" y="3156767"/>
                <a:ext cx="3978481" cy="404019"/>
              </a:xfrm>
              <a:blipFill>
                <a:blip r:embed="rId4"/>
                <a:stretch>
                  <a:fillRect l="-2603" t="-4545" b="-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52132" y="6343647"/>
            <a:ext cx="3784125" cy="365125"/>
          </a:xfrm>
        </p:spPr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67420" y="149225"/>
            <a:ext cx="11192744" cy="87182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</a:rPr>
              <a:t>Absolute density control with plasma translation 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5FC0606-55B5-427F-96E0-E4FAD9FE39DC}"/>
              </a:ext>
            </a:extLst>
          </p:cNvPr>
          <p:cNvCxnSpPr>
            <a:cxnSpLocks/>
          </p:cNvCxnSpPr>
          <p:nvPr/>
        </p:nvCxnSpPr>
        <p:spPr>
          <a:xfrm flipH="1">
            <a:off x="2248418" y="5024703"/>
            <a:ext cx="641667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8D63EA52-9F03-4DEF-84C9-CEFBFA8C1652}"/>
              </a:ext>
            </a:extLst>
          </p:cNvPr>
          <p:cNvSpPr txBox="1">
            <a:spLocks/>
          </p:cNvSpPr>
          <p:nvPr/>
        </p:nvSpPr>
        <p:spPr>
          <a:xfrm>
            <a:off x="6563541" y="1938069"/>
            <a:ext cx="4891860" cy="4316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E265CE6-76D0-4EE8-8015-278CC5F63644}"/>
              </a:ext>
            </a:extLst>
          </p:cNvPr>
          <p:cNvCxnSpPr>
            <a:cxnSpLocks/>
          </p:cNvCxnSpPr>
          <p:nvPr/>
        </p:nvCxnSpPr>
        <p:spPr>
          <a:xfrm>
            <a:off x="1783989" y="4197878"/>
            <a:ext cx="0" cy="123129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FE6A58F-96A3-44B8-AB8B-8B7CDC18D10B}"/>
                  </a:ext>
                </a:extLst>
              </p:cNvPr>
              <p:cNvSpPr/>
              <p:nvPr/>
            </p:nvSpPr>
            <p:spPr>
              <a:xfrm>
                <a:off x="1513078" y="3828546"/>
                <a:ext cx="13721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fr-FR" sz="18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=2.83 </m:t>
                      </m:r>
                      <m:r>
                        <m:rPr>
                          <m:sty m:val="p"/>
                        </m:rPr>
                        <a:rPr lang="fr-FR" sz="18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FE6A58F-96A3-44B8-AB8B-8B7CDC18D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78" y="3828546"/>
                <a:ext cx="13721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 33">
            <a:extLst>
              <a:ext uri="{FF2B5EF4-FFF2-40B4-BE49-F238E27FC236}">
                <a16:creationId xmlns:a16="http://schemas.microsoft.com/office/drawing/2014/main" id="{16A13D88-95AC-4077-9161-FDE9ECB822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t="10953" r="12972" b="9683"/>
          <a:stretch/>
        </p:blipFill>
        <p:spPr>
          <a:xfrm>
            <a:off x="5682507" y="638675"/>
            <a:ext cx="6200856" cy="3443559"/>
          </a:xfrm>
          <a:prstGeom prst="rect">
            <a:avLst/>
          </a:prstGeom>
        </p:spPr>
      </p:pic>
      <p:sp>
        <p:nvSpPr>
          <p:cNvPr id="37" name="Espace réservé du contenu 1">
            <a:extLst>
              <a:ext uri="{FF2B5EF4-FFF2-40B4-BE49-F238E27FC236}">
                <a16:creationId xmlns:a16="http://schemas.microsoft.com/office/drawing/2014/main" id="{8CD97650-BCCA-435E-8F08-F3B068EB1403}"/>
              </a:ext>
            </a:extLst>
          </p:cNvPr>
          <p:cNvSpPr txBox="1">
            <a:spLocks/>
          </p:cNvSpPr>
          <p:nvPr/>
        </p:nvSpPr>
        <p:spPr>
          <a:xfrm>
            <a:off x="3987166" y="4757888"/>
            <a:ext cx="4482359" cy="110021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 of edge density at a fixed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Application for RF heating coupling, to move plasma without changing density in front of antennas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2246EE-69BA-4F7B-BD60-E379AEFC927E}"/>
              </a:ext>
            </a:extLst>
          </p:cNvPr>
          <p:cNvSpPr/>
          <p:nvPr/>
        </p:nvSpPr>
        <p:spPr>
          <a:xfrm>
            <a:off x="6799812" y="1823953"/>
            <a:ext cx="3761282" cy="4027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04191AE-AF46-4CD0-BB80-3C685225CCCC}"/>
              </a:ext>
            </a:extLst>
          </p:cNvPr>
          <p:cNvCxnSpPr>
            <a:cxnSpLocks/>
            <a:stCxn id="38" idx="2"/>
            <a:endCxn id="41" idx="0"/>
          </p:cNvCxnSpPr>
          <p:nvPr/>
        </p:nvCxnSpPr>
        <p:spPr>
          <a:xfrm flipH="1">
            <a:off x="6256834" y="2226744"/>
            <a:ext cx="2423619" cy="1907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FBD6B217-0D5E-4161-89EC-02A692F72C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27569" r="18488" b="22702"/>
          <a:stretch/>
        </p:blipFill>
        <p:spPr>
          <a:xfrm>
            <a:off x="3871369" y="4134517"/>
            <a:ext cx="4770930" cy="2084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Espace réservé du contenu 1">
            <a:extLst>
              <a:ext uri="{FF2B5EF4-FFF2-40B4-BE49-F238E27FC236}">
                <a16:creationId xmlns:a16="http://schemas.microsoft.com/office/drawing/2014/main" id="{6C84741B-3B41-40AE-8A2A-DB01CB586D04}"/>
              </a:ext>
            </a:extLst>
          </p:cNvPr>
          <p:cNvSpPr txBox="1">
            <a:spLocks/>
          </p:cNvSpPr>
          <p:nvPr/>
        </p:nvSpPr>
        <p:spPr>
          <a:xfrm>
            <a:off x="9009471" y="4631174"/>
            <a:ext cx="2888557" cy="1278202"/>
          </a:xfrm>
          <a:prstGeom prst="roundRect">
            <a:avLst>
              <a:gd name="adj" fmla="val 21366"/>
            </a:avLst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Overall density increases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Steepening of the gradient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61C3FF5-7BD5-4FE3-9E2E-9FA6776B4408}"/>
              </a:ext>
            </a:extLst>
          </p:cNvPr>
          <p:cNvCxnSpPr>
            <a:cxnSpLocks/>
          </p:cNvCxnSpPr>
          <p:nvPr/>
        </p:nvCxnSpPr>
        <p:spPr>
          <a:xfrm>
            <a:off x="5097401" y="4233274"/>
            <a:ext cx="0" cy="22614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7172A0B-9CF0-4821-9783-1159BEED95D6}"/>
              </a:ext>
            </a:extLst>
          </p:cNvPr>
          <p:cNvCxnSpPr>
            <a:cxnSpLocks/>
          </p:cNvCxnSpPr>
          <p:nvPr/>
        </p:nvCxnSpPr>
        <p:spPr>
          <a:xfrm>
            <a:off x="7516751" y="4233274"/>
            <a:ext cx="0" cy="22614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627A2D2-CFD7-4EEF-8758-D4F59FC4BDBF}"/>
              </a:ext>
            </a:extLst>
          </p:cNvPr>
          <p:cNvSpPr/>
          <p:nvPr/>
        </p:nvSpPr>
        <p:spPr>
          <a:xfrm>
            <a:off x="5097401" y="6215269"/>
            <a:ext cx="2083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Plasma translation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205516A-73A8-4120-8D6C-052ABFD19BB9}"/>
              </a:ext>
            </a:extLst>
          </p:cNvPr>
          <p:cNvCxnSpPr>
            <a:cxnSpLocks/>
          </p:cNvCxnSpPr>
          <p:nvPr/>
        </p:nvCxnSpPr>
        <p:spPr>
          <a:xfrm flipV="1">
            <a:off x="7234301" y="5208565"/>
            <a:ext cx="0" cy="33666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BD5CA65A-6594-4D52-80B4-720EBE005C71}"/>
              </a:ext>
            </a:extLst>
          </p:cNvPr>
          <p:cNvCxnSpPr>
            <a:cxnSpLocks/>
          </p:cNvCxnSpPr>
          <p:nvPr/>
        </p:nvCxnSpPr>
        <p:spPr>
          <a:xfrm>
            <a:off x="5097401" y="6608803"/>
            <a:ext cx="241935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ce réservé du contenu 1">
            <a:extLst>
              <a:ext uri="{FF2B5EF4-FFF2-40B4-BE49-F238E27FC236}">
                <a16:creationId xmlns:a16="http://schemas.microsoft.com/office/drawing/2014/main" id="{80346098-48AF-49ED-9BE6-4241646171F5}"/>
              </a:ext>
            </a:extLst>
          </p:cNvPr>
          <p:cNvSpPr txBox="1">
            <a:spLocks/>
          </p:cNvSpPr>
          <p:nvPr/>
        </p:nvSpPr>
        <p:spPr>
          <a:xfrm>
            <a:off x="432754" y="732180"/>
            <a:ext cx="5084419" cy="3946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Plasma translation of 1 cm </a:t>
            </a:r>
            <a:r>
              <a:rPr lang="fr-FR" sz="1600" dirty="0" err="1"/>
              <a:t>inward</a:t>
            </a:r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45E7E8-B96B-423A-BAC9-B75341E1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E7C4C1-57DC-4575-A6DC-E7E2843E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7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3" grpId="0"/>
      <p:bldP spid="37" grpId="0"/>
      <p:bldP spid="38" grpId="0" animBg="1"/>
      <p:bldP spid="32" grpId="0" animBg="1"/>
      <p:bldP spid="43" grpId="0"/>
      <p:bldP spid="5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52A1281-A1A4-41EC-BD32-644B6189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" y="810392"/>
            <a:ext cx="6210997" cy="392219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A79DCDD-6D73-412C-BECA-024A029127B6}"/>
              </a:ext>
            </a:extLst>
          </p:cNvPr>
          <p:cNvSpPr/>
          <p:nvPr/>
        </p:nvSpPr>
        <p:spPr>
          <a:xfrm>
            <a:off x="6521420" y="548978"/>
            <a:ext cx="5467314" cy="5760043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C05F02-49E1-4B9A-AE23-75A03C55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16C5394D-6F12-42A9-8A06-9A0AF308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66" y="-7474"/>
            <a:ext cx="11506135" cy="8715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</a:rPr>
              <a:t>Steepening of the profile under edge density control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C0320F6-AE45-40FE-BF71-D8444D818964}"/>
              </a:ext>
            </a:extLst>
          </p:cNvPr>
          <p:cNvCxnSpPr>
            <a:cxnSpLocks/>
          </p:cNvCxnSpPr>
          <p:nvPr/>
        </p:nvCxnSpPr>
        <p:spPr>
          <a:xfrm>
            <a:off x="3967680" y="2218320"/>
            <a:ext cx="0" cy="193818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85FEA9-7677-4CE2-BEF1-DA6F29568EF0}"/>
                  </a:ext>
                </a:extLst>
              </p:cNvPr>
              <p:cNvSpPr/>
              <p:nvPr/>
            </p:nvSpPr>
            <p:spPr>
              <a:xfrm>
                <a:off x="3037336" y="1811908"/>
                <a:ext cx="228003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fr-FR" sz="16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=2.93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fr-F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cte</m:t>
                    </m:r>
                  </m:oMath>
                </a14:m>
                <a:r>
                  <a:rPr lang="en-US" sz="16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285FEA9-7677-4CE2-BEF1-DA6F29568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6" y="1811908"/>
                <a:ext cx="2280039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991FD48-89D9-4472-9AAC-2B9DE955353A}"/>
              </a:ext>
            </a:extLst>
          </p:cNvPr>
          <p:cNvCxnSpPr>
            <a:cxnSpLocks/>
          </p:cNvCxnSpPr>
          <p:nvPr/>
        </p:nvCxnSpPr>
        <p:spPr>
          <a:xfrm flipH="1">
            <a:off x="4415662" y="3277058"/>
            <a:ext cx="40956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4807C2F-4593-4A78-A24F-4D74297188B2}"/>
              </a:ext>
            </a:extLst>
          </p:cNvPr>
          <p:cNvSpPr txBox="1"/>
          <p:nvPr/>
        </p:nvSpPr>
        <p:spPr>
          <a:xfrm>
            <a:off x="4520725" y="2356868"/>
            <a:ext cx="185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Plasma translation of 1 cm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53577AE-95E5-49E6-9531-3575A037820F}"/>
              </a:ext>
            </a:extLst>
          </p:cNvPr>
          <p:cNvSpPr txBox="1"/>
          <p:nvPr/>
        </p:nvSpPr>
        <p:spPr>
          <a:xfrm>
            <a:off x="694739" y="1540209"/>
            <a:ext cx="160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Increase of the core density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7AD6F94-2CE5-4D2A-97BA-2FE04E683AFA}"/>
              </a:ext>
            </a:extLst>
          </p:cNvPr>
          <p:cNvCxnSpPr>
            <a:cxnSpLocks/>
          </p:cNvCxnSpPr>
          <p:nvPr/>
        </p:nvCxnSpPr>
        <p:spPr>
          <a:xfrm flipV="1">
            <a:off x="1183583" y="1165588"/>
            <a:ext cx="0" cy="295963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1">
            <a:extLst>
              <a:ext uri="{FF2B5EF4-FFF2-40B4-BE49-F238E27FC236}">
                <a16:creationId xmlns:a16="http://schemas.microsoft.com/office/drawing/2014/main" id="{5E38F540-219B-49D3-AA46-5FC41B642138}"/>
              </a:ext>
            </a:extLst>
          </p:cNvPr>
          <p:cNvSpPr txBox="1">
            <a:spLocks/>
          </p:cNvSpPr>
          <p:nvPr/>
        </p:nvSpPr>
        <p:spPr>
          <a:xfrm>
            <a:off x="6664638" y="4879321"/>
            <a:ext cx="5303854" cy="126249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Sinusoidal modulation of the radial position at 1Hz with a 4 cm amplitude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/>
              <a:t>Quasi-rigid displacement at the time step of the diagnostics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73F066-5890-48C8-863A-5F2B427D05D4}"/>
              </a:ext>
            </a:extLst>
          </p:cNvPr>
          <p:cNvSpPr txBox="1"/>
          <p:nvPr/>
        </p:nvSpPr>
        <p:spPr>
          <a:xfrm>
            <a:off x="286643" y="5167396"/>
            <a:ext cx="6148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Steepening of the profile under plasma translation and absolute density control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5697CDF-2458-45AB-9FC2-F0E2483DE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52" y="1058242"/>
            <a:ext cx="4924934" cy="3743267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FD54A0-F21B-4E0E-82CA-40D8B45C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3E5869E-56E8-4016-B382-3228C86F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8</a:t>
            </a:fld>
            <a:endParaRPr lang="fr-FR" dirty="0">
              <a:ea typeface="Arial" charset="0"/>
              <a:cs typeface="Arial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1098F8-6616-408D-B5F2-4FC36A15ABE2}"/>
              </a:ext>
            </a:extLst>
          </p:cNvPr>
          <p:cNvSpPr txBox="1"/>
          <p:nvPr/>
        </p:nvSpPr>
        <p:spPr>
          <a:xfrm>
            <a:off x="4105161" y="479061"/>
            <a:ext cx="185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With edge density control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E4F7388-ED3C-459F-A07C-672E33128435}"/>
              </a:ext>
            </a:extLst>
          </p:cNvPr>
          <p:cNvSpPr txBox="1"/>
          <p:nvPr/>
        </p:nvSpPr>
        <p:spPr>
          <a:xfrm>
            <a:off x="6664637" y="624500"/>
            <a:ext cx="26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Standard interferometry control</a:t>
            </a:r>
          </a:p>
        </p:txBody>
      </p:sp>
    </p:spTree>
    <p:extLst>
      <p:ext uri="{BB962C8B-B14F-4D97-AF65-F5344CB8AC3E}">
        <p14:creationId xmlns:p14="http://schemas.microsoft.com/office/powerpoint/2010/main" val="2062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0" grpId="0"/>
      <p:bldP spid="21" grpId="0"/>
      <p:bldP spid="29" grpId="0"/>
      <p:bldP spid="22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EPS Plasma Physics 2026 Edinburgh - M. Carrard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4226" y="176523"/>
            <a:ext cx="7536376" cy="68812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</a:rPr>
              <a:t>Plasma position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"/>
              <p:cNvSpPr txBox="1">
                <a:spLocks/>
              </p:cNvSpPr>
              <p:nvPr/>
            </p:nvSpPr>
            <p:spPr>
              <a:xfrm>
                <a:off x="1094629" y="3323293"/>
                <a:ext cx="3426096" cy="49770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fr-FR" sz="1600" b="1" i="0" smtClean="0">
                            <a:latin typeface="Cambria Math" panose="02040503050406030204" pitchFamily="18" charset="0"/>
                          </a:rPr>
                          <m:t>𝐞𝐱𝐭</m:t>
                        </m:r>
                      </m:sub>
                    </m:sSub>
                  </m:oMath>
                </a14:m>
                <a:r>
                  <a:rPr lang="en-US" sz="1600" b="1" dirty="0"/>
                  <a:t> control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b>
                        <m:r>
                          <a:rPr lang="fr-FR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  <m:r>
                      <a:rPr lang="fr-FR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𝟓𝐞𝟏𝟗</m:t>
                    </m:r>
                    <m:r>
                      <a:rPr lang="fr-FR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fr-FR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29" y="3323293"/>
                <a:ext cx="3426096" cy="497700"/>
              </a:xfrm>
              <a:prstGeom prst="rect">
                <a:avLst/>
              </a:prstGeom>
              <a:blipFill>
                <a:blip r:embed="rId2"/>
                <a:stretch>
                  <a:fillRect l="-3025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 28">
            <a:extLst>
              <a:ext uri="{FF2B5EF4-FFF2-40B4-BE49-F238E27FC236}">
                <a16:creationId xmlns:a16="http://schemas.microsoft.com/office/drawing/2014/main" id="{016BD89F-4CB5-4C0F-8966-D50A0BA7C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08" y="1220132"/>
            <a:ext cx="2391810" cy="1951937"/>
          </a:xfrm>
          <a:prstGeom prst="rect">
            <a:avLst/>
          </a:prstGeom>
        </p:spPr>
      </p:pic>
      <p:sp>
        <p:nvSpPr>
          <p:cNvPr id="30" name="Espace réservé du contenu 1">
            <a:extLst>
              <a:ext uri="{FF2B5EF4-FFF2-40B4-BE49-F238E27FC236}">
                <a16:creationId xmlns:a16="http://schemas.microsoft.com/office/drawing/2014/main" id="{62ED0862-A352-4F22-A9BE-C1534CABC99A}"/>
              </a:ext>
            </a:extLst>
          </p:cNvPr>
          <p:cNvSpPr txBox="1">
            <a:spLocks/>
          </p:cNvSpPr>
          <p:nvPr/>
        </p:nvSpPr>
        <p:spPr>
          <a:xfrm>
            <a:off x="241632" y="4110947"/>
            <a:ext cx="6295355" cy="2064888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First experiment: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Unstable position control </a:t>
            </a:r>
            <a:r>
              <a:rPr lang="en-US" sz="1600" dirty="0"/>
              <a:t>(huge oscillation on the measurements)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Issue</a:t>
            </a:r>
            <a:r>
              <a:rPr lang="en-US" sz="1600" b="1" dirty="0"/>
              <a:t>: 50 </a:t>
            </a:r>
            <a:r>
              <a:rPr lang="en-US" sz="1600" b="1" dirty="0" err="1"/>
              <a:t>ms</a:t>
            </a:r>
            <a:r>
              <a:rPr lang="en-US" sz="1600" b="1" dirty="0"/>
              <a:t> delay </a:t>
            </a:r>
            <a:r>
              <a:rPr lang="en-US" sz="1600" dirty="0"/>
              <a:t>between magnetic and reflectometry measurement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Solution: Reach the standard magnetics measurement delay of 3 </a:t>
            </a:r>
            <a:r>
              <a:rPr lang="en-US" sz="1600" dirty="0" err="1"/>
              <a:t>ms</a:t>
            </a:r>
            <a:r>
              <a:rPr lang="en-US" sz="1600" dirty="0"/>
              <a:t> (optimize data processing/transfer and reduce delay induced by the averaging)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D2E8847-2265-401B-85AF-229638FD4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3" y="682165"/>
            <a:ext cx="6103604" cy="3494314"/>
          </a:xfrm>
          <a:prstGeom prst="rect">
            <a:avLst/>
          </a:prstGeom>
        </p:spPr>
      </p:pic>
      <p:sp>
        <p:nvSpPr>
          <p:cNvPr id="23" name="Espace réservé du contenu 1">
            <a:extLst>
              <a:ext uri="{FF2B5EF4-FFF2-40B4-BE49-F238E27FC236}">
                <a16:creationId xmlns:a16="http://schemas.microsoft.com/office/drawing/2014/main" id="{DD5AA6AD-D987-4053-AC65-190A4FF4ECBE}"/>
              </a:ext>
            </a:extLst>
          </p:cNvPr>
          <p:cNvSpPr txBox="1">
            <a:spLocks/>
          </p:cNvSpPr>
          <p:nvPr/>
        </p:nvSpPr>
        <p:spPr>
          <a:xfrm>
            <a:off x="7033098" y="4114801"/>
            <a:ext cx="4917270" cy="18871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Second experiment: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Stable control (more noise because reduction of the averaging number)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Validation of plasma position control with X-mode reflectometry</a:t>
            </a:r>
          </a:p>
          <a:p>
            <a:endParaRPr lang="en-US" sz="160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FFFFF9C-EAC0-4098-B63C-806B4B23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07/01/2026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8CE760-12AA-47D4-8991-2D0A6028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mtClean="0">
                <a:ea typeface="Arial" charset="0"/>
                <a:cs typeface="Arial" charset="0"/>
              </a:rPr>
              <a:pPr algn="ctr"/>
              <a:t>9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23" grpId="0"/>
    </p:bldLst>
  </p:timing>
</p:sld>
</file>

<file path=ppt/theme/theme1.xml><?xml version="1.0" encoding="utf-8"?>
<a:theme xmlns:a="http://schemas.openxmlformats.org/drawingml/2006/main" name="Thème IRFM 2023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ème IRFM 2023" id="{FB4EF21B-775C-418E-959D-BF2372D02669}" vid="{DF7A2C77-023D-4C43-AD6F-592E445F936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A 2023">
    <a:dk1>
      <a:srgbClr val="262626"/>
    </a:dk1>
    <a:lt1>
      <a:sysClr val="window" lastClr="FFFFFF"/>
    </a:lt1>
    <a:dk2>
      <a:srgbClr val="E50019"/>
    </a:dk2>
    <a:lt2>
      <a:srgbClr val="FFFFFF"/>
    </a:lt2>
    <a:accent1>
      <a:srgbClr val="3E4A83"/>
    </a:accent1>
    <a:accent2>
      <a:srgbClr val="7E9CBB"/>
    </a:accent2>
    <a:accent3>
      <a:srgbClr val="FFCD31"/>
    </a:accent3>
    <a:accent4>
      <a:srgbClr val="DA837B"/>
    </a:accent4>
    <a:accent5>
      <a:srgbClr val="0093A7"/>
    </a:accent5>
    <a:accent6>
      <a:srgbClr val="BD987A"/>
    </a:accent6>
    <a:hlink>
      <a:srgbClr val="E50019"/>
    </a:hlink>
    <a:folHlink>
      <a:srgbClr val="E5001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84870</TotalTime>
  <Words>1979</Words>
  <Application>Microsoft Office PowerPoint</Application>
  <PresentationFormat>Grand écran</PresentationFormat>
  <Paragraphs>355</Paragraphs>
  <Slides>29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Cambria Math</vt:lpstr>
      <vt:lpstr>Times New Roman</vt:lpstr>
      <vt:lpstr>Wingdings</vt:lpstr>
      <vt:lpstr>Thème IRFM 2023</vt:lpstr>
      <vt:lpstr>Acrobat Document</vt:lpstr>
      <vt:lpstr>First experiments on electron density and plasma position control using X-mode real-time reflectometry, conducted on the WEST tokamak</vt:lpstr>
      <vt:lpstr>Outline</vt:lpstr>
      <vt:lpstr>Real-time reflectometry measurements</vt:lpstr>
      <vt:lpstr>Control inputs from the real-time profiles</vt:lpstr>
      <vt:lpstr>Reflectometry for control on WEST</vt:lpstr>
      <vt:lpstr>Outline</vt:lpstr>
      <vt:lpstr>Absolute density control with plasma translation </vt:lpstr>
      <vt:lpstr>Steepening of the profile under edge density control</vt:lpstr>
      <vt:lpstr>Plasma position control</vt:lpstr>
      <vt:lpstr>Outline</vt:lpstr>
      <vt:lpstr>ICRH coupling optimization via the cutoff density</vt:lpstr>
      <vt:lpstr>Outline</vt:lpstr>
      <vt:lpstr>Conclusions and perspectives</vt:lpstr>
      <vt:lpstr>Thank you</vt:lpstr>
      <vt:lpstr>Real-time magnetic field</vt:lpstr>
      <vt:lpstr>Présentation PowerPoint</vt:lpstr>
      <vt:lpstr>Choice of the sensors</vt:lpstr>
      <vt:lpstr>Choice of the sensors</vt:lpstr>
      <vt:lpstr>Density vs position control stability</vt:lpstr>
      <vt:lpstr>Control validation experiments</vt:lpstr>
      <vt:lpstr>Validation of density control</vt:lpstr>
      <vt:lpstr>Steepening of the profile with the plasma translation</vt:lpstr>
      <vt:lpstr>Plasma position control</vt:lpstr>
      <vt:lpstr>Validation of plasma position control</vt:lpstr>
      <vt:lpstr>Implementation of the O-mode</vt:lpstr>
      <vt:lpstr>O-mode noisy signals</vt:lpstr>
      <vt:lpstr>Dependance between RF coupling and critical density position</vt:lpstr>
      <vt:lpstr>Edge density control for ICRH coupling optimization</vt:lpstr>
      <vt:lpstr>Gradient density control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BUCALOSSI Jerome 155054</dc:creator>
  <cp:lastModifiedBy>CARRARD Maylis</cp:lastModifiedBy>
  <cp:revision>3247</cp:revision>
  <cp:lastPrinted>2025-03-21T14:37:52Z</cp:lastPrinted>
  <dcterms:created xsi:type="dcterms:W3CDTF">2019-10-22T07:36:19Z</dcterms:created>
  <dcterms:modified xsi:type="dcterms:W3CDTF">2026-06-30T11:33:38Z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