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</p:sldIdLst>
  <p:sldSz cx="30275213" cy="42803763"/>
  <p:notesSz cx="7004050" cy="9290050"/>
  <p:defaultTextStyle>
    <a:defPPr>
      <a:defRPr lang="en-US"/>
    </a:defPPr>
    <a:lvl1pPr marL="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6357" autoAdjust="0"/>
  </p:normalViewPr>
  <p:slideViewPr>
    <p:cSldViewPr>
      <p:cViewPr>
        <p:scale>
          <a:sx n="40" d="100"/>
          <a:sy n="40" d="100"/>
        </p:scale>
        <p:origin x="882" y="11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1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8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9467874" y="0"/>
            <a:ext cx="807339" cy="42803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807339" cy="42803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0275213" cy="48640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39461281"/>
            <a:ext cx="30275213" cy="3342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71" y="42479492"/>
            <a:ext cx="5846492" cy="1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8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4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9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2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94">
            <a:extLst>
              <a:ext uri="{FF2B5EF4-FFF2-40B4-BE49-F238E27FC236}">
                <a16:creationId xmlns:a16="http://schemas.microsoft.com/office/drawing/2014/main" id="{0EA88947-4DD2-4586-9458-18CA60C9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6731" y="5803157"/>
            <a:ext cx="12646566" cy="29275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94563" tIns="194563" rIns="194563" bIns="19456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444" y="2540260"/>
            <a:ext cx="2733625" cy="2079095"/>
          </a:xfrm>
          <a:prstGeom prst="rect">
            <a:avLst/>
          </a:prstGeom>
        </p:spPr>
      </p:pic>
      <p:sp>
        <p:nvSpPr>
          <p:cNvPr id="39" name="Text Box 122"/>
          <p:cNvSpPr txBox="1">
            <a:spLocks noChangeArrowheads="1"/>
          </p:cNvSpPr>
          <p:nvPr/>
        </p:nvSpPr>
        <p:spPr bwMode="auto">
          <a:xfrm>
            <a:off x="1466074" y="-282168"/>
            <a:ext cx="27343064" cy="334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281" tIns="194563" rIns="97281" bIns="97281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6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Surface modification of titanium by nanosecond pulsed low-pressure nitrogen-hydrogen plasma for enhanced antibacterial and osteogenic performance</a:t>
            </a:r>
            <a:endParaRPr lang="en-US" sz="66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0" name="Text Box 123"/>
          <p:cNvSpPr txBox="1">
            <a:spLocks noChangeArrowheads="1"/>
          </p:cNvSpPr>
          <p:nvPr/>
        </p:nvSpPr>
        <p:spPr bwMode="auto">
          <a:xfrm>
            <a:off x="2577342" y="2714894"/>
            <a:ext cx="25120528" cy="22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281" tIns="97281" rIns="97281" bIns="97281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Yiqian Li*,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Yuexi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Liu,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Xinlei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Zhang,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Lanlan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Nie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, and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Xinpei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Lu</a:t>
            </a:r>
            <a:endParaRPr lang="en-US" sz="4400" baseline="30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 eaLnBrk="1" hangingPunct="1"/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School of Electrical and Electronic Engineering,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Huazhong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University of Science and Technology, Wuhan,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HuBei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, 430074, People’s Republic of China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01915" y="40324033"/>
            <a:ext cx="9944261" cy="192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79" b="1" dirty="0"/>
              <a:t>[name]  </a:t>
            </a:r>
            <a:r>
              <a:rPr lang="en-US" sz="2979" dirty="0"/>
              <a:t>Yiqian Li</a:t>
            </a:r>
          </a:p>
          <a:p>
            <a:r>
              <a:rPr lang="en-US" sz="2979" b="1" dirty="0"/>
              <a:t>[organization]  </a:t>
            </a:r>
            <a:r>
              <a:rPr lang="en-US" sz="2979" dirty="0" err="1"/>
              <a:t>Huazhong</a:t>
            </a:r>
            <a:r>
              <a:rPr lang="en-US" sz="2979" dirty="0"/>
              <a:t> University of Science and Technology</a:t>
            </a:r>
          </a:p>
          <a:p>
            <a:r>
              <a:rPr lang="en-US" sz="2979" b="1" dirty="0"/>
              <a:t>[email]  </a:t>
            </a:r>
            <a:r>
              <a:rPr lang="en-US" sz="2979" dirty="0"/>
              <a:t>d202380814@hust.edu.cn</a:t>
            </a:r>
          </a:p>
          <a:p>
            <a:r>
              <a:rPr lang="en-US" sz="2979" b="1" dirty="0"/>
              <a:t>[phone]  </a:t>
            </a:r>
            <a:r>
              <a:rPr lang="en-US" sz="2979" dirty="0"/>
              <a:t>+86 15927269162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1915" y="39583537"/>
            <a:ext cx="2275303" cy="878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7" b="1" dirty="0"/>
              <a:t>Contact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11926" y="40436435"/>
            <a:ext cx="12970837" cy="1768046"/>
          </a:xfrm>
          <a:prstGeom prst="rect">
            <a:avLst/>
          </a:prstGeom>
          <a:noFill/>
        </p:spPr>
        <p:txBody>
          <a:bodyPr wrap="square" tIns="97281" bIns="97281" numCol="1" spcCol="457200" rtlCol="0">
            <a:spAutoFit/>
          </a:bodyPr>
          <a:lstStyle/>
          <a:p>
            <a:r>
              <a:rPr lang="da-DK" sz="1702" dirty="0"/>
              <a:t>[1] R. Brånemark, et al., J. Rehabil. Res. Dev. 38 (2001) 175–181.</a:t>
            </a:r>
          </a:p>
          <a:p>
            <a:r>
              <a:rPr lang="da-DK" sz="1702" dirty="0"/>
              <a:t>[2] H. Schliephake, et al., J. Mater. Chem. 18 (2008) 2404–2414.</a:t>
            </a:r>
          </a:p>
          <a:p>
            <a:r>
              <a:rPr lang="da-DK" sz="1702" dirty="0"/>
              <a:t>[3] M.P. Neupane, et al., Int. J. Electrochem. Sci. 4 (2009) 197–207.</a:t>
            </a:r>
          </a:p>
          <a:p>
            <a:r>
              <a:rPr lang="da-DK" sz="1702" dirty="0"/>
              <a:t>[4] L. Wang, et al., ACS Omega 5 (2020) 3996–4003.</a:t>
            </a:r>
          </a:p>
          <a:p>
            <a:r>
              <a:rPr lang="da-DK" sz="1702" dirty="0"/>
              <a:t>[5] C. Karthik, et al., Int. J. Mol. Sci. 25 (2024) 524.</a:t>
            </a:r>
          </a:p>
          <a:p>
            <a:r>
              <a:rPr lang="da-DK" sz="1702" dirty="0"/>
              <a:t>[6] J.H. Lee, et al., Jpn. J. Appl. Phys. 53 (2014) 086202.</a:t>
            </a:r>
            <a:endParaRPr lang="en-US" sz="1702" dirty="0"/>
          </a:p>
        </p:txBody>
      </p:sp>
      <p:sp>
        <p:nvSpPr>
          <p:cNvPr id="46" name="TextBox 45"/>
          <p:cNvSpPr txBox="1"/>
          <p:nvPr/>
        </p:nvSpPr>
        <p:spPr>
          <a:xfrm>
            <a:off x="15411926" y="39583537"/>
            <a:ext cx="3166572" cy="878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7" b="1" dirty="0"/>
              <a:t>References</a:t>
            </a:r>
          </a:p>
        </p:txBody>
      </p:sp>
      <p:sp>
        <p:nvSpPr>
          <p:cNvPr id="47" name="Text Box 189"/>
          <p:cNvSpPr txBox="1">
            <a:spLocks noChangeArrowheads="1"/>
          </p:cNvSpPr>
          <p:nvPr/>
        </p:nvSpPr>
        <p:spPr bwMode="auto">
          <a:xfrm>
            <a:off x="2101915" y="5933281"/>
            <a:ext cx="12646566" cy="96262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94563" tIns="194563" rIns="194563" bIns="19456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720000" algn="just" eaLnBrk="1" hangingPunct="1"/>
            <a:r>
              <a:rPr lang="zh-CN" altLang="zh-CN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success of dental implants depends strongly on osseointegration,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closely related to the surface properties of titanium. 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/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</a:t>
            </a:r>
            <a:r>
              <a:rPr lang="zh-CN" altLang="zh-CN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treatment was used to modify titanium surfaces for dental applications. 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morphology and chemistry were characterized by scanning electron microscopy and X-ray photoelectron spectroscopy, while biological performance was evaluated by antibacterial assays against </a:t>
            </a:r>
            <a:r>
              <a:rPr lang="zh-CN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mutans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MC3T3-E1 pre-osteoblastic cell adhesion tests, and cytotoxicity assays. 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/>
            <a:r>
              <a:rPr lang="zh-CN" altLang="zh-CN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showed that plasma treatment removed surface carbon contaminants and introduced nitrogen-containing functional groups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–NH₃⁺, thereby converting titanium surfaces from hydrophobic to hydrophilic without altering surface topography. The modified surfaces exhibited strong antibacterial activity, with bacterial adhesion reduced by more than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orders of magnitude. Meanwhile,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adhesion increased to approximately 70%, with no observed cytotoxicity. 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/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findings demonstrate that N₂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H₂ plasma treatment is an efficient and low-cost strategy for producing </a:t>
            </a:r>
            <a:r>
              <a:rPr lang="zh-CN" altLang="zh-CN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hydrophilic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</a:t>
            </a:r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zh-CN" altLang="zh-CN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biocompatible</a:t>
            </a:r>
            <a:r>
              <a:rPr lang="en-US" altLang="zh-CN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surfaces.</a:t>
            </a:r>
          </a:p>
          <a:p>
            <a:pPr indent="720000" algn="just" eaLnBrk="1" hangingPunct="1"/>
            <a:endParaRPr lang="en-US" altLang="zh-CN" sz="3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/>
            <a:r>
              <a:rPr lang="zh-CN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titanium implant surfaces.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01915" y="5447751"/>
            <a:ext cx="12646566" cy="680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7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Abstract</a:t>
            </a:r>
          </a:p>
        </p:txBody>
      </p:sp>
      <p:sp>
        <p:nvSpPr>
          <p:cNvPr id="56" name="Text Box 192"/>
          <p:cNvSpPr txBox="1">
            <a:spLocks noChangeArrowheads="1"/>
          </p:cNvSpPr>
          <p:nvPr/>
        </p:nvSpPr>
        <p:spPr bwMode="auto">
          <a:xfrm>
            <a:off x="2101915" y="22316281"/>
            <a:ext cx="12646566" cy="169378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94563" tIns="194563" rIns="194563" bIns="19456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720000" algn="just" eaLnBrk="1" hangingPunct="1"/>
            <a:endParaRPr lang="en-US" altLang="zh-CN" sz="12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720000" algn="just" eaLnBrk="1" hangingPunct="1"/>
            <a:r>
              <a:rPr lang="en-US" altLang="zh-CN" sz="3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this work, </a:t>
            </a:r>
            <a:r>
              <a:rPr lang="en-US" altLang="zh-CN" sz="3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nanosecond-pulsed low-pressure N₂+H₂ plasma </a:t>
            </a:r>
            <a:r>
              <a:rPr lang="en-US" altLang="zh-CN" sz="3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was used to modify titanium. </a:t>
            </a:r>
            <a:endParaRPr lang="en-US" sz="3000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  <a:p>
            <a:pPr eaLnBrk="1" hangingPunct="1"/>
            <a:endParaRPr lang="en-US" sz="2979" dirty="0">
              <a:latin typeface="Calibri" pitchFamily="34" charset="0"/>
            </a:endParaRPr>
          </a:p>
        </p:txBody>
      </p:sp>
      <p:sp>
        <p:nvSpPr>
          <p:cNvPr id="60" name="Text Box 193"/>
          <p:cNvSpPr txBox="1">
            <a:spLocks noChangeArrowheads="1"/>
          </p:cNvSpPr>
          <p:nvPr/>
        </p:nvSpPr>
        <p:spPr bwMode="auto">
          <a:xfrm>
            <a:off x="15526731" y="36085539"/>
            <a:ext cx="12646566" cy="314714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94563" tIns="194563" rIns="194563" bIns="19456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buClr>
                <a:srgbClr val="2E75B6"/>
              </a:buClr>
              <a:buFont typeface="Wingdings" panose="05000000000000000000" pitchFamily="2" charset="2"/>
              <a:buChar char="l"/>
            </a:pPr>
            <a:r>
              <a:rPr lang="en-US" altLang="zh-CN" sz="29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demonstrates that nanosecond-pulsed low-pressure N₂+H₂ plasma is an effective strategy for titanium surface modification in dental implant applications.</a:t>
            </a:r>
          </a:p>
          <a:p>
            <a:pPr marL="457200" indent="-457200" algn="just" eaLnBrk="1" hangingPunct="1">
              <a:buClr>
                <a:srgbClr val="2E75B6"/>
              </a:buClr>
              <a:buFont typeface="Wingdings" panose="05000000000000000000" pitchFamily="2" charset="2"/>
              <a:buChar char="l"/>
            </a:pPr>
            <a:r>
              <a:rPr lang="en-US" altLang="zh-CN" sz="29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didn’t alter the surface morphology, but it efficiently removed carbon contaminants and introduced nitrogen-containing functional groups, thereby markedly improving hydrophilicity and biocompatibility.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5526731" y="35404569"/>
            <a:ext cx="12646566" cy="680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7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Conclusions</a:t>
            </a:r>
          </a:p>
        </p:txBody>
      </p:sp>
      <p:sp>
        <p:nvSpPr>
          <p:cNvPr id="63" name="Text Box 190"/>
          <p:cNvSpPr txBox="1">
            <a:spLocks noChangeArrowheads="1"/>
          </p:cNvSpPr>
          <p:nvPr/>
        </p:nvSpPr>
        <p:spPr bwMode="auto">
          <a:xfrm>
            <a:off x="2101915" y="14418072"/>
            <a:ext cx="12646566" cy="74410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94563" tIns="194563" rIns="194563" bIns="194563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720000" algn="just">
              <a:spcAft>
                <a:spcPts val="0"/>
              </a:spcAft>
            </a:pPr>
            <a:endParaRPr lang="en-US" altLang="zh-CN" sz="24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720000" algn="just">
              <a:spcAft>
                <a:spcPts val="0"/>
              </a:spcAft>
            </a:pPr>
            <a:endParaRPr lang="en-US" altLang="zh-CN" sz="12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720000" algn="just">
              <a:spcAft>
                <a:spcPts val="0"/>
              </a:spcAft>
            </a:pPr>
            <a:r>
              <a:rPr lang="en-US" altLang="zh-CN" sz="3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Osseointegration is defined as the direct, structured, functional connection between living bone tissue and the surface of a load-bearing implant, without intervening fibrous connective tissue. A dental implant is an artificial tooth root used to replace a missing natural tooth. It provides support and retention for a prosthetic tooth when placed into the bone. Currently, clinical implants are primarily fabricated from titanium or titanium alloys due to their excellent corrosion resistance and biocompatibility.</a:t>
            </a:r>
            <a:endParaRPr lang="zh-CN" altLang="zh-CN" sz="3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720000" algn="just"/>
            <a:r>
              <a:rPr lang="en-US" altLang="zh-CN" sz="3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Surface modification is therefore essential for improving the clinical performance of titanium implants</a:t>
            </a:r>
            <a:r>
              <a:rPr lang="en-US" altLang="zh-CN" sz="3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Among various surface modification techniques, </a:t>
            </a:r>
            <a:r>
              <a:rPr lang="en-US" altLang="zh-CN" sz="3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plasma treatment is an emerging and highly promising technology</a:t>
            </a:r>
            <a:r>
              <a:rPr lang="en-US" altLang="zh-CN" sz="3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Plasma, a collection of charged and neutral particles, can increase the surface energy of materials. Its modification effect on implants is typically achieved by </a:t>
            </a:r>
            <a:r>
              <a:rPr lang="en-US" altLang="zh-CN" sz="3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removing adsorbed organic pollutants and introducing specific functional groups onto the surface</a:t>
            </a:r>
            <a:r>
              <a:rPr lang="en-US" altLang="zh-CN" sz="3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3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01915" y="14353867"/>
            <a:ext cx="12646566" cy="680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7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Background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C59EEC99-96DE-45FB-A84D-2FF457C3FFA4}"/>
              </a:ext>
            </a:extLst>
          </p:cNvPr>
          <p:cNvSpPr/>
          <p:nvPr/>
        </p:nvSpPr>
        <p:spPr>
          <a:xfrm>
            <a:off x="2256245" y="23650794"/>
            <a:ext cx="12238593" cy="4283200"/>
          </a:xfrm>
          <a:prstGeom prst="roundRect">
            <a:avLst>
              <a:gd name="adj" fmla="val 5993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Text Box 180"/>
          <p:cNvSpPr txBox="1">
            <a:spLocks noChangeArrowheads="1"/>
          </p:cNvSpPr>
          <p:nvPr/>
        </p:nvSpPr>
        <p:spPr bwMode="auto">
          <a:xfrm>
            <a:off x="2259806" y="30561677"/>
            <a:ext cx="4648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Photograph of discharge</a:t>
            </a:r>
          </a:p>
        </p:txBody>
      </p:sp>
      <p:sp>
        <p:nvSpPr>
          <p:cNvPr id="44" name="Text Box 180"/>
          <p:cNvSpPr txBox="1">
            <a:spLocks noChangeArrowheads="1"/>
          </p:cNvSpPr>
          <p:nvPr/>
        </p:nvSpPr>
        <p:spPr bwMode="auto">
          <a:xfrm>
            <a:off x="2259806" y="27421681"/>
            <a:ext cx="10820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Nanosecond-pulse driven low-pressure plasma modification system for implants.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0" name="直接连接符 79"/>
          <p:cNvCxnSpPr>
            <a:cxnSpLocks/>
          </p:cNvCxnSpPr>
          <p:nvPr/>
        </p:nvCxnSpPr>
        <p:spPr>
          <a:xfrm>
            <a:off x="15671006" y="10622227"/>
            <a:ext cx="1217644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5526731" y="5447751"/>
            <a:ext cx="12646566" cy="680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7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101915" y="21859081"/>
            <a:ext cx="12646566" cy="680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7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Experiment setup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6A069B6-4C4C-4E29-B02F-DAB81279F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0" y="23769892"/>
            <a:ext cx="8015836" cy="34804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2CA9EED-DE63-4233-8FBE-3DCF709AC8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2498"/>
          <a:stretch/>
        </p:blipFill>
        <p:spPr>
          <a:xfrm>
            <a:off x="5270744" y="28194077"/>
            <a:ext cx="6308908" cy="2520000"/>
          </a:xfrm>
          <a:prstGeom prst="rect">
            <a:avLst/>
          </a:prstGeom>
        </p:spPr>
      </p:pic>
      <p:sp>
        <p:nvSpPr>
          <p:cNvPr id="49" name="Text Box 180">
            <a:extLst>
              <a:ext uri="{FF2B5EF4-FFF2-40B4-BE49-F238E27FC236}">
                <a16:creationId xmlns:a16="http://schemas.microsoft.com/office/drawing/2014/main" id="{1F36FF21-3F68-4A93-A76D-063A116C1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06" y="34321600"/>
            <a:ext cx="120484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4389438">
              <a:defRPr sz="2128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389438" eaLnBrk="0" hangingPunct="0">
              <a:defRPr sz="2200">
                <a:latin typeface="Arial" charset="0"/>
              </a:defRPr>
            </a:lvl2pPr>
            <a:lvl3pPr marL="1143000" indent="-228600" defTabSz="4389438" eaLnBrk="0" hangingPunct="0">
              <a:defRPr sz="2200">
                <a:latin typeface="Arial" charset="0"/>
              </a:defRPr>
            </a:lvl3pPr>
            <a:lvl4pPr marL="1600200" indent="-228600" defTabSz="4389438" eaLnBrk="0" hangingPunct="0">
              <a:defRPr sz="2200">
                <a:latin typeface="Arial" charset="0"/>
              </a:defRPr>
            </a:lvl4pPr>
            <a:lvl5pPr marL="2057400" indent="-228600" defTabSz="4389438" eaLnBrk="0" hangingPunct="0">
              <a:defRPr sz="2200"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9pPr>
          </a:lstStyle>
          <a:p>
            <a:r>
              <a:rPr lang="en-US" altLang="zh-CN" sz="2200" dirty="0"/>
              <a:t>Figure 3. </a:t>
            </a:r>
            <a:r>
              <a:rPr lang="en-US" altLang="zh-CN" sz="2200" b="0" dirty="0"/>
              <a:t>Typical current and voltage waveforms of the plasma (Pressure: 200 Pa, Working gas: 95% N</a:t>
            </a:r>
            <a:r>
              <a:rPr lang="en-US" altLang="zh-CN" sz="2200" b="0" baseline="-25000" dirty="0"/>
              <a:t>2</a:t>
            </a:r>
            <a:r>
              <a:rPr lang="en-US" altLang="zh-CN" sz="2200" b="0" dirty="0"/>
              <a:t>+ 5% H</a:t>
            </a:r>
            <a:r>
              <a:rPr lang="en-US" altLang="zh-CN" sz="2200" b="0" baseline="-25000" dirty="0"/>
              <a:t>2</a:t>
            </a:r>
            <a:r>
              <a:rPr lang="en-US" altLang="zh-CN" sz="2200" b="0" dirty="0"/>
              <a:t>).</a:t>
            </a:r>
            <a:endParaRPr lang="en-US" sz="2200" b="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7C5420-F206-470F-93A3-F61BB7B79A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" b="1"/>
          <a:stretch/>
        </p:blipFill>
        <p:spPr>
          <a:xfrm>
            <a:off x="4023955" y="31281041"/>
            <a:ext cx="8802486" cy="3132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D0C5537-6409-4754-9459-F24DE5CBA5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9561" r="6452" b="4501"/>
          <a:stretch/>
        </p:blipFill>
        <p:spPr>
          <a:xfrm>
            <a:off x="4330224" y="35353425"/>
            <a:ext cx="8189948" cy="3132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9A95E8E-C04D-45BF-8B90-63474B75D9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06" y="7066508"/>
            <a:ext cx="5111792" cy="234657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DD3944D-0A86-4A90-9AE4-9EFEEA7DAF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r="5614"/>
          <a:stretch/>
        </p:blipFill>
        <p:spPr>
          <a:xfrm>
            <a:off x="21074124" y="10775791"/>
            <a:ext cx="6574782" cy="5596207"/>
          </a:xfrm>
          <a:prstGeom prst="rect">
            <a:avLst/>
          </a:prstGeom>
        </p:spPr>
      </p:pic>
      <p:sp>
        <p:nvSpPr>
          <p:cNvPr id="62" name="Text Box 180">
            <a:extLst>
              <a:ext uri="{FF2B5EF4-FFF2-40B4-BE49-F238E27FC236}">
                <a16:creationId xmlns:a16="http://schemas.microsoft.com/office/drawing/2014/main" id="{FBC3B8DF-E920-48EA-A669-02A7CA4A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06" y="38409225"/>
            <a:ext cx="1179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4389438">
              <a:defRPr sz="2128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389438" eaLnBrk="0" hangingPunct="0">
              <a:defRPr sz="2200">
                <a:latin typeface="Arial" charset="0"/>
              </a:defRPr>
            </a:lvl2pPr>
            <a:lvl3pPr marL="1143000" indent="-228600" defTabSz="4389438" eaLnBrk="0" hangingPunct="0">
              <a:defRPr sz="2200">
                <a:latin typeface="Arial" charset="0"/>
              </a:defRPr>
            </a:lvl3pPr>
            <a:lvl4pPr marL="1600200" indent="-228600" defTabSz="4389438" eaLnBrk="0" hangingPunct="0">
              <a:defRPr sz="2200">
                <a:latin typeface="Arial" charset="0"/>
              </a:defRPr>
            </a:lvl4pPr>
            <a:lvl5pPr marL="2057400" indent="-228600" defTabSz="4389438" eaLnBrk="0" hangingPunct="0">
              <a:defRPr sz="2200"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9pPr>
          </a:lstStyle>
          <a:p>
            <a:r>
              <a:rPr lang="en-US" altLang="zh-CN" sz="2200" dirty="0"/>
              <a:t>Figure 4. </a:t>
            </a:r>
            <a:r>
              <a:rPr lang="en-US" altLang="zh-CN" sz="2200" b="0" dirty="0"/>
              <a:t>Optical emission spectra of the plasma (Pressure: 200 Pa, Working gas: 95% N</a:t>
            </a:r>
            <a:r>
              <a:rPr lang="en-US" altLang="zh-CN" sz="2200" b="0" baseline="-25000" dirty="0"/>
              <a:t>2</a:t>
            </a:r>
            <a:r>
              <a:rPr lang="en-US" altLang="zh-CN" sz="2200" b="0" dirty="0"/>
              <a:t>+5% H</a:t>
            </a:r>
            <a:r>
              <a:rPr lang="en-US" altLang="zh-CN" sz="2200" b="0" baseline="-25000" dirty="0"/>
              <a:t>2</a:t>
            </a:r>
            <a:r>
              <a:rPr lang="en-US" altLang="zh-CN" sz="2200" b="0" dirty="0"/>
              <a:t>). (a) 250 nm-500 nm. (b) 500 nm-800 nm.</a:t>
            </a:r>
            <a:endParaRPr lang="en-US" sz="2200" b="0" dirty="0"/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81FC1E01-6F19-4549-9C4A-64B3E09B9BD8}"/>
              </a:ext>
            </a:extLst>
          </p:cNvPr>
          <p:cNvSpPr/>
          <p:nvPr/>
        </p:nvSpPr>
        <p:spPr>
          <a:xfrm>
            <a:off x="2256245" y="28107481"/>
            <a:ext cx="12238593" cy="2911395"/>
          </a:xfrm>
          <a:prstGeom prst="roundRect">
            <a:avLst>
              <a:gd name="adj" fmla="val 5993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53CEB448-FB8B-4868-823F-C52A93A4A722}"/>
              </a:ext>
            </a:extLst>
          </p:cNvPr>
          <p:cNvSpPr/>
          <p:nvPr/>
        </p:nvSpPr>
        <p:spPr>
          <a:xfrm>
            <a:off x="2259806" y="31231681"/>
            <a:ext cx="12238593" cy="3855646"/>
          </a:xfrm>
          <a:prstGeom prst="roundRect">
            <a:avLst>
              <a:gd name="adj" fmla="val 5993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865D96AB-3EDD-4B59-945E-AF0A5359E402}"/>
              </a:ext>
            </a:extLst>
          </p:cNvPr>
          <p:cNvSpPr/>
          <p:nvPr/>
        </p:nvSpPr>
        <p:spPr>
          <a:xfrm>
            <a:off x="2256244" y="35300834"/>
            <a:ext cx="12238593" cy="3855647"/>
          </a:xfrm>
          <a:prstGeom prst="roundRect">
            <a:avLst>
              <a:gd name="adj" fmla="val 5993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A4262692-2A85-4CA0-82CF-E12D348C3164}"/>
              </a:ext>
            </a:extLst>
          </p:cNvPr>
          <p:cNvSpPr/>
          <p:nvPr/>
        </p:nvSpPr>
        <p:spPr>
          <a:xfrm>
            <a:off x="15730718" y="6382391"/>
            <a:ext cx="12238593" cy="11086962"/>
          </a:xfrm>
          <a:prstGeom prst="roundRect">
            <a:avLst>
              <a:gd name="adj" fmla="val 2789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574F249D-DE37-4C69-8E11-ECD8BB64B312}"/>
              </a:ext>
            </a:extLst>
          </p:cNvPr>
          <p:cNvSpPr/>
          <p:nvPr/>
        </p:nvSpPr>
        <p:spPr>
          <a:xfrm>
            <a:off x="15747206" y="6382391"/>
            <a:ext cx="6719372" cy="584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B05F9FF-1C11-46B4-90D0-3CA856DEE02A}"/>
              </a:ext>
            </a:extLst>
          </p:cNvPr>
          <p:cNvSpPr/>
          <p:nvPr/>
        </p:nvSpPr>
        <p:spPr>
          <a:xfrm>
            <a:off x="15931984" y="6366097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 Regular"/>
                <a:ea typeface="宋体" panose="02010600030101010101" pitchFamily="2" charset="-122"/>
              </a:rPr>
              <a:t>Surface morphology and chemistry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516DB201-5126-4C45-B9BC-E4AC9C8569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172" y="18381574"/>
            <a:ext cx="4159303" cy="348714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2C0FA-0F89-4A2B-8C75-B2336B4E15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9806" r="7072" b="4388"/>
          <a:stretch/>
        </p:blipFill>
        <p:spPr>
          <a:xfrm>
            <a:off x="21018037" y="24058040"/>
            <a:ext cx="6905154" cy="2847297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F64B62D3-0245-4503-A489-7C1720FD35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3635"/>
          <a:stretch/>
        </p:blipFill>
        <p:spPr>
          <a:xfrm>
            <a:off x="21412262" y="29174281"/>
            <a:ext cx="6526944" cy="473868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DFBF47-5075-46AC-9135-B3F1477EF158}"/>
              </a:ext>
            </a:extLst>
          </p:cNvPr>
          <p:cNvSpPr/>
          <p:nvPr/>
        </p:nvSpPr>
        <p:spPr>
          <a:xfrm>
            <a:off x="15975805" y="9679397"/>
            <a:ext cx="11870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SEM images of (a) SLA </a:t>
            </a:r>
            <a:r>
              <a:rPr lang="en-US" altLang="zh-CN" sz="2200" dirty="0" err="1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Ti</a:t>
            </a:r>
            <a:r>
              <a:rPr lang="en-US" altLang="zh-CN" sz="22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 and (b) Smooth </a:t>
            </a:r>
            <a:r>
              <a:rPr lang="en-US" altLang="zh-CN" sz="2200" dirty="0" err="1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Ti</a:t>
            </a:r>
            <a:r>
              <a:rPr lang="en-US" altLang="zh-CN" sz="22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 surfaces after N</a:t>
            </a:r>
            <a:r>
              <a:rPr lang="en-US" altLang="zh-CN" sz="2200" baseline="-25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2</a:t>
            </a:r>
            <a:r>
              <a:rPr lang="en-US" altLang="zh-CN" sz="22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+H</a:t>
            </a:r>
            <a:r>
              <a:rPr lang="en-US" altLang="zh-CN" sz="2200" baseline="-25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2</a:t>
            </a:r>
            <a:r>
              <a:rPr lang="en-US" altLang="zh-CN" sz="22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 plasma treatment for 10 mins at 1000× magnification (scale bar = 100 </a:t>
            </a:r>
            <a:r>
              <a:rPr lang="en-US" altLang="zh-CN" sz="2200" dirty="0" err="1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μm</a:t>
            </a:r>
            <a:r>
              <a:rPr lang="en-US" altLang="zh-CN" sz="22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).</a:t>
            </a:r>
            <a:endParaRPr lang="zh-CN" altLang="en-US" sz="2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B8CDD5-D445-4E84-99AF-6D2416C8ABE6}"/>
              </a:ext>
            </a:extLst>
          </p:cNvPr>
          <p:cNvSpPr/>
          <p:nvPr/>
        </p:nvSpPr>
        <p:spPr>
          <a:xfrm>
            <a:off x="15844011" y="7188249"/>
            <a:ext cx="6770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SEM was used to observe the surface morphology of titanium . </a:t>
            </a:r>
          </a:p>
          <a:p>
            <a:pPr algn="just"/>
            <a:r>
              <a:rPr lang="en-US" altLang="zh-CN" sz="3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</a:rPr>
              <a:t>No obvious changes in surface morphology were detected after plasma treatment. </a:t>
            </a:r>
            <a:endParaRPr lang="zh-CN" altLang="en-US" sz="3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07FBB2-4213-443A-A65C-FF497387AB8A}"/>
              </a:ext>
            </a:extLst>
          </p:cNvPr>
          <p:cNvSpPr/>
          <p:nvPr/>
        </p:nvSpPr>
        <p:spPr>
          <a:xfrm>
            <a:off x="15931984" y="10733916"/>
            <a:ext cx="49206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F11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chemical composition and elemental states of the sample surfaces were analyzed using XPS.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XPS analysis provides a chemical explanation for the effects of N</a:t>
            </a:r>
            <a:r>
              <a:rPr lang="en-US" altLang="zh-CN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altLang="zh-CN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plasma modification: (1) effective surface cleaning and (2) successful introduction of nitrogen-containing functional groups (-NH</a:t>
            </a:r>
            <a:r>
              <a:rPr lang="en-US" altLang="zh-CN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zh-CN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2BB5233-4D2F-4902-A741-C63EAE168E72}"/>
              </a:ext>
            </a:extLst>
          </p:cNvPr>
          <p:cNvSpPr/>
          <p:nvPr/>
        </p:nvSpPr>
        <p:spPr>
          <a:xfrm>
            <a:off x="15730718" y="17627643"/>
            <a:ext cx="12238593" cy="5387523"/>
          </a:xfrm>
          <a:prstGeom prst="roundRect">
            <a:avLst>
              <a:gd name="adj" fmla="val 2789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0DDCBBB-367A-4338-9E00-D142A90299F8}"/>
              </a:ext>
            </a:extLst>
          </p:cNvPr>
          <p:cNvGrpSpPr/>
          <p:nvPr/>
        </p:nvGrpSpPr>
        <p:grpSpPr>
          <a:xfrm>
            <a:off x="15747206" y="17591881"/>
            <a:ext cx="3094594" cy="612335"/>
            <a:chOff x="15776812" y="18226507"/>
            <a:chExt cx="3094594" cy="612335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3C61E8E1-3D89-4B24-B9CE-B1A955F45793}"/>
                </a:ext>
              </a:extLst>
            </p:cNvPr>
            <p:cNvSpPr/>
            <p:nvPr/>
          </p:nvSpPr>
          <p:spPr>
            <a:xfrm>
              <a:off x="15776812" y="18254068"/>
              <a:ext cx="3094594" cy="5847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A826464-D594-4FC8-AE72-B38D2E67F8E9}"/>
                </a:ext>
              </a:extLst>
            </p:cNvPr>
            <p:cNvSpPr/>
            <p:nvPr/>
          </p:nvSpPr>
          <p:spPr>
            <a:xfrm>
              <a:off x="15987711" y="18226507"/>
              <a:ext cx="2751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Times New Roman Regular"/>
                  <a:ea typeface="宋体" panose="02010600030101010101" pitchFamily="2" charset="-122"/>
                </a:rPr>
                <a:t>Hydrophilicity</a:t>
              </a:r>
              <a:endParaRPr lang="zh-CN" altLang="en-US" sz="3200" b="1" dirty="0">
                <a:solidFill>
                  <a:schemeClr val="bg1"/>
                </a:solidFill>
                <a:latin typeface="Times New Roman Regular"/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BFEC7A94-9195-4B42-A957-A131FF9CD453}"/>
              </a:ext>
            </a:extLst>
          </p:cNvPr>
          <p:cNvSpPr/>
          <p:nvPr/>
        </p:nvSpPr>
        <p:spPr>
          <a:xfrm>
            <a:off x="15950961" y="16488849"/>
            <a:ext cx="11746909" cy="90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200" b="1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Figure 6.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 Chemical composition of titanium samples measured by high-resolution XPS. (a) C 1s spectra. (b) N 1s spectra. (x1) for SLA </a:t>
            </a:r>
            <a:r>
              <a:rPr lang="en-US" altLang="zh-CN" sz="2200" kern="0" dirty="0" err="1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. (x2) for Smooth </a:t>
            </a:r>
            <a:r>
              <a:rPr lang="en-US" altLang="zh-CN" sz="2200" kern="0" dirty="0" err="1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2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93AE76-620C-464A-B8F1-AB2E23A4DD03}"/>
              </a:ext>
            </a:extLst>
          </p:cNvPr>
          <p:cNvSpPr/>
          <p:nvPr/>
        </p:nvSpPr>
        <p:spPr>
          <a:xfrm>
            <a:off x="15859577" y="22109788"/>
            <a:ext cx="11838293" cy="90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200" b="1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Figure 7.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 Influence of plasma treatment time on the contact angle of titanium discs (Pressure: 200 Pa, Working gas: 95% N</a:t>
            </a:r>
            <a:r>
              <a:rPr lang="en-US" altLang="zh-CN" sz="2200" kern="0" baseline="-25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+ 5% H</a:t>
            </a:r>
            <a:r>
              <a:rPr lang="en-US" altLang="zh-CN" sz="2200" kern="0" baseline="-25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zh-CN" sz="22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410495E-4842-424A-B539-398ECE3656C3}"/>
              </a:ext>
            </a:extLst>
          </p:cNvPr>
          <p:cNvSpPr/>
          <p:nvPr/>
        </p:nvSpPr>
        <p:spPr>
          <a:xfrm>
            <a:off x="15838965" y="18263596"/>
            <a:ext cx="7733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 algn="just">
              <a:spcAft>
                <a:spcPts val="0"/>
              </a:spcAft>
            </a:pPr>
            <a:r>
              <a:rPr lang="en-US" altLang="zh-CN" sz="3000" kern="0" dirty="0">
                <a:solidFill>
                  <a:srgbClr val="0F11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SLA titanium, as the treatment time increased from 30 s to 10 min, the contact angle decreased from 22.3° to 7.9°,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indicating a super-hydrophilic surface. </a:t>
            </a:r>
            <a:endParaRPr lang="en-US" altLang="zh-CN" sz="3000" kern="0" dirty="0">
              <a:solidFill>
                <a:srgbClr val="0F1115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720000" algn="just">
              <a:spcAft>
                <a:spcPts val="0"/>
              </a:spcAft>
            </a:pPr>
            <a:r>
              <a:rPr lang="en-US" altLang="zh-CN" sz="3000" kern="0" dirty="0">
                <a:solidFill>
                  <a:srgbClr val="0F111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Smooth titanium consistently exhibited higher contact angles than SLA titanium. After a 5-minute treatment, its contact angle was about 20.6°, and after 10 minutes, it was about 16°.</a:t>
            </a:r>
            <a:endParaRPr lang="zh-CN" altLang="zh-CN" sz="30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ECF732AE-0A57-4BD4-9595-3761C806EF41}"/>
              </a:ext>
            </a:extLst>
          </p:cNvPr>
          <p:cNvSpPr/>
          <p:nvPr/>
        </p:nvSpPr>
        <p:spPr>
          <a:xfrm>
            <a:off x="15730718" y="23311069"/>
            <a:ext cx="12238593" cy="11654412"/>
          </a:xfrm>
          <a:prstGeom prst="roundRect">
            <a:avLst>
              <a:gd name="adj" fmla="val 2789"/>
            </a:avLst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C22C2AA-0F74-4EAF-9915-B5B6D178A34C}"/>
              </a:ext>
            </a:extLst>
          </p:cNvPr>
          <p:cNvGrpSpPr/>
          <p:nvPr/>
        </p:nvGrpSpPr>
        <p:grpSpPr>
          <a:xfrm>
            <a:off x="15747206" y="23257197"/>
            <a:ext cx="6719372" cy="612335"/>
            <a:chOff x="15776812" y="18226507"/>
            <a:chExt cx="3094594" cy="612335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EB38DB5-B1E3-45CE-87FF-4B2B37F3AC5A}"/>
                </a:ext>
              </a:extLst>
            </p:cNvPr>
            <p:cNvSpPr/>
            <p:nvPr/>
          </p:nvSpPr>
          <p:spPr>
            <a:xfrm>
              <a:off x="15776812" y="18254068"/>
              <a:ext cx="3094594" cy="5847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E356390-0EC7-4975-A917-08F9A41B6FA7}"/>
                </a:ext>
              </a:extLst>
            </p:cNvPr>
            <p:cNvSpPr/>
            <p:nvPr/>
          </p:nvSpPr>
          <p:spPr>
            <a:xfrm>
              <a:off x="15987711" y="18226507"/>
              <a:ext cx="26640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/>
                <a:t> 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 Regular"/>
                  <a:ea typeface="宋体" panose="02010600030101010101" pitchFamily="2" charset="-122"/>
                </a:rPr>
                <a:t>Antibacterial and cellular assay</a:t>
              </a:r>
              <a:endParaRPr lang="zh-CN" altLang="en-US" sz="3200" b="1" dirty="0">
                <a:solidFill>
                  <a:schemeClr val="bg1"/>
                </a:solidFill>
                <a:latin typeface="Times New Roman Regular"/>
                <a:ea typeface="宋体" panose="02010600030101010101" pitchFamily="2" charset="-122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209EC270-568A-40B2-8311-1BFC594FD4A6}"/>
              </a:ext>
            </a:extLst>
          </p:cNvPr>
          <p:cNvSpPr/>
          <p:nvPr/>
        </p:nvSpPr>
        <p:spPr>
          <a:xfrm>
            <a:off x="21069377" y="27162368"/>
            <a:ext cx="6865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200" b="1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Figure 8.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 Antibacterial properties of plasma-modified titanium discs (Pressure: 200 Pa). (a) Bacterial attachment on each </a:t>
            </a:r>
            <a:r>
              <a:rPr lang="en-US" altLang="zh-CN" sz="2200" kern="0" dirty="0" err="1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Ti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 surface. (b) Quantitative assessment of antibacterial performance by the BRF.</a:t>
            </a:r>
            <a:endParaRPr lang="zh-CN" altLang="zh-CN" sz="22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3BD2443-97F5-4DCB-9B50-DAC3C0B0DAE7}"/>
              </a:ext>
            </a:extLst>
          </p:cNvPr>
          <p:cNvSpPr/>
          <p:nvPr/>
        </p:nvSpPr>
        <p:spPr>
          <a:xfrm>
            <a:off x="15725451" y="23855962"/>
            <a:ext cx="52629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 algn="just">
              <a:spcAft>
                <a:spcPts val="0"/>
              </a:spcAft>
            </a:pPr>
            <a:r>
              <a:rPr lang="en-US" altLang="zh-CN" sz="30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The antibacterial results are shown in Fig. 8. Compared to the untreated control titanium, all plasma-treated surfaces exhibited antibacterial effects. </a:t>
            </a:r>
          </a:p>
          <a:p>
            <a:pPr indent="720000" algn="just">
              <a:spcAft>
                <a:spcPts val="0"/>
              </a:spcAft>
            </a:pPr>
            <a:r>
              <a:rPr lang="en-US" altLang="zh-CN" sz="30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Notably, the titanium  modified by the N</a:t>
            </a:r>
            <a:r>
              <a:rPr lang="en-US" altLang="zh-CN" sz="3000" kern="0" baseline="-25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0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+H</a:t>
            </a:r>
            <a:r>
              <a:rPr lang="en-US" altLang="zh-CN" sz="3000" kern="0" baseline="-2500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0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 plasma demonstrated better antibacterial performance compared to the air plasma group. </a:t>
            </a:r>
            <a:endParaRPr lang="zh-CN" altLang="zh-CN" sz="3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3145796-B1C7-4B85-8E4E-7B2D6EB497E0}"/>
              </a:ext>
            </a:extLst>
          </p:cNvPr>
          <p:cNvCxnSpPr>
            <a:cxnSpLocks/>
          </p:cNvCxnSpPr>
          <p:nvPr/>
        </p:nvCxnSpPr>
        <p:spPr>
          <a:xfrm>
            <a:off x="15758019" y="28737805"/>
            <a:ext cx="1217644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48D7C8C4-F8A5-4CA7-9667-1BB16A817E0B}"/>
              </a:ext>
            </a:extLst>
          </p:cNvPr>
          <p:cNvSpPr/>
          <p:nvPr/>
        </p:nvSpPr>
        <p:spPr>
          <a:xfrm>
            <a:off x="15931984" y="34204229"/>
            <a:ext cx="119146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200" b="1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Figure 9.</a:t>
            </a:r>
            <a:r>
              <a:rPr lang="en-US" altLang="zh-CN" sz="22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 Fluorescence microscopy images of cell adhesion on plasma-modified titanium disc surfaces (DAPI staining) (Pressure: 200 Pa, Treatment time: 10 min).</a:t>
            </a:r>
            <a:endParaRPr lang="zh-CN" altLang="zh-CN" sz="22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7A9DA7F-88A6-416E-8F9D-ED3E4DA3C6B1}"/>
              </a:ext>
            </a:extLst>
          </p:cNvPr>
          <p:cNvSpPr/>
          <p:nvPr/>
        </p:nvSpPr>
        <p:spPr>
          <a:xfrm>
            <a:off x="15840234" y="28945681"/>
            <a:ext cx="54765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3000" kern="0" dirty="0">
                <a:solidFill>
                  <a:srgbClr val="0F1115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Cells adhered to the titanium surfaces after 2 hours of culture were labeled using DAPI fluorescence staining and observed. The results are shown in Fig. 9. All plasma-treated titanium surfaces exhibited significantly more adherent cells than the untreated control group, indicating that plasma treatment effectively promotes cell adhesion.</a:t>
            </a:r>
            <a:endParaRPr lang="zh-CN" altLang="zh-CN" sz="3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3552</TotalTime>
  <Words>1025</Words>
  <Application>Microsoft Office PowerPoint</Application>
  <PresentationFormat>自定义</PresentationFormat>
  <Paragraphs>147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Times New Roman Regular</vt:lpstr>
      <vt:lpstr>等线</vt:lpstr>
      <vt:lpstr>等线 Light</vt:lpstr>
      <vt:lpstr>宋体</vt:lpstr>
      <vt:lpstr>Arial</vt:lpstr>
      <vt:lpstr>Calibri</vt:lpstr>
      <vt:lpstr>Calibri Light</vt:lpstr>
      <vt:lpstr>Times New Roman</vt:lpstr>
      <vt:lpstr>Wingdings</vt:lpstr>
      <vt:lpstr>Office Theme</vt:lpstr>
      <vt:lpstr>PowerPoint 演示文稿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44x30</dc:title>
  <dc:creator>Jay Larson</dc:creator>
  <dc:description>Quality poster printing
www.genigraphics.com
1-800-790-4001</dc:description>
  <cp:lastModifiedBy>123</cp:lastModifiedBy>
  <cp:revision>137</cp:revision>
  <cp:lastPrinted>2013-02-12T02:21:55Z</cp:lastPrinted>
  <dcterms:created xsi:type="dcterms:W3CDTF">2013-02-10T21:14:48Z</dcterms:created>
  <dcterms:modified xsi:type="dcterms:W3CDTF">2026-06-19T11:27:24Z</dcterms:modified>
</cp:coreProperties>
</file>