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44" r:id="rId2"/>
  </p:sldMasterIdLst>
  <p:notesMasterIdLst>
    <p:notesMasterId r:id="rId49"/>
  </p:notesMasterIdLst>
  <p:sldIdLst>
    <p:sldId id="367" r:id="rId3"/>
    <p:sldId id="320" r:id="rId4"/>
    <p:sldId id="469" r:id="rId5"/>
    <p:sldId id="471" r:id="rId6"/>
    <p:sldId id="470" r:id="rId7"/>
    <p:sldId id="468" r:id="rId8"/>
    <p:sldId id="476" r:id="rId9"/>
    <p:sldId id="477" r:id="rId10"/>
    <p:sldId id="391" r:id="rId11"/>
    <p:sldId id="478" r:id="rId12"/>
    <p:sldId id="303" r:id="rId13"/>
    <p:sldId id="480" r:id="rId14"/>
    <p:sldId id="479" r:id="rId15"/>
    <p:sldId id="461" r:id="rId16"/>
    <p:sldId id="434" r:id="rId17"/>
    <p:sldId id="450" r:id="rId18"/>
    <p:sldId id="457" r:id="rId19"/>
    <p:sldId id="402" r:id="rId20"/>
    <p:sldId id="430" r:id="rId21"/>
    <p:sldId id="432" r:id="rId22"/>
    <p:sldId id="373" r:id="rId23"/>
    <p:sldId id="364" r:id="rId24"/>
    <p:sldId id="427" r:id="rId25"/>
    <p:sldId id="463" r:id="rId26"/>
    <p:sldId id="417" r:id="rId27"/>
    <p:sldId id="363" r:id="rId28"/>
    <p:sldId id="390" r:id="rId29"/>
    <p:sldId id="369" r:id="rId30"/>
    <p:sldId id="382" r:id="rId31"/>
    <p:sldId id="426" r:id="rId32"/>
    <p:sldId id="472" r:id="rId33"/>
    <p:sldId id="346" r:id="rId34"/>
    <p:sldId id="287" r:id="rId35"/>
    <p:sldId id="475" r:id="rId36"/>
    <p:sldId id="349" r:id="rId37"/>
    <p:sldId id="456" r:id="rId38"/>
    <p:sldId id="425" r:id="rId39"/>
    <p:sldId id="451" r:id="rId40"/>
    <p:sldId id="433" r:id="rId41"/>
    <p:sldId id="375" r:id="rId42"/>
    <p:sldId id="412" r:id="rId43"/>
    <p:sldId id="466" r:id="rId44"/>
    <p:sldId id="474" r:id="rId45"/>
    <p:sldId id="437" r:id="rId46"/>
    <p:sldId id="436" r:id="rId47"/>
    <p:sldId id="43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BECF"/>
    <a:srgbClr val="BCBD22"/>
    <a:srgbClr val="1A74B2"/>
    <a:srgbClr val="D83435"/>
    <a:srgbClr val="FF8315"/>
    <a:srgbClr val="229C22"/>
    <a:srgbClr val="2AC8C8"/>
    <a:srgbClr val="6495ED"/>
    <a:srgbClr val="8AAFF1"/>
    <a:srgbClr val="FF8F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45" autoAdjust="0"/>
    <p:restoredTop sz="96247" autoAdjust="0"/>
  </p:normalViewPr>
  <p:slideViewPr>
    <p:cSldViewPr snapToGrid="0">
      <p:cViewPr>
        <p:scale>
          <a:sx n="75" d="100"/>
          <a:sy n="75" d="100"/>
        </p:scale>
        <p:origin x="1686" y="924"/>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30.06.2026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16</a:t>
            </a:fld>
            <a:endParaRPr lang="de-DE"/>
          </a:p>
        </p:txBody>
      </p:sp>
    </p:spTree>
    <p:extLst>
      <p:ext uri="{BB962C8B-B14F-4D97-AF65-F5344CB8AC3E}">
        <p14:creationId xmlns:p14="http://schemas.microsoft.com/office/powerpoint/2010/main" val="1611698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39</a:t>
            </a:fld>
            <a:endParaRPr lang="de-DE"/>
          </a:p>
        </p:txBody>
      </p:sp>
    </p:spTree>
    <p:extLst>
      <p:ext uri="{BB962C8B-B14F-4D97-AF65-F5344CB8AC3E}">
        <p14:creationId xmlns:p14="http://schemas.microsoft.com/office/powerpoint/2010/main" val="344109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40</a:t>
            </a:fld>
            <a:endParaRPr lang="de-DE"/>
          </a:p>
        </p:txBody>
      </p:sp>
    </p:spTree>
    <p:extLst>
      <p:ext uri="{BB962C8B-B14F-4D97-AF65-F5344CB8AC3E}">
        <p14:creationId xmlns:p14="http://schemas.microsoft.com/office/powerpoint/2010/main" val="355820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41</a:t>
            </a:fld>
            <a:endParaRPr lang="de-DE"/>
          </a:p>
        </p:txBody>
      </p:sp>
    </p:spTree>
    <p:extLst>
      <p:ext uri="{BB962C8B-B14F-4D97-AF65-F5344CB8AC3E}">
        <p14:creationId xmlns:p14="http://schemas.microsoft.com/office/powerpoint/2010/main" val="179240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44</a:t>
            </a:fld>
            <a:endParaRPr lang="de-DE"/>
          </a:p>
        </p:txBody>
      </p:sp>
    </p:spTree>
    <p:extLst>
      <p:ext uri="{BB962C8B-B14F-4D97-AF65-F5344CB8AC3E}">
        <p14:creationId xmlns:p14="http://schemas.microsoft.com/office/powerpoint/2010/main" val="1957433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45</a:t>
            </a:fld>
            <a:endParaRPr lang="de-DE"/>
          </a:p>
        </p:txBody>
      </p:sp>
    </p:spTree>
    <p:extLst>
      <p:ext uri="{BB962C8B-B14F-4D97-AF65-F5344CB8AC3E}">
        <p14:creationId xmlns:p14="http://schemas.microsoft.com/office/powerpoint/2010/main" val="1498336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46</a:t>
            </a:fld>
            <a:endParaRPr lang="de-DE"/>
          </a:p>
        </p:txBody>
      </p:sp>
    </p:spTree>
    <p:extLst>
      <p:ext uri="{BB962C8B-B14F-4D97-AF65-F5344CB8AC3E}">
        <p14:creationId xmlns:p14="http://schemas.microsoft.com/office/powerpoint/2010/main" val="170955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29</a:t>
            </a:fld>
            <a:endParaRPr lang="de-DE"/>
          </a:p>
        </p:txBody>
      </p:sp>
    </p:spTree>
    <p:extLst>
      <p:ext uri="{BB962C8B-B14F-4D97-AF65-F5344CB8AC3E}">
        <p14:creationId xmlns:p14="http://schemas.microsoft.com/office/powerpoint/2010/main" val="194995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30</a:t>
            </a:fld>
            <a:endParaRPr lang="de-DE"/>
          </a:p>
        </p:txBody>
      </p:sp>
    </p:spTree>
    <p:extLst>
      <p:ext uri="{BB962C8B-B14F-4D97-AF65-F5344CB8AC3E}">
        <p14:creationId xmlns:p14="http://schemas.microsoft.com/office/powerpoint/2010/main" val="248330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31</a:t>
            </a:fld>
            <a:endParaRPr lang="de-DE"/>
          </a:p>
        </p:txBody>
      </p:sp>
    </p:spTree>
    <p:extLst>
      <p:ext uri="{BB962C8B-B14F-4D97-AF65-F5344CB8AC3E}">
        <p14:creationId xmlns:p14="http://schemas.microsoft.com/office/powerpoint/2010/main" val="385734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Integration challenge of radiated power-dilution-confinement</a:t>
            </a:r>
          </a:p>
          <a:p>
            <a:r>
              <a:rPr lang="en-US" dirty="0"/>
              <a:t>Future simulation of rotation</a:t>
            </a:r>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33</a:t>
            </a:fld>
            <a:endParaRPr lang="de-DE"/>
          </a:p>
        </p:txBody>
      </p:sp>
    </p:spTree>
    <p:extLst>
      <p:ext uri="{BB962C8B-B14F-4D97-AF65-F5344CB8AC3E}">
        <p14:creationId xmlns:p14="http://schemas.microsoft.com/office/powerpoint/2010/main" val="3074727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Integration challenge of radiated power-dilution-confinement</a:t>
            </a:r>
          </a:p>
          <a:p>
            <a:r>
              <a:rPr lang="en-US" dirty="0"/>
              <a:t>Future simulation of rotation</a:t>
            </a:r>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34</a:t>
            </a:fld>
            <a:endParaRPr lang="de-DE"/>
          </a:p>
        </p:txBody>
      </p:sp>
    </p:spTree>
    <p:extLst>
      <p:ext uri="{BB962C8B-B14F-4D97-AF65-F5344CB8AC3E}">
        <p14:creationId xmlns:p14="http://schemas.microsoft.com/office/powerpoint/2010/main" val="4641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36</a:t>
            </a:fld>
            <a:endParaRPr lang="de-DE"/>
          </a:p>
        </p:txBody>
      </p:sp>
    </p:spTree>
    <p:extLst>
      <p:ext uri="{BB962C8B-B14F-4D97-AF65-F5344CB8AC3E}">
        <p14:creationId xmlns:p14="http://schemas.microsoft.com/office/powerpoint/2010/main" val="206903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37</a:t>
            </a:fld>
            <a:endParaRPr lang="de-DE"/>
          </a:p>
        </p:txBody>
      </p:sp>
    </p:spTree>
    <p:extLst>
      <p:ext uri="{BB962C8B-B14F-4D97-AF65-F5344CB8AC3E}">
        <p14:creationId xmlns:p14="http://schemas.microsoft.com/office/powerpoint/2010/main" val="158677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C85E968-FCE0-431C-99B4-EC8EA971DFFE}" type="slidenum">
              <a:rPr lang="de-DE" smtClean="0"/>
              <a:t>38</a:t>
            </a:fld>
            <a:endParaRPr lang="de-DE"/>
          </a:p>
        </p:txBody>
      </p:sp>
    </p:spTree>
    <p:extLst>
      <p:ext uri="{BB962C8B-B14F-4D97-AF65-F5344CB8AC3E}">
        <p14:creationId xmlns:p14="http://schemas.microsoft.com/office/powerpoint/2010/main" val="514769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UG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lvl1pPr>
              <a:defRPr sz="800"/>
            </a:lvl1pPr>
          </a:lstStyle>
          <a:p>
            <a:r>
              <a:rPr lang="de-DE"/>
              <a:t>52nd EPS Conference | Theory-based modelling of impurity transport in tokamaks</a:t>
            </a:r>
            <a:endParaRPr lang="de-DE" dirty="0"/>
          </a:p>
        </p:txBody>
      </p:sp>
      <p:sp>
        <p:nvSpPr>
          <p:cNvPr id="6" name="Fußzeilenplatzhalter 5"/>
          <p:cNvSpPr>
            <a:spLocks noGrp="1"/>
          </p:cNvSpPr>
          <p:nvPr>
            <p:ph type="ftr" sz="quarter" idx="11"/>
          </p:nvPr>
        </p:nvSpPr>
        <p:spPr/>
        <p:txBody>
          <a:bodyPr/>
          <a:lstStyle>
            <a:lvl1pPr>
              <a:defRPr sz="800"/>
            </a:lvl1pPr>
          </a:lstStyle>
          <a:p>
            <a:r>
              <a:rPr lang="de-DE"/>
              <a:t>Max-Planck-Institut für Plasmaphysik | D. FAJARDO | 03.07.2026</a:t>
            </a:r>
            <a:endParaRPr lang="de-DE" dirty="0"/>
          </a:p>
        </p:txBody>
      </p:sp>
      <p:sp>
        <p:nvSpPr>
          <p:cNvPr id="7" name="Foliennummernplatzhalter 6"/>
          <p:cNvSpPr>
            <a:spLocks noGrp="1"/>
          </p:cNvSpPr>
          <p:nvPr>
            <p:ph type="sldNum" sz="quarter" idx="12"/>
          </p:nvPr>
        </p:nvSpPr>
        <p:spPr/>
        <p:txBody>
          <a:bodyPr/>
          <a:lstStyle>
            <a:lvl1pPr>
              <a:defRPr sz="800"/>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93759007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60"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r>
              <a:rPr lang="de-DE"/>
              <a:t>52nd EPS Conference | Theory-based modelling of impurity transport in tokamaks</a:t>
            </a:r>
            <a:endParaRPr lang="de-DE" dirty="0"/>
          </a:p>
        </p:txBody>
      </p:sp>
      <p:sp>
        <p:nvSpPr>
          <p:cNvPr id="12" name="Fußzeilenplatzhalter 11"/>
          <p:cNvSpPr>
            <a:spLocks noGrp="1"/>
          </p:cNvSpPr>
          <p:nvPr>
            <p:ph type="ftr" sz="quarter" idx="11"/>
          </p:nvPr>
        </p:nvSpPr>
        <p:spPr/>
        <p:txBody>
          <a:bodyPr/>
          <a:lstStyle/>
          <a:p>
            <a:r>
              <a:rPr lang="de-DE"/>
              <a:t>Max-Planck-Institut für Plasmaphysik | D. FAJARDO | 03.07.2026</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84"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r>
              <a:rPr lang="de-DE"/>
              <a:t>52nd EPS Conference | Theory-based modelling of impurity transport in tokamaks</a:t>
            </a:r>
            <a:endParaRPr lang="de-DE" dirty="0"/>
          </a:p>
        </p:txBody>
      </p:sp>
      <p:sp>
        <p:nvSpPr>
          <p:cNvPr id="12" name="Fußzeilenplatzhalter 11"/>
          <p:cNvSpPr>
            <a:spLocks noGrp="1"/>
          </p:cNvSpPr>
          <p:nvPr>
            <p:ph type="ftr" sz="quarter" idx="11"/>
          </p:nvPr>
        </p:nvSpPr>
        <p:spPr/>
        <p:txBody>
          <a:bodyPr/>
          <a:lstStyle/>
          <a:p>
            <a:r>
              <a:rPr lang="de-DE"/>
              <a:t>Max-Planck-Institut für Plasmaphysik | D. FAJARDO | 03.07.2026</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08"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r>
              <a:rPr lang="de-DE"/>
              <a:t>52nd EPS Conference | Theory-based modelling of impurity transport in tokamaks</a:t>
            </a:r>
            <a:endParaRPr lang="de-DE" dirty="0"/>
          </a:p>
        </p:txBody>
      </p:sp>
      <p:sp>
        <p:nvSpPr>
          <p:cNvPr id="13" name="Fußzeilenplatzhalter 12"/>
          <p:cNvSpPr>
            <a:spLocks noGrp="1"/>
          </p:cNvSpPr>
          <p:nvPr>
            <p:ph type="ftr" sz="quarter" idx="15"/>
          </p:nvPr>
        </p:nvSpPr>
        <p:spPr/>
        <p:txBody>
          <a:bodyPr/>
          <a:lstStyle/>
          <a:p>
            <a:r>
              <a:rPr lang="de-DE"/>
              <a:t>Max-Planck-Institut für Plasmaphysik | D. FAJARDO | 03.07.2026</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1"/>
          </p:nvPr>
        </p:nvSpPr>
        <p:spPr/>
        <p:txBody>
          <a:bodyPr/>
          <a:lstStyle/>
          <a:p>
            <a:r>
              <a:rPr lang="de-DE"/>
              <a:t>Max-Planck-Institut für Plasmaphysik | D. FAJARDO | 03.07.2026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1"/>
          </p:nvPr>
        </p:nvSpPr>
        <p:spPr/>
        <p:txBody>
          <a:bodyPr/>
          <a:lstStyle/>
          <a:p>
            <a:r>
              <a:rPr lang="de-DE"/>
              <a:t>Max-Planck-Institut für Plasmaphysik | D. FAJARDO | 03.07.2026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1"/>
          </p:nvPr>
        </p:nvSpPr>
        <p:spPr/>
        <p:txBody>
          <a:bodyPr/>
          <a:lstStyle/>
          <a:p>
            <a:r>
              <a:rPr lang="de-DE"/>
              <a:t>Max-Planck-Institut für Plasmaphysik | D. FAJARDO | 03.07.2026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1"/>
          </p:nvPr>
        </p:nvSpPr>
        <p:spPr/>
        <p:txBody>
          <a:bodyPr/>
          <a:lstStyle/>
          <a:p>
            <a:r>
              <a:rPr lang="de-DE"/>
              <a:t>Max-Planck-Institut für Plasmaphysik | D. FAJARDO | 03.07.2026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56"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de-DE"/>
              <a:t>52nd EPS Conference | Theory-based modelling of impurity transport in tokamaks</a:t>
            </a:r>
            <a:endParaRPr lang="de-DE" dirty="0"/>
          </a:p>
        </p:txBody>
      </p:sp>
      <p:sp>
        <p:nvSpPr>
          <p:cNvPr id="9" name="Fußzeilenplatzhalter 8"/>
          <p:cNvSpPr>
            <a:spLocks noGrp="1"/>
          </p:cNvSpPr>
          <p:nvPr>
            <p:ph type="ftr" sz="quarter" idx="15"/>
          </p:nvPr>
        </p:nvSpPr>
        <p:spPr/>
        <p:txBody>
          <a:bodyPr/>
          <a:lstStyle/>
          <a:p>
            <a:r>
              <a:rPr lang="de-DE"/>
              <a:t>Max-Planck-Institut für Plasmaphysik | D. FAJARDO | 03.07.2026</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62737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8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52nd EPS Conference | Theory-based modelling of impurity transport in tokamaks</a:t>
            </a:r>
            <a:endParaRPr lang="de-DE" dirty="0"/>
          </a:p>
        </p:txBody>
      </p:sp>
      <p:sp>
        <p:nvSpPr>
          <p:cNvPr id="16" name="Fußzeilenplatzhalter 15"/>
          <p:cNvSpPr>
            <a:spLocks noGrp="1"/>
          </p:cNvSpPr>
          <p:nvPr>
            <p:ph type="ftr" sz="quarter" idx="15"/>
          </p:nvPr>
        </p:nvSpPr>
        <p:spPr/>
        <p:txBody>
          <a:bodyPr/>
          <a:lstStyle/>
          <a:p>
            <a:r>
              <a:rPr lang="de-DE"/>
              <a:t>Max-Planck-Institut für Plasmaphysik | D. FAJARDO | 03.07.2026</a:t>
            </a:r>
            <a:endParaRPr lang="de-DE" dirty="0"/>
          </a:p>
        </p:txBody>
      </p:sp>
      <p:sp>
        <p:nvSpPr>
          <p:cNvPr id="17" name="Foliennummernplatzhalter 16"/>
          <p:cNvSpPr>
            <a:spLocks noGrp="1"/>
          </p:cNvSpPr>
          <p:nvPr>
            <p:ph type="sldNum" sz="quarter" idx="16"/>
          </p:nvPr>
        </p:nvSpPr>
        <p:spPr>
          <a:xfrm>
            <a:off x="11661452" y="6561601"/>
            <a:ext cx="217349" cy="144000"/>
          </a:xfrm>
        </p:spPr>
        <p:txBody>
          <a:bodyPr/>
          <a:lstStyle>
            <a:lvl1pPr>
              <a:defRPr sz="1200"/>
            </a:lvl1p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176147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04"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52nd EPS Conference | Theory-based modelling of impurity transport in tokamaks</a:t>
            </a:r>
            <a:endParaRPr lang="de-DE" dirty="0"/>
          </a:p>
        </p:txBody>
      </p:sp>
      <p:sp>
        <p:nvSpPr>
          <p:cNvPr id="13" name="Fußzeilenplatzhalter 12"/>
          <p:cNvSpPr>
            <a:spLocks noGrp="1"/>
          </p:cNvSpPr>
          <p:nvPr>
            <p:ph type="ftr" sz="quarter" idx="11"/>
          </p:nvPr>
        </p:nvSpPr>
        <p:spPr/>
        <p:txBody>
          <a:bodyPr/>
          <a:lstStyle/>
          <a:p>
            <a:r>
              <a:rPr lang="de-DE"/>
              <a:t>Max-Planck-Institut für Plasmaphysik | D. FAJARDO | 03.07.2026</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U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1"/>
          </p:nvPr>
        </p:nvSpPr>
        <p:spPr/>
        <p:txBody>
          <a:bodyPr/>
          <a:lstStyle/>
          <a:p>
            <a:r>
              <a:rPr lang="de-DE"/>
              <a:t>Max-Planck-Institut für Plasmaphysik | D. FAJARDO | 03.07.2026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067801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5"/>
          </p:nvPr>
        </p:nvSpPr>
        <p:spPr/>
        <p:txBody>
          <a:bodyPr/>
          <a:lstStyle/>
          <a:p>
            <a:r>
              <a:rPr lang="de-DE"/>
              <a:t>Max-Planck-Institut für Plasmaphysik | D. FAJARDO | 03.07.2026</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52nd EPS Conference | Theory-based modelling of impurity transport in tokamaks</a:t>
            </a:r>
            <a:endParaRPr lang="de-DE" dirty="0"/>
          </a:p>
        </p:txBody>
      </p:sp>
      <p:sp>
        <p:nvSpPr>
          <p:cNvPr id="9" name="Fußzeilenplatzhalter 8"/>
          <p:cNvSpPr>
            <a:spLocks noGrp="1"/>
          </p:cNvSpPr>
          <p:nvPr>
            <p:ph type="ftr" sz="quarter" idx="11"/>
          </p:nvPr>
        </p:nvSpPr>
        <p:spPr/>
        <p:txBody>
          <a:bodyPr/>
          <a:lstStyle/>
          <a:p>
            <a:r>
              <a:rPr lang="de-DE"/>
              <a:t>Max-Planck-Institut für Plasmaphysik | D. FAJARDO | 03.07.2026</a:t>
            </a:r>
            <a:endParaRPr lang="de-DE" dirty="0"/>
          </a:p>
        </p:txBody>
      </p:sp>
      <p:sp>
        <p:nvSpPr>
          <p:cNvPr id="10" name="Foliennummernplatzhalter 9"/>
          <p:cNvSpPr>
            <a:spLocks noGrp="1"/>
          </p:cNvSpPr>
          <p:nvPr>
            <p:ph type="sldNum" sz="quarter" idx="12"/>
          </p:nvPr>
        </p:nvSpPr>
        <p:spPr>
          <a:xfrm>
            <a:off x="11661454" y="6561601"/>
            <a:ext cx="217349" cy="144000"/>
          </a:xfrm>
        </p:spPr>
        <p:txBody>
          <a:bodyPr/>
          <a:lstStyle>
            <a:lvl1pPr>
              <a:defRPr sz="1200"/>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2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52nd EPS Conference | Theory-based modelling of impurity transport in tokamaks</a:t>
            </a:r>
            <a:endParaRPr lang="de-DE" dirty="0"/>
          </a:p>
        </p:txBody>
      </p:sp>
      <p:sp>
        <p:nvSpPr>
          <p:cNvPr id="12" name="Fußzeilenplatzhalter 11"/>
          <p:cNvSpPr>
            <a:spLocks noGrp="1"/>
          </p:cNvSpPr>
          <p:nvPr>
            <p:ph type="ftr" sz="quarter" idx="11"/>
          </p:nvPr>
        </p:nvSpPr>
        <p:spPr/>
        <p:txBody>
          <a:bodyPr/>
          <a:lstStyle/>
          <a:p>
            <a:r>
              <a:rPr lang="de-DE"/>
              <a:t>Max-Planck-Institut für Plasmaphysik | D. FAJARDO | 03.07.2026</a:t>
            </a:r>
            <a:endParaRPr lang="de-DE" dirty="0"/>
          </a:p>
        </p:txBody>
      </p:sp>
      <p:sp>
        <p:nvSpPr>
          <p:cNvPr id="13" name="Foliennummernplatzhalter 12"/>
          <p:cNvSpPr>
            <a:spLocks noGrp="1"/>
          </p:cNvSpPr>
          <p:nvPr>
            <p:ph type="sldNum" sz="quarter" idx="12"/>
          </p:nvPr>
        </p:nvSpPr>
        <p:spPr>
          <a:xfrm>
            <a:off x="11687087" y="6561601"/>
            <a:ext cx="217349" cy="144000"/>
          </a:xfrm>
        </p:spPr>
        <p:txBody>
          <a:bodyPr/>
          <a:lstStyle>
            <a:lvl1pPr>
              <a:defRPr sz="1200"/>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5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52nd EPS Conference | Theory-based modelling of impurity transport in tokamaks</a:t>
            </a:r>
            <a:endParaRPr lang="de-DE" dirty="0"/>
          </a:p>
        </p:txBody>
      </p:sp>
      <p:sp>
        <p:nvSpPr>
          <p:cNvPr id="12" name="Fußzeilenplatzhalter 11"/>
          <p:cNvSpPr>
            <a:spLocks noGrp="1"/>
          </p:cNvSpPr>
          <p:nvPr>
            <p:ph type="ftr" sz="quarter" idx="11"/>
          </p:nvPr>
        </p:nvSpPr>
        <p:spPr/>
        <p:txBody>
          <a:bodyPr/>
          <a:lstStyle/>
          <a:p>
            <a:r>
              <a:rPr lang="de-DE"/>
              <a:t>Max-Planck-Institut für Plasmaphysik | D. FAJARDO | 03.07.2026</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76"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52nd EPS Conference | Theory-based modelling of impurity transport in tokamaks</a:t>
            </a:r>
            <a:endParaRPr lang="de-DE" dirty="0"/>
          </a:p>
        </p:txBody>
      </p:sp>
      <p:sp>
        <p:nvSpPr>
          <p:cNvPr id="13" name="Fußzeilenplatzhalter 12"/>
          <p:cNvSpPr>
            <a:spLocks noGrp="1"/>
          </p:cNvSpPr>
          <p:nvPr>
            <p:ph type="ftr" sz="quarter" idx="15"/>
          </p:nvPr>
        </p:nvSpPr>
        <p:spPr/>
        <p:txBody>
          <a:bodyPr/>
          <a:lstStyle/>
          <a:p>
            <a:r>
              <a:rPr lang="de-DE"/>
              <a:t>Max-Planck-Institut für Plasmaphysik | D. FAJARDO | 03.07.2026</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UG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1"/>
          </p:nvPr>
        </p:nvSpPr>
        <p:spPr/>
        <p:txBody>
          <a:bodyPr/>
          <a:lstStyle/>
          <a:p>
            <a:r>
              <a:rPr lang="de-DE"/>
              <a:t>Max-Planck-Institut für Plasmaphysik | D. FAJARDO | 03.07.2026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UG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1"/>
          </p:nvPr>
        </p:nvSpPr>
        <p:spPr/>
        <p:txBody>
          <a:bodyPr/>
          <a:lstStyle/>
          <a:p>
            <a:r>
              <a:rPr lang="de-DE"/>
              <a:t>Max-Planck-Institut für Plasmaphysik | D. FAJARDO | 03.07.2026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88"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p>
            <a:r>
              <a:rPr lang="de-DE"/>
              <a:t>52nd EPS Conference | Theory-based modelling of impurity transport in tokamaks</a:t>
            </a:r>
            <a:endParaRPr lang="de-DE" dirty="0"/>
          </a:p>
        </p:txBody>
      </p:sp>
      <p:sp>
        <p:nvSpPr>
          <p:cNvPr id="9" name="Fußzeilenplatzhalter 8"/>
          <p:cNvSpPr>
            <a:spLocks noGrp="1"/>
          </p:cNvSpPr>
          <p:nvPr>
            <p:ph type="ftr" sz="quarter" idx="15"/>
          </p:nvPr>
        </p:nvSpPr>
        <p:spPr/>
        <p:txBody>
          <a:bodyPr/>
          <a:lstStyle/>
          <a:p>
            <a:r>
              <a:rPr lang="de-DE"/>
              <a:t>Max-Planck-Institut für Plasmaphysik | D. FAJARDO | 03.07.2026</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1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52nd EPS Conference | Theory-based modelling of impurity transport in tokamaks</a:t>
            </a:r>
            <a:endParaRPr lang="de-DE" dirty="0"/>
          </a:p>
        </p:txBody>
      </p:sp>
      <p:sp>
        <p:nvSpPr>
          <p:cNvPr id="16" name="Fußzeilenplatzhalter 15"/>
          <p:cNvSpPr>
            <a:spLocks noGrp="1"/>
          </p:cNvSpPr>
          <p:nvPr>
            <p:ph type="ftr" sz="quarter" idx="15"/>
          </p:nvPr>
        </p:nvSpPr>
        <p:spPr/>
        <p:txBody>
          <a:bodyPr/>
          <a:lstStyle/>
          <a:p>
            <a:r>
              <a:rPr lang="de-DE"/>
              <a:t>Max-Planck-Institut für Plasmaphysik | D. FAJARDO | 03.07.2026</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3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r>
              <a:rPr lang="de-DE"/>
              <a:t>52nd EPS Conference | Theory-based modelling of impurity transport in tokamaks</a:t>
            </a:r>
            <a:endParaRPr lang="de-DE" dirty="0"/>
          </a:p>
        </p:txBody>
      </p:sp>
      <p:sp>
        <p:nvSpPr>
          <p:cNvPr id="13" name="Fußzeilenplatzhalter 12"/>
          <p:cNvSpPr>
            <a:spLocks noGrp="1"/>
          </p:cNvSpPr>
          <p:nvPr>
            <p:ph type="ftr" sz="quarter" idx="11"/>
          </p:nvPr>
        </p:nvSpPr>
        <p:spPr/>
        <p:txBody>
          <a:bodyPr/>
          <a:lstStyle/>
          <a:p>
            <a:r>
              <a:rPr lang="de-DE"/>
              <a:t>Max-Planck-Institut für Plasmaphysik | D. FAJARDO | 03.07.2026</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52nd EPS Conference | Theory-based modelling of impurity transport in tokamaks</a:t>
            </a:r>
            <a:endParaRPr lang="de-DE" dirty="0"/>
          </a:p>
        </p:txBody>
      </p:sp>
      <p:sp>
        <p:nvSpPr>
          <p:cNvPr id="6" name="Fußzeilenplatzhalter 5"/>
          <p:cNvSpPr>
            <a:spLocks noGrp="1"/>
          </p:cNvSpPr>
          <p:nvPr>
            <p:ph type="ftr" sz="quarter" idx="15"/>
          </p:nvPr>
        </p:nvSpPr>
        <p:spPr/>
        <p:txBody>
          <a:bodyPr/>
          <a:lstStyle/>
          <a:p>
            <a:r>
              <a:rPr lang="de-DE"/>
              <a:t>Max-Planck-Institut für Plasmaphysik | D. FAJARDO | 03.07.2026</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52nd EPS Conference | Theory-based modelling of impurity transport in tokamaks</a:t>
            </a:r>
            <a:endParaRPr lang="de-DE" dirty="0"/>
          </a:p>
        </p:txBody>
      </p:sp>
      <p:sp>
        <p:nvSpPr>
          <p:cNvPr id="9" name="Fußzeilenplatzhalter 8"/>
          <p:cNvSpPr>
            <a:spLocks noGrp="1"/>
          </p:cNvSpPr>
          <p:nvPr>
            <p:ph type="ftr" sz="quarter" idx="11"/>
          </p:nvPr>
        </p:nvSpPr>
        <p:spPr/>
        <p:txBody>
          <a:bodyPr/>
          <a:lstStyle/>
          <a:p>
            <a:r>
              <a:rPr lang="de-DE"/>
              <a:t>Max-Planck-Institut für Plasmaphysik | D. FAJARDO | 03.07.2026</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1.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5.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4" name="think-cell Folie" r:id="rId18" imgW="384" imgH="385" progId="TCLayout.ActiveDocument.1">
                  <p:embed/>
                </p:oleObj>
              </mc:Choice>
              <mc:Fallback>
                <p:oleObj name="think-cell Folie" r:id="rId18" imgW="384" imgH="385"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38270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725151" y="251093"/>
            <a:ext cx="557210"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800" kern="600" cap="all" spc="90" baseline="0" smtClean="0">
                <a:solidFill>
                  <a:schemeClr val="tx1">
                    <a:tint val="75000"/>
                  </a:schemeClr>
                </a:solidFill>
                <a:latin typeface="+mn-lt"/>
                <a:ea typeface="+mn-ea"/>
                <a:cs typeface="+mn-cs"/>
              </a:defRPr>
            </a:lvl1pPr>
          </a:lstStyle>
          <a:p>
            <a:r>
              <a:rPr lang="de-DE"/>
              <a:t>52nd EPS Conference | Theory-based modelling of impurity transport in tokamaks</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800" kern="600" cap="all" spc="90" baseline="0">
                <a:solidFill>
                  <a:schemeClr val="tx1">
                    <a:tint val="75000"/>
                  </a:schemeClr>
                </a:solidFill>
                <a:latin typeface="+mn-lt"/>
                <a:ea typeface="+mn-ea"/>
                <a:cs typeface="+mn-cs"/>
              </a:defRPr>
            </a:lvl1pPr>
          </a:lstStyle>
          <a:p>
            <a:r>
              <a:rPr lang="de-DE"/>
              <a:t>Max-Planck-Institut für Plasmaphysik | D. FAJARDO | 03.07.2026</a:t>
            </a:r>
            <a:endParaRPr lang="de-DE" dirty="0"/>
          </a:p>
        </p:txBody>
      </p:sp>
      <p:sp>
        <p:nvSpPr>
          <p:cNvPr id="10" name="Foliennummernplatzhalter 9"/>
          <p:cNvSpPr>
            <a:spLocks noGrp="1"/>
          </p:cNvSpPr>
          <p:nvPr>
            <p:ph type="sldNum" sz="quarter" idx="4"/>
          </p:nvPr>
        </p:nvSpPr>
        <p:spPr>
          <a:xfrm>
            <a:off x="11345256" y="6561601"/>
            <a:ext cx="217349" cy="144000"/>
          </a:xfrm>
          <a:prstGeom prst="rect">
            <a:avLst/>
          </a:prstGeom>
        </p:spPr>
        <p:txBody>
          <a:bodyPr vert="horz" wrap="none" lIns="0" tIns="0" rIns="0" bIns="0" rtlCol="0" anchor="b" anchorCtr="0"/>
          <a:lstStyle>
            <a:lvl1pPr algn="r">
              <a:defRPr lang="de-DE" sz="800" b="1"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33"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38270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800" kern="600" cap="all" spc="90" baseline="0" smtClean="0">
                <a:solidFill>
                  <a:schemeClr val="tx1">
                    <a:tint val="75000"/>
                  </a:schemeClr>
                </a:solidFill>
                <a:latin typeface="+mn-lt"/>
                <a:ea typeface="+mn-ea"/>
                <a:cs typeface="+mn-cs"/>
              </a:defRPr>
            </a:lvl1pPr>
          </a:lstStyle>
          <a:p>
            <a:r>
              <a:rPr lang="de-DE"/>
              <a:t>52nd EPS Conference | Theory-based modelling of impurity transport in tokamaks</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800" kern="600" cap="all" spc="90" baseline="0">
                <a:solidFill>
                  <a:schemeClr val="tx1">
                    <a:tint val="75000"/>
                  </a:schemeClr>
                </a:solidFill>
                <a:latin typeface="+mn-lt"/>
                <a:ea typeface="+mn-ea"/>
                <a:cs typeface="+mn-cs"/>
              </a:defRPr>
            </a:lvl1pPr>
          </a:lstStyle>
          <a:p>
            <a:r>
              <a:rPr lang="de-DE"/>
              <a:t>Max-Planck-Institut für Plasmaphysik | D. FAJARDO | 03.07.2026</a:t>
            </a:r>
            <a:endParaRPr lang="de-DE" dirty="0"/>
          </a:p>
        </p:txBody>
      </p:sp>
      <p:sp>
        <p:nvSpPr>
          <p:cNvPr id="10" name="Foliennummernplatzhalter 9"/>
          <p:cNvSpPr>
            <a:spLocks noGrp="1"/>
          </p:cNvSpPr>
          <p:nvPr>
            <p:ph type="sldNum" sz="quarter" idx="4"/>
          </p:nvPr>
        </p:nvSpPr>
        <p:spPr>
          <a:xfrm>
            <a:off x="11345256" y="6561601"/>
            <a:ext cx="217349" cy="144000"/>
          </a:xfrm>
          <a:prstGeom prst="rect">
            <a:avLst/>
          </a:prstGeom>
        </p:spPr>
        <p:txBody>
          <a:bodyPr vert="horz" wrap="none" lIns="0" tIns="0" rIns="0" bIns="0" rtlCol="0" anchor="b" anchorCtr="0"/>
          <a:lstStyle>
            <a:lvl1pPr algn="r">
              <a:defRPr lang="de-DE" sz="800" b="1"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0.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60.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sv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3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0.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00.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00.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00.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0A96804-3D76-A601-1C2A-4DC132AE3CD7}"/>
              </a:ext>
            </a:extLst>
          </p:cNvPr>
          <p:cNvSpPr>
            <a:spLocks noGrp="1"/>
          </p:cNvSpPr>
          <p:nvPr>
            <p:ph type="title"/>
          </p:nvPr>
        </p:nvSpPr>
        <p:spPr>
          <a:xfrm>
            <a:off x="1125677" y="2237246"/>
            <a:ext cx="11020629" cy="1139419"/>
          </a:xfrm>
        </p:spPr>
        <p:txBody>
          <a:bodyPr/>
          <a:lstStyle/>
          <a:p>
            <a:r>
              <a:rPr lang="en-US" sz="2300" dirty="0"/>
              <a:t>Theory-based integrated modelling of impurity transport in tokamaks</a:t>
            </a:r>
            <a:endParaRPr lang="de-DE" sz="2300" dirty="0"/>
          </a:p>
        </p:txBody>
      </p:sp>
      <p:sp>
        <p:nvSpPr>
          <p:cNvPr id="10" name="Title 2">
            <a:extLst>
              <a:ext uri="{FF2B5EF4-FFF2-40B4-BE49-F238E27FC236}">
                <a16:creationId xmlns:a16="http://schemas.microsoft.com/office/drawing/2014/main" id="{68D4313D-78EE-1778-690C-1ABA0EB393D8}"/>
              </a:ext>
            </a:extLst>
          </p:cNvPr>
          <p:cNvSpPr txBox="1">
            <a:spLocks/>
          </p:cNvSpPr>
          <p:nvPr/>
        </p:nvSpPr>
        <p:spPr>
          <a:xfrm>
            <a:off x="5378116" y="3030068"/>
            <a:ext cx="5978753" cy="38437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spcAft>
                <a:spcPts val="1800"/>
              </a:spcAft>
              <a:buNone/>
              <a:defRPr sz="3200" b="1" kern="600" cap="none" spc="0" baseline="0">
                <a:solidFill>
                  <a:schemeClr val="bg1"/>
                </a:solidFill>
                <a:latin typeface="+mj-lt"/>
                <a:ea typeface="+mj-ea"/>
                <a:cs typeface="+mj-cs"/>
              </a:defRPr>
            </a:lvl1pPr>
          </a:lstStyle>
          <a:p>
            <a:r>
              <a:rPr lang="en-US" sz="1500" b="0" dirty="0"/>
              <a:t>PhD research award – 52</a:t>
            </a:r>
            <a:r>
              <a:rPr lang="en-US" sz="1500" b="0" baseline="30000" dirty="0"/>
              <a:t>nd</a:t>
            </a:r>
            <a:r>
              <a:rPr lang="en-US" sz="1500" b="0" dirty="0"/>
              <a:t> EPS Conference on Plasma Physics</a:t>
            </a:r>
            <a:endParaRPr lang="de-DE" sz="1500" b="0" dirty="0"/>
          </a:p>
        </p:txBody>
      </p:sp>
      <p:cxnSp>
        <p:nvCxnSpPr>
          <p:cNvPr id="11" name="Straight Connector 10">
            <a:extLst>
              <a:ext uri="{FF2B5EF4-FFF2-40B4-BE49-F238E27FC236}">
                <a16:creationId xmlns:a16="http://schemas.microsoft.com/office/drawing/2014/main" id="{EB462143-0F85-4570-CD9A-DC4386E68D49}"/>
              </a:ext>
            </a:extLst>
          </p:cNvPr>
          <p:cNvCxnSpPr>
            <a:cxnSpLocks/>
          </p:cNvCxnSpPr>
          <p:nvPr/>
        </p:nvCxnSpPr>
        <p:spPr>
          <a:xfrm>
            <a:off x="1159984" y="2890153"/>
            <a:ext cx="9679482" cy="0"/>
          </a:xfrm>
          <a:prstGeom prst="line">
            <a:avLst/>
          </a:prstGeom>
          <a:ln w="1905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Subtitle 1">
            <a:extLst>
              <a:ext uri="{FF2B5EF4-FFF2-40B4-BE49-F238E27FC236}">
                <a16:creationId xmlns:a16="http://schemas.microsoft.com/office/drawing/2014/main" id="{5AABC3A7-B86E-9E0C-DAC1-46E56D23CA51}"/>
              </a:ext>
            </a:extLst>
          </p:cNvPr>
          <p:cNvSpPr txBox="1">
            <a:spLocks/>
          </p:cNvSpPr>
          <p:nvPr/>
        </p:nvSpPr>
        <p:spPr>
          <a:xfrm>
            <a:off x="1125677" y="4877565"/>
            <a:ext cx="5465159" cy="474900"/>
          </a:xfrm>
          <a:prstGeom prst="rect">
            <a:avLst/>
          </a:prstGeom>
        </p:spPr>
        <p:txBody>
          <a:bodyPr vert="horz" lIns="0" tIns="45720" rIns="0" bIns="45720" rtlCol="0" anchor="ctr" anchorCtr="0">
            <a:noAutofit/>
          </a:bodyPr>
          <a:lstStyle>
            <a:lvl1pPr marL="0" marR="0" indent="0" algn="l" defTabSz="914400" rtl="0" eaLnBrk="1" fontAlgn="auto" latinLnBrk="0" hangingPunct="1">
              <a:lnSpc>
                <a:spcPct val="120000"/>
              </a:lnSpc>
              <a:spcBef>
                <a:spcPts val="2300"/>
              </a:spcBef>
              <a:spcAft>
                <a:spcPts val="0"/>
              </a:spcAft>
              <a:buClrTx/>
              <a:buSzTx/>
              <a:buFont typeface="Arial" panose="020B0604020202020204" pitchFamily="34" charset="0"/>
              <a:buNone/>
              <a:tabLst/>
              <a:defRPr lang="de-DE" sz="1900" b="0" i="0" kern="600" spc="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b="1" i="1" kern="600" spc="40" baseline="0">
                <a:solidFill>
                  <a:schemeClr val="bg1"/>
                </a:solidFill>
                <a:latin typeface="+mn-lt"/>
                <a:ea typeface="+mn-ea"/>
                <a:cs typeface="+mn-cs"/>
              </a:defRPr>
            </a:lvl2pPr>
            <a:lvl3pPr marL="914400" indent="0" algn="ctr" defTabSz="914400" rtl="0" eaLnBrk="1" latinLnBrk="0" hangingPunct="1">
              <a:lnSpc>
                <a:spcPct val="120000"/>
              </a:lnSpc>
              <a:spcBef>
                <a:spcPts val="60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ct val="120000"/>
              </a:lnSpc>
              <a:spcBef>
                <a:spcPts val="60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ct val="120000"/>
              </a:lnSpc>
              <a:spcBef>
                <a:spcPts val="600"/>
              </a:spcBef>
              <a:buFont typeface="Arial" panose="020B0604020202020204" pitchFamily="34" charset="0"/>
              <a:buNone/>
              <a:defRPr lang="de-DE" sz="1600" b="0" i="0" kern="600" spc="40" baseline="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ct val="100000"/>
              </a:lnSpc>
              <a:spcBef>
                <a:spcPts val="600"/>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ct val="1000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r>
              <a:rPr lang="en-US" sz="1300" dirty="0"/>
              <a:t>Max Planck Institute for Plasma Physics, </a:t>
            </a:r>
            <a:r>
              <a:rPr lang="en-US" sz="1300" dirty="0" err="1"/>
              <a:t>Garching</a:t>
            </a:r>
            <a:r>
              <a:rPr lang="en-US" sz="1300" dirty="0"/>
              <a:t>, Germany</a:t>
            </a:r>
          </a:p>
        </p:txBody>
      </p:sp>
      <p:sp>
        <p:nvSpPr>
          <p:cNvPr id="2" name="Subtitle 1">
            <a:extLst>
              <a:ext uri="{FF2B5EF4-FFF2-40B4-BE49-F238E27FC236}">
                <a16:creationId xmlns:a16="http://schemas.microsoft.com/office/drawing/2014/main" id="{8E10CC63-AE4B-D8C8-453A-D0562A1C9260}"/>
              </a:ext>
            </a:extLst>
          </p:cNvPr>
          <p:cNvSpPr txBox="1">
            <a:spLocks/>
          </p:cNvSpPr>
          <p:nvPr/>
        </p:nvSpPr>
        <p:spPr>
          <a:xfrm>
            <a:off x="1159984" y="3467417"/>
            <a:ext cx="9119133" cy="1228644"/>
          </a:xfrm>
          <a:prstGeom prst="rect">
            <a:avLst/>
          </a:prstGeom>
        </p:spPr>
        <p:txBody>
          <a:bodyPr vert="horz" lIns="0" tIns="45720" rIns="0" bIns="45720" rtlCol="0" anchor="ctr" anchorCtr="0">
            <a:noAutofit/>
          </a:bodyPr>
          <a:lstStyle>
            <a:lvl1pPr marL="0" marR="0" indent="0" algn="l" defTabSz="914400" rtl="0" eaLnBrk="1" fontAlgn="auto" latinLnBrk="0" hangingPunct="1">
              <a:lnSpc>
                <a:spcPct val="120000"/>
              </a:lnSpc>
              <a:spcBef>
                <a:spcPts val="2300"/>
              </a:spcBef>
              <a:spcAft>
                <a:spcPts val="0"/>
              </a:spcAft>
              <a:buClrTx/>
              <a:buSzTx/>
              <a:buFont typeface="Arial" panose="020B0604020202020204" pitchFamily="34" charset="0"/>
              <a:buNone/>
              <a:tabLst/>
              <a:defRPr lang="de-DE" sz="1900" b="0" i="0" kern="600" spc="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b="1" i="1" kern="600" spc="40" baseline="0">
                <a:solidFill>
                  <a:schemeClr val="bg1"/>
                </a:solidFill>
                <a:latin typeface="+mn-lt"/>
                <a:ea typeface="+mn-ea"/>
                <a:cs typeface="+mn-cs"/>
              </a:defRPr>
            </a:lvl2pPr>
            <a:lvl3pPr marL="914400" indent="0" algn="ctr" defTabSz="914400" rtl="0" eaLnBrk="1" latinLnBrk="0" hangingPunct="1">
              <a:lnSpc>
                <a:spcPct val="120000"/>
              </a:lnSpc>
              <a:spcBef>
                <a:spcPts val="60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ct val="120000"/>
              </a:lnSpc>
              <a:spcBef>
                <a:spcPts val="60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ct val="120000"/>
              </a:lnSpc>
              <a:spcBef>
                <a:spcPts val="600"/>
              </a:spcBef>
              <a:buFont typeface="Arial" panose="020B0604020202020204" pitchFamily="34" charset="0"/>
              <a:buNone/>
              <a:defRPr lang="de-DE" sz="1600" b="0" i="0" kern="600" spc="40" baseline="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ct val="100000"/>
              </a:lnSpc>
              <a:spcBef>
                <a:spcPts val="600"/>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ct val="1000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pPr>
              <a:lnSpc>
                <a:spcPct val="100000"/>
              </a:lnSpc>
              <a:spcBef>
                <a:spcPts val="500"/>
              </a:spcBef>
            </a:pPr>
            <a:r>
              <a:rPr lang="en-US" sz="1800" b="1" dirty="0"/>
              <a:t>Daniel Fajardo </a:t>
            </a:r>
          </a:p>
          <a:p>
            <a:pPr>
              <a:lnSpc>
                <a:spcPct val="100000"/>
              </a:lnSpc>
              <a:spcBef>
                <a:spcPts val="500"/>
              </a:spcBef>
            </a:pPr>
            <a:endParaRPr lang="en-US" sz="1700" baseline="30000" dirty="0"/>
          </a:p>
          <a:p>
            <a:pPr>
              <a:lnSpc>
                <a:spcPct val="100000"/>
              </a:lnSpc>
              <a:spcBef>
                <a:spcPts val="500"/>
              </a:spcBef>
            </a:pPr>
            <a:r>
              <a:rPr lang="en-US" sz="1700" dirty="0"/>
              <a:t>Supervised by Clemente </a:t>
            </a:r>
            <a:r>
              <a:rPr lang="en-US" sz="1700" dirty="0" err="1"/>
              <a:t>Angioni</a:t>
            </a:r>
            <a:r>
              <a:rPr lang="en-US" sz="1700" dirty="0"/>
              <a:t> and Hartmut </a:t>
            </a:r>
            <a:r>
              <a:rPr lang="en-US" sz="1700" dirty="0" err="1"/>
              <a:t>Zohm</a:t>
            </a:r>
            <a:endParaRPr lang="en-US" sz="1700" dirty="0"/>
          </a:p>
        </p:txBody>
      </p:sp>
      <p:pic>
        <p:nvPicPr>
          <p:cNvPr id="18" name="Picture 17">
            <a:extLst>
              <a:ext uri="{FF2B5EF4-FFF2-40B4-BE49-F238E27FC236}">
                <a16:creationId xmlns:a16="http://schemas.microsoft.com/office/drawing/2014/main" id="{0C3AE118-FC0F-4D6F-82F0-E3DBBC71B466}"/>
              </a:ext>
            </a:extLst>
          </p:cNvPr>
          <p:cNvPicPr>
            <a:picLocks noChangeAspect="1"/>
          </p:cNvPicPr>
          <p:nvPr/>
        </p:nvPicPr>
        <p:blipFill>
          <a:blip r:embed="rId2"/>
          <a:stretch>
            <a:fillRect/>
          </a:stretch>
        </p:blipFill>
        <p:spPr>
          <a:xfrm>
            <a:off x="8061158" y="3543061"/>
            <a:ext cx="2778308" cy="1562975"/>
          </a:xfrm>
          <a:prstGeom prst="rect">
            <a:avLst/>
          </a:prstGeom>
        </p:spPr>
      </p:pic>
    </p:spTree>
    <p:extLst>
      <p:ext uri="{BB962C8B-B14F-4D97-AF65-F5344CB8AC3E}">
        <p14:creationId xmlns:p14="http://schemas.microsoft.com/office/powerpoint/2010/main" val="3170908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5">
            <a:extLst>
              <a:ext uri="{FF2B5EF4-FFF2-40B4-BE49-F238E27FC236}">
                <a16:creationId xmlns:a16="http://schemas.microsoft.com/office/drawing/2014/main" id="{65E04DCD-0F25-46C1-AF94-90FB3DCB8974}"/>
              </a:ext>
            </a:extLst>
          </p:cNvPr>
          <p:cNvSpPr>
            <a:spLocks noGrp="1"/>
          </p:cNvSpPr>
          <p:nvPr>
            <p:ph type="title"/>
          </p:nvPr>
        </p:nvSpPr>
        <p:spPr/>
        <p:txBody>
          <a:bodyPr/>
          <a:lstStyle/>
          <a:p>
            <a:r>
              <a:rPr lang="en-US" dirty="0"/>
              <a:t>A little impurity transport theory</a:t>
            </a:r>
            <a:endParaRPr lang="de-DE" b="0"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3</a:t>
            </a:r>
            <a:endParaRPr lang="de-DE" dirty="0"/>
          </a:p>
        </p:txBody>
      </p:sp>
      <p:cxnSp>
        <p:nvCxnSpPr>
          <p:cNvPr id="45" name="Straight Connector 44">
            <a:extLst>
              <a:ext uri="{FF2B5EF4-FFF2-40B4-BE49-F238E27FC236}">
                <a16:creationId xmlns:a16="http://schemas.microsoft.com/office/drawing/2014/main" id="{F6B13469-063F-43E4-89EA-F8C5D93705D6}"/>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58B2760E-2E61-4B46-ACEF-780D8D143CDC}"/>
              </a:ext>
            </a:extLst>
          </p:cNvPr>
          <p:cNvPicPr>
            <a:picLocks noChangeAspect="1"/>
          </p:cNvPicPr>
          <p:nvPr/>
        </p:nvPicPr>
        <p:blipFill>
          <a:blip r:embed="rId2"/>
          <a:stretch>
            <a:fillRect/>
          </a:stretch>
        </p:blipFill>
        <p:spPr>
          <a:xfrm>
            <a:off x="1316282" y="2278841"/>
            <a:ext cx="6404228" cy="897789"/>
          </a:xfrm>
          <a:prstGeom prst="rect">
            <a:avLst/>
          </a:prstGeom>
        </p:spPr>
      </p:pic>
      <p:sp>
        <p:nvSpPr>
          <p:cNvPr id="46" name="Rectangle 45">
            <a:extLst>
              <a:ext uri="{FF2B5EF4-FFF2-40B4-BE49-F238E27FC236}">
                <a16:creationId xmlns:a16="http://schemas.microsoft.com/office/drawing/2014/main" id="{FFFEABE9-0F74-4196-8685-6C5C7B2229AD}"/>
              </a:ext>
            </a:extLst>
          </p:cNvPr>
          <p:cNvSpPr/>
          <p:nvPr/>
        </p:nvSpPr>
        <p:spPr>
          <a:xfrm>
            <a:off x="3401507" y="2309479"/>
            <a:ext cx="777921" cy="875943"/>
          </a:xfrm>
          <a:prstGeom prst="rect">
            <a:avLst/>
          </a:prstGeom>
          <a:solidFill>
            <a:schemeClr val="accent4">
              <a:alpha val="10000"/>
            </a:schemeClr>
          </a:solidFill>
          <a:ln w="28575" cmpd="sng">
            <a:solidFill>
              <a:schemeClr val="accent4"/>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47" name="Rectangle 46">
            <a:extLst>
              <a:ext uri="{FF2B5EF4-FFF2-40B4-BE49-F238E27FC236}">
                <a16:creationId xmlns:a16="http://schemas.microsoft.com/office/drawing/2014/main" id="{1D2E2FC9-526B-48B1-9139-6D79FD79129D}"/>
              </a:ext>
            </a:extLst>
          </p:cNvPr>
          <p:cNvSpPr/>
          <p:nvPr/>
        </p:nvSpPr>
        <p:spPr>
          <a:xfrm>
            <a:off x="4518396" y="2309479"/>
            <a:ext cx="1204910" cy="875943"/>
          </a:xfrm>
          <a:prstGeom prst="rect">
            <a:avLst/>
          </a:prstGeom>
          <a:solidFill>
            <a:schemeClr val="accent5">
              <a:alpha val="10000"/>
            </a:schemeClr>
          </a:solidFill>
          <a:ln w="28575" cmpd="sng">
            <a:solidFill>
              <a:schemeClr val="accent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49" name="Rectangle 48">
            <a:extLst>
              <a:ext uri="{FF2B5EF4-FFF2-40B4-BE49-F238E27FC236}">
                <a16:creationId xmlns:a16="http://schemas.microsoft.com/office/drawing/2014/main" id="{025A3C25-7B9F-49EA-8275-D73FD4F81FE9}"/>
              </a:ext>
            </a:extLst>
          </p:cNvPr>
          <p:cNvSpPr/>
          <p:nvPr/>
        </p:nvSpPr>
        <p:spPr>
          <a:xfrm>
            <a:off x="6062273" y="2300687"/>
            <a:ext cx="1390441" cy="875943"/>
          </a:xfrm>
          <a:prstGeom prst="rect">
            <a:avLst/>
          </a:prstGeom>
          <a:solidFill>
            <a:schemeClr val="bg2">
              <a:alpha val="10000"/>
            </a:schemeClr>
          </a:solidFill>
          <a:ln w="28575" cmpd="sng">
            <a:solidFill>
              <a:schemeClr val="bg2"/>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50" name="TextBox 49">
            <a:extLst>
              <a:ext uri="{FF2B5EF4-FFF2-40B4-BE49-F238E27FC236}">
                <a16:creationId xmlns:a16="http://schemas.microsoft.com/office/drawing/2014/main" id="{6BE76CE1-FCE5-4C4D-8445-5902CFA47F58}"/>
              </a:ext>
            </a:extLst>
          </p:cNvPr>
          <p:cNvSpPr txBox="1"/>
          <p:nvPr/>
        </p:nvSpPr>
        <p:spPr>
          <a:xfrm>
            <a:off x="5367052" y="1856783"/>
            <a:ext cx="139044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convection</a:t>
            </a:r>
            <a:endParaRPr kumimoji="0" lang="de-DE" sz="1600" b="1" i="0" u="none" strike="noStrike" kern="0" cap="none" spc="0" normalizeH="0" baseline="0" noProof="0" dirty="0">
              <a:ln>
                <a:noFill/>
              </a:ln>
              <a:solidFill>
                <a:prstClr val="black"/>
              </a:solidFill>
              <a:effectLst/>
              <a:uLnTx/>
              <a:uFillTx/>
            </a:endParaRPr>
          </a:p>
        </p:txBody>
      </p:sp>
      <p:sp>
        <p:nvSpPr>
          <p:cNvPr id="51" name="TextBox 50">
            <a:extLst>
              <a:ext uri="{FF2B5EF4-FFF2-40B4-BE49-F238E27FC236}">
                <a16:creationId xmlns:a16="http://schemas.microsoft.com/office/drawing/2014/main" id="{2989FBD9-B977-407F-BA38-AF7BEF41C59A}"/>
              </a:ext>
            </a:extLst>
          </p:cNvPr>
          <p:cNvSpPr txBox="1"/>
          <p:nvPr/>
        </p:nvSpPr>
        <p:spPr>
          <a:xfrm>
            <a:off x="3298531" y="1871027"/>
            <a:ext cx="106642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4"/>
                </a:solidFill>
                <a:effectLst/>
                <a:uLnTx/>
                <a:uFillTx/>
              </a:rPr>
              <a:t>diffusion</a:t>
            </a:r>
            <a:endParaRPr kumimoji="0" lang="de-DE" sz="1600" b="1" i="0" u="none" strike="noStrike" kern="0" cap="none" spc="0" normalizeH="0" baseline="0" noProof="0" dirty="0">
              <a:ln>
                <a:noFill/>
              </a:ln>
              <a:solidFill>
                <a:schemeClr val="accent4"/>
              </a:solidFill>
              <a:effectLst/>
              <a:uLnTx/>
              <a:uFillTx/>
            </a:endParaRPr>
          </a:p>
        </p:txBody>
      </p:sp>
      <p:sp>
        <p:nvSpPr>
          <p:cNvPr id="53" name="TextBox 52">
            <a:extLst>
              <a:ext uri="{FF2B5EF4-FFF2-40B4-BE49-F238E27FC236}">
                <a16:creationId xmlns:a16="http://schemas.microsoft.com/office/drawing/2014/main" id="{86D13DB0-60C1-4CC9-BC74-EC1729297FCF}"/>
              </a:ext>
            </a:extLst>
          </p:cNvPr>
          <p:cNvSpPr txBox="1"/>
          <p:nvPr/>
        </p:nvSpPr>
        <p:spPr>
          <a:xfrm>
            <a:off x="4382561" y="3335678"/>
            <a:ext cx="147657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5"/>
                </a:solidFill>
                <a:effectLst/>
                <a:uLnTx/>
                <a:uFillTx/>
              </a:rPr>
              <a:t>inward pinch</a:t>
            </a:r>
            <a:endParaRPr kumimoji="0" lang="de-DE" sz="1600" b="1" i="0" u="none" strike="noStrike" kern="0" cap="none" spc="0" normalizeH="0" baseline="0" noProof="0" dirty="0">
              <a:ln>
                <a:noFill/>
              </a:ln>
              <a:solidFill>
                <a:schemeClr val="accent5"/>
              </a:solidFill>
              <a:effectLst/>
              <a:uLnTx/>
              <a:uFillTx/>
            </a:endParaRPr>
          </a:p>
        </p:txBody>
      </p:sp>
      <p:sp>
        <p:nvSpPr>
          <p:cNvPr id="54" name="TextBox 53">
            <a:extLst>
              <a:ext uri="{FF2B5EF4-FFF2-40B4-BE49-F238E27FC236}">
                <a16:creationId xmlns:a16="http://schemas.microsoft.com/office/drawing/2014/main" id="{016AB7FC-FCA5-49EB-9343-57C9027E5282}"/>
              </a:ext>
            </a:extLst>
          </p:cNvPr>
          <p:cNvSpPr txBox="1"/>
          <p:nvPr/>
        </p:nvSpPr>
        <p:spPr>
          <a:xfrm>
            <a:off x="6019203" y="3230686"/>
            <a:ext cx="147657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2">
                    <a:lumMod val="75000"/>
                  </a:schemeClr>
                </a:solidFill>
                <a:effectLst/>
                <a:uLnTx/>
                <a:uFillTx/>
              </a:rPr>
              <a:t>temperature screening</a:t>
            </a:r>
            <a:endParaRPr kumimoji="0" lang="de-DE" sz="1600" b="1" i="0" u="none" strike="noStrike" kern="0" cap="none" spc="0" normalizeH="0" baseline="0" noProof="0" dirty="0">
              <a:ln>
                <a:noFill/>
              </a:ln>
              <a:solidFill>
                <a:schemeClr val="bg2">
                  <a:lumMod val="75000"/>
                </a:schemeClr>
              </a:solidFill>
              <a:effectLst/>
              <a:uLnTx/>
              <a:uFillTx/>
            </a:endParaRPr>
          </a:p>
        </p:txBody>
      </p:sp>
      <p:sp>
        <p:nvSpPr>
          <p:cNvPr id="55" name="Text Placeholder 4">
            <a:extLst>
              <a:ext uri="{FF2B5EF4-FFF2-40B4-BE49-F238E27FC236}">
                <a16:creationId xmlns:a16="http://schemas.microsoft.com/office/drawing/2014/main" id="{05CFD945-F5F6-42AA-96A3-C630D926B12E}"/>
              </a:ext>
            </a:extLst>
          </p:cNvPr>
          <p:cNvSpPr txBox="1">
            <a:spLocks/>
          </p:cNvSpPr>
          <p:nvPr/>
        </p:nvSpPr>
        <p:spPr>
          <a:xfrm>
            <a:off x="1000644" y="1228587"/>
            <a:ext cx="10686443" cy="46586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Neoclassical flux components strongly depend on charge, collisionality and rotation</a:t>
            </a:r>
          </a:p>
        </p:txBody>
      </p:sp>
      <p:cxnSp>
        <p:nvCxnSpPr>
          <p:cNvPr id="56" name="Straight Arrow Connector 55">
            <a:extLst>
              <a:ext uri="{FF2B5EF4-FFF2-40B4-BE49-F238E27FC236}">
                <a16:creationId xmlns:a16="http://schemas.microsoft.com/office/drawing/2014/main" id="{7F7926CD-3706-4E37-A866-DB454030905D}"/>
              </a:ext>
            </a:extLst>
          </p:cNvPr>
          <p:cNvCxnSpPr>
            <a:cxnSpLocks/>
          </p:cNvCxnSpPr>
          <p:nvPr/>
        </p:nvCxnSpPr>
        <p:spPr>
          <a:xfrm>
            <a:off x="4807781" y="1856783"/>
            <a:ext cx="0" cy="513495"/>
          </a:xfrm>
          <a:prstGeom prst="straightConnector1">
            <a:avLst/>
          </a:prstGeom>
          <a:ln w="28575" cmpd="sng">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D9BE10E-3982-4A61-89E2-A25B384E9FA9}"/>
              </a:ext>
            </a:extLst>
          </p:cNvPr>
          <p:cNvCxnSpPr>
            <a:cxnSpLocks/>
          </p:cNvCxnSpPr>
          <p:nvPr/>
        </p:nvCxnSpPr>
        <p:spPr>
          <a:xfrm>
            <a:off x="4364958" y="2162134"/>
            <a:ext cx="0" cy="513495"/>
          </a:xfrm>
          <a:prstGeom prst="straightConnector1">
            <a:avLst/>
          </a:prstGeom>
          <a:ln w="28575" cmpd="sng">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BB0DABE5-2953-4CF4-8336-C02F9BDB7313}"/>
                  </a:ext>
                </a:extLst>
              </p:cNvPr>
              <p:cNvSpPr txBox="1"/>
              <p:nvPr/>
            </p:nvSpPr>
            <p:spPr>
              <a:xfrm rot="20203758">
                <a:off x="6774427" y="1795172"/>
                <a:ext cx="1016077" cy="294953"/>
              </a:xfrm>
              <a:prstGeom prst="rect">
                <a:avLst/>
              </a:prstGeom>
              <a:noFill/>
            </p:spPr>
            <p:txBody>
              <a:bodyPr wrap="squar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en-US" sz="1600" b="0" i="0" smtClean="0">
                          <a:solidFill>
                            <a:schemeClr val="accent2">
                              <a:lumMod val="75000"/>
                            </a:schemeClr>
                          </a:solidFill>
                          <a:latin typeface="Cambria Math" panose="02040503050406030204" pitchFamily="18" charset="0"/>
                        </a:rPr>
                        <m:t>∼</m:t>
                      </m:r>
                      <m:f>
                        <m:fPr>
                          <m:ctrlPr>
                            <a:rPr lang="en-US" sz="1600" i="1" smtClean="0">
                              <a:solidFill>
                                <a:schemeClr val="accent2">
                                  <a:lumMod val="75000"/>
                                </a:schemeClr>
                              </a:solidFill>
                              <a:latin typeface="Cambria Math" panose="02040503050406030204" pitchFamily="18" charset="0"/>
                            </a:rPr>
                          </m:ctrlPr>
                        </m:fPr>
                        <m:num>
                          <m:r>
                            <a:rPr lang="en-US" sz="1600" b="0" i="0" smtClean="0">
                              <a:solidFill>
                                <a:schemeClr val="accent2">
                                  <a:lumMod val="75000"/>
                                </a:schemeClr>
                              </a:solidFill>
                              <a:latin typeface="Cambria Math" panose="02040503050406030204" pitchFamily="18" charset="0"/>
                            </a:rPr>
                            <m:t>1</m:t>
                          </m:r>
                        </m:num>
                        <m:den>
                          <m:r>
                            <a:rPr lang="en-US" sz="1600" b="0" i="0" smtClean="0">
                              <a:solidFill>
                                <a:schemeClr val="accent2">
                                  <a:lumMod val="75000"/>
                                </a:schemeClr>
                              </a:solidFill>
                              <a:latin typeface="Cambria Math" panose="02040503050406030204" pitchFamily="18" charset="0"/>
                            </a:rPr>
                            <m:t>2</m:t>
                          </m:r>
                        </m:den>
                      </m:f>
                    </m:oMath>
                  </m:oMathPara>
                </a14:m>
                <a:endParaRPr lang="de-DE" sz="1600" dirty="0" err="1">
                  <a:solidFill>
                    <a:schemeClr val="accent2">
                      <a:lumMod val="75000"/>
                    </a:schemeClr>
                  </a:solidFill>
                </a:endParaRPr>
              </a:p>
            </p:txBody>
          </p:sp>
        </mc:Choice>
        <mc:Fallback>
          <p:sp>
            <p:nvSpPr>
              <p:cNvPr id="58" name="TextBox 57">
                <a:extLst>
                  <a:ext uri="{FF2B5EF4-FFF2-40B4-BE49-F238E27FC236}">
                    <a16:creationId xmlns:a16="http://schemas.microsoft.com/office/drawing/2014/main" id="{BB0DABE5-2953-4CF4-8336-C02F9BDB7313}"/>
                  </a:ext>
                </a:extLst>
              </p:cNvPr>
              <p:cNvSpPr txBox="1">
                <a:spLocks noRot="1" noChangeAspect="1" noMove="1" noResize="1" noEditPoints="1" noAdjustHandles="1" noChangeArrowheads="1" noChangeShapeType="1" noTextEdit="1"/>
              </p:cNvSpPr>
              <p:nvPr/>
            </p:nvSpPr>
            <p:spPr>
              <a:xfrm rot="20203758">
                <a:off x="6774427" y="1795172"/>
                <a:ext cx="1016077" cy="294953"/>
              </a:xfrm>
              <a:prstGeom prst="rect">
                <a:avLst/>
              </a:prstGeom>
              <a:blipFill>
                <a:blip r:embed="rId3"/>
                <a:stretch>
                  <a:fillRect/>
                </a:stretch>
              </a:blipFill>
            </p:spPr>
            <p:txBody>
              <a:bodyPr/>
              <a:lstStyle/>
              <a:p>
                <a:r>
                  <a:rPr lang="de-DE">
                    <a:noFill/>
                  </a:rPr>
                  <a:t> </a:t>
                </a:r>
              </a:p>
            </p:txBody>
          </p:sp>
        </mc:Fallback>
      </mc:AlternateContent>
      <p:cxnSp>
        <p:nvCxnSpPr>
          <p:cNvPr id="59" name="Straight Arrow Connector 58">
            <a:extLst>
              <a:ext uri="{FF2B5EF4-FFF2-40B4-BE49-F238E27FC236}">
                <a16:creationId xmlns:a16="http://schemas.microsoft.com/office/drawing/2014/main" id="{559FEC26-629D-40A3-BF16-C4B73CB3BF4B}"/>
              </a:ext>
            </a:extLst>
          </p:cNvPr>
          <p:cNvCxnSpPr>
            <a:cxnSpLocks/>
          </p:cNvCxnSpPr>
          <p:nvPr/>
        </p:nvCxnSpPr>
        <p:spPr>
          <a:xfrm flipV="1">
            <a:off x="6923334" y="2087982"/>
            <a:ext cx="201575" cy="257265"/>
          </a:xfrm>
          <a:prstGeom prst="straightConnector1">
            <a:avLst/>
          </a:prstGeom>
          <a:ln w="19050" cmpd="sng">
            <a:solidFill>
              <a:schemeClr val="accent2">
                <a:lumMod val="7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5477A74-218C-4FA4-ADF1-20F94E33B65D}"/>
              </a:ext>
            </a:extLst>
          </p:cNvPr>
          <p:cNvSpPr/>
          <p:nvPr/>
        </p:nvSpPr>
        <p:spPr>
          <a:xfrm>
            <a:off x="6458982" y="2350377"/>
            <a:ext cx="459106" cy="747391"/>
          </a:xfrm>
          <a:prstGeom prst="rect">
            <a:avLst/>
          </a:prstGeom>
          <a:noFill/>
          <a:ln w="19050" cmpd="sng">
            <a:solidFill>
              <a:schemeClr val="accent2">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accent2">
                  <a:lumMod val="75000"/>
                </a:schemeClr>
              </a:solidFill>
            </a:endParaRPr>
          </a:p>
        </p:txBody>
      </p:sp>
      <p:pic>
        <p:nvPicPr>
          <p:cNvPr id="61" name="Picture 60">
            <a:extLst>
              <a:ext uri="{FF2B5EF4-FFF2-40B4-BE49-F238E27FC236}">
                <a16:creationId xmlns:a16="http://schemas.microsoft.com/office/drawing/2014/main" id="{DBB71B00-918C-4EA8-9548-6343C6BA9236}"/>
              </a:ext>
            </a:extLst>
          </p:cNvPr>
          <p:cNvPicPr>
            <a:picLocks noChangeAspect="1"/>
          </p:cNvPicPr>
          <p:nvPr/>
        </p:nvPicPr>
        <p:blipFill>
          <a:blip r:embed="rId4"/>
          <a:stretch>
            <a:fillRect/>
          </a:stretch>
        </p:blipFill>
        <p:spPr>
          <a:xfrm>
            <a:off x="1316283" y="4875593"/>
            <a:ext cx="6183113" cy="822741"/>
          </a:xfrm>
          <a:prstGeom prst="rect">
            <a:avLst/>
          </a:prstGeom>
        </p:spPr>
      </p:pic>
      <p:sp>
        <p:nvSpPr>
          <p:cNvPr id="62" name="Rectangle 61">
            <a:extLst>
              <a:ext uri="{FF2B5EF4-FFF2-40B4-BE49-F238E27FC236}">
                <a16:creationId xmlns:a16="http://schemas.microsoft.com/office/drawing/2014/main" id="{15B232F3-43C2-4604-999F-248106BB1716}"/>
              </a:ext>
            </a:extLst>
          </p:cNvPr>
          <p:cNvSpPr/>
          <p:nvPr/>
        </p:nvSpPr>
        <p:spPr>
          <a:xfrm>
            <a:off x="4292699" y="4864191"/>
            <a:ext cx="1185551" cy="875943"/>
          </a:xfrm>
          <a:prstGeom prst="rect">
            <a:avLst/>
          </a:prstGeom>
          <a:solidFill>
            <a:srgbClr val="006C66">
              <a:alpha val="10000"/>
            </a:srgbClr>
          </a:solidFill>
          <a:ln w="28575" cmpd="sng">
            <a:solidFill>
              <a:srgbClr val="006C66"/>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63" name="Rectangle 62">
            <a:extLst>
              <a:ext uri="{FF2B5EF4-FFF2-40B4-BE49-F238E27FC236}">
                <a16:creationId xmlns:a16="http://schemas.microsoft.com/office/drawing/2014/main" id="{D60D6DF0-E82D-4D20-B6C7-30585DB71280}"/>
              </a:ext>
            </a:extLst>
          </p:cNvPr>
          <p:cNvSpPr/>
          <p:nvPr/>
        </p:nvSpPr>
        <p:spPr>
          <a:xfrm>
            <a:off x="6947567" y="4864190"/>
            <a:ext cx="631154" cy="875943"/>
          </a:xfrm>
          <a:prstGeom prst="rect">
            <a:avLst/>
          </a:prstGeom>
          <a:solidFill>
            <a:srgbClr val="EF7C00">
              <a:alpha val="10000"/>
            </a:srgbClr>
          </a:solidFill>
          <a:ln w="28575" cmpd="sng">
            <a:solidFill>
              <a:schemeClr val="accent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64" name="Rectangle 63">
            <a:extLst>
              <a:ext uri="{FF2B5EF4-FFF2-40B4-BE49-F238E27FC236}">
                <a16:creationId xmlns:a16="http://schemas.microsoft.com/office/drawing/2014/main" id="{C57190BD-3DA3-4EBE-8816-4B54A5C87A45}"/>
              </a:ext>
            </a:extLst>
          </p:cNvPr>
          <p:cNvSpPr/>
          <p:nvPr/>
        </p:nvSpPr>
        <p:spPr>
          <a:xfrm>
            <a:off x="5742657" y="4864189"/>
            <a:ext cx="934915" cy="875943"/>
          </a:xfrm>
          <a:prstGeom prst="rect">
            <a:avLst/>
          </a:prstGeom>
          <a:solidFill>
            <a:srgbClr val="777777">
              <a:alpha val="10000"/>
            </a:srgbClr>
          </a:solidFill>
          <a:ln w="28575" cmpd="sng">
            <a:solidFill>
              <a:srgbClr val="77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65" name="Rectangle 64">
            <a:extLst>
              <a:ext uri="{FF2B5EF4-FFF2-40B4-BE49-F238E27FC236}">
                <a16:creationId xmlns:a16="http://schemas.microsoft.com/office/drawing/2014/main" id="{DD488B04-62A7-408A-8F94-5F6B379878F8}"/>
              </a:ext>
            </a:extLst>
          </p:cNvPr>
          <p:cNvSpPr/>
          <p:nvPr/>
        </p:nvSpPr>
        <p:spPr>
          <a:xfrm>
            <a:off x="2529207" y="4875592"/>
            <a:ext cx="1488237" cy="875943"/>
          </a:xfrm>
          <a:prstGeom prst="rect">
            <a:avLst/>
          </a:prstGeom>
          <a:solidFill>
            <a:schemeClr val="accent4">
              <a:alpha val="10000"/>
            </a:schemeClr>
          </a:solidFill>
          <a:ln w="28575" cmpd="sng">
            <a:solidFill>
              <a:schemeClr val="accent4"/>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66" name="TextBox 65">
            <a:extLst>
              <a:ext uri="{FF2B5EF4-FFF2-40B4-BE49-F238E27FC236}">
                <a16:creationId xmlns:a16="http://schemas.microsoft.com/office/drawing/2014/main" id="{CEDBC1CA-7FC6-462F-8309-70640786D2ED}"/>
              </a:ext>
            </a:extLst>
          </p:cNvPr>
          <p:cNvSpPr txBox="1"/>
          <p:nvPr/>
        </p:nvSpPr>
        <p:spPr>
          <a:xfrm>
            <a:off x="5498128" y="4422395"/>
            <a:ext cx="139044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convection</a:t>
            </a:r>
            <a:endParaRPr kumimoji="0" lang="de-DE" sz="1600" b="1" i="0" u="none" strike="noStrike" kern="0" cap="none" spc="0" normalizeH="0" baseline="0" noProof="0" dirty="0">
              <a:ln>
                <a:noFill/>
              </a:ln>
              <a:solidFill>
                <a:prstClr val="black"/>
              </a:solidFill>
              <a:effectLst/>
              <a:uLnTx/>
              <a:uFillTx/>
            </a:endParaRPr>
          </a:p>
        </p:txBody>
      </p:sp>
      <p:sp>
        <p:nvSpPr>
          <p:cNvPr id="67" name="TextBox 66">
            <a:extLst>
              <a:ext uri="{FF2B5EF4-FFF2-40B4-BE49-F238E27FC236}">
                <a16:creationId xmlns:a16="http://schemas.microsoft.com/office/drawing/2014/main" id="{7CE5125A-E80B-46E5-85C9-F0F163AB29C6}"/>
              </a:ext>
            </a:extLst>
          </p:cNvPr>
          <p:cNvSpPr txBox="1"/>
          <p:nvPr/>
        </p:nvSpPr>
        <p:spPr>
          <a:xfrm>
            <a:off x="2777739" y="4452696"/>
            <a:ext cx="106642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4"/>
                </a:solidFill>
                <a:effectLst/>
                <a:uLnTx/>
                <a:uFillTx/>
              </a:rPr>
              <a:t>diffusion</a:t>
            </a:r>
            <a:endParaRPr kumimoji="0" lang="de-DE" sz="1600" b="1" i="0" u="none" strike="noStrike" kern="0" cap="none" spc="0" normalizeH="0" baseline="0" noProof="0" dirty="0">
              <a:ln>
                <a:noFill/>
              </a:ln>
              <a:solidFill>
                <a:schemeClr val="accent4"/>
              </a:solidFill>
              <a:effectLst/>
              <a:uLnTx/>
              <a:uFillTx/>
            </a:endParaRPr>
          </a:p>
        </p:txBody>
      </p:sp>
      <p:sp>
        <p:nvSpPr>
          <p:cNvPr id="68" name="TextBox 67">
            <a:extLst>
              <a:ext uri="{FF2B5EF4-FFF2-40B4-BE49-F238E27FC236}">
                <a16:creationId xmlns:a16="http://schemas.microsoft.com/office/drawing/2014/main" id="{34003AD2-C335-4C13-8744-157C4DF40377}"/>
              </a:ext>
            </a:extLst>
          </p:cNvPr>
          <p:cNvSpPr txBox="1"/>
          <p:nvPr/>
        </p:nvSpPr>
        <p:spPr>
          <a:xfrm>
            <a:off x="4017444" y="5763565"/>
            <a:ext cx="209375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solidFill>
                <a:effectLst/>
                <a:uLnTx/>
                <a:uFillTx/>
              </a:rPr>
              <a:t>thermo-diffusion</a:t>
            </a:r>
            <a:endParaRPr kumimoji="0" lang="de-DE" sz="1600" b="1" i="0" u="none" strike="noStrike" kern="0" cap="none" spc="0" normalizeH="0" baseline="0" noProof="0" dirty="0">
              <a:ln>
                <a:noFill/>
              </a:ln>
              <a:solidFill>
                <a:schemeClr val="accent1"/>
              </a:solidFill>
              <a:effectLst/>
              <a:uLnTx/>
              <a:uFillTx/>
            </a:endParaRPr>
          </a:p>
        </p:txBody>
      </p:sp>
      <p:sp>
        <p:nvSpPr>
          <p:cNvPr id="69" name="TextBox 68">
            <a:extLst>
              <a:ext uri="{FF2B5EF4-FFF2-40B4-BE49-F238E27FC236}">
                <a16:creationId xmlns:a16="http://schemas.microsoft.com/office/drawing/2014/main" id="{01AAB187-D153-4BA3-88C3-A08CE446A3AD}"/>
              </a:ext>
            </a:extLst>
          </p:cNvPr>
          <p:cNvSpPr txBox="1"/>
          <p:nvPr/>
        </p:nvSpPr>
        <p:spPr>
          <a:xfrm>
            <a:off x="5478250" y="6025968"/>
            <a:ext cx="209375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77777"/>
                </a:solidFill>
                <a:effectLst/>
                <a:uLnTx/>
                <a:uFillTx/>
              </a:rPr>
              <a:t>roto-diffusion</a:t>
            </a:r>
            <a:endParaRPr kumimoji="0" lang="de-DE" sz="1600" b="1" i="0" u="none" strike="noStrike" kern="0" cap="none" spc="0" normalizeH="0" baseline="0" noProof="0" dirty="0">
              <a:ln>
                <a:noFill/>
              </a:ln>
              <a:solidFill>
                <a:srgbClr val="777777"/>
              </a:solidFill>
              <a:effectLst/>
              <a:uLnTx/>
              <a:uFillTx/>
            </a:endParaRPr>
          </a:p>
        </p:txBody>
      </p:sp>
      <p:sp>
        <p:nvSpPr>
          <p:cNvPr id="70" name="TextBox 69">
            <a:extLst>
              <a:ext uri="{FF2B5EF4-FFF2-40B4-BE49-F238E27FC236}">
                <a16:creationId xmlns:a16="http://schemas.microsoft.com/office/drawing/2014/main" id="{FD0642F6-93BE-4A0E-A4E9-18F6BA1D7D28}"/>
              </a:ext>
            </a:extLst>
          </p:cNvPr>
          <p:cNvSpPr txBox="1"/>
          <p:nvPr/>
        </p:nvSpPr>
        <p:spPr>
          <a:xfrm>
            <a:off x="6677572" y="5763615"/>
            <a:ext cx="209375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5"/>
                </a:solidFill>
                <a:effectLst/>
                <a:uLnTx/>
                <a:uFillTx/>
              </a:rPr>
              <a:t>pure pinch</a:t>
            </a:r>
            <a:endParaRPr kumimoji="0" lang="de-DE" sz="1600" b="1" i="0" u="none" strike="noStrike" kern="0" cap="none" spc="0" normalizeH="0" baseline="0" noProof="0" dirty="0">
              <a:ln>
                <a:noFill/>
              </a:ln>
              <a:solidFill>
                <a:schemeClr val="accent5"/>
              </a:solidFill>
              <a:effectLst/>
              <a:uLnTx/>
              <a:uFillTx/>
            </a:endParaRPr>
          </a:p>
        </p:txBody>
      </p:sp>
      <p:sp>
        <p:nvSpPr>
          <p:cNvPr id="71" name="Text Placeholder 4">
            <a:extLst>
              <a:ext uri="{FF2B5EF4-FFF2-40B4-BE49-F238E27FC236}">
                <a16:creationId xmlns:a16="http://schemas.microsoft.com/office/drawing/2014/main" id="{7C4A4E68-C205-473A-81D0-A6351F36B315}"/>
              </a:ext>
            </a:extLst>
          </p:cNvPr>
          <p:cNvSpPr txBox="1">
            <a:spLocks/>
          </p:cNvSpPr>
          <p:nvPr/>
        </p:nvSpPr>
        <p:spPr>
          <a:xfrm>
            <a:off x="1000644" y="3898948"/>
            <a:ext cx="10616556" cy="46586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Turbulent flux components do </a:t>
            </a:r>
            <a:r>
              <a:rPr lang="en-US" u="sng" dirty="0"/>
              <a:t>not</a:t>
            </a:r>
            <a:r>
              <a:rPr lang="en-US" dirty="0"/>
              <a:t> scale strongly with charge or mass</a:t>
            </a:r>
          </a:p>
        </p:txBody>
      </p:sp>
      <p:sp>
        <p:nvSpPr>
          <p:cNvPr id="74" name="TextBox 73">
            <a:extLst>
              <a:ext uri="{FF2B5EF4-FFF2-40B4-BE49-F238E27FC236}">
                <a16:creationId xmlns:a16="http://schemas.microsoft.com/office/drawing/2014/main" id="{25DC6709-8CC0-4E62-8785-95C357A2DC8D}"/>
              </a:ext>
            </a:extLst>
          </p:cNvPr>
          <p:cNvSpPr txBox="1"/>
          <p:nvPr/>
        </p:nvSpPr>
        <p:spPr>
          <a:xfrm>
            <a:off x="9061835" y="2374277"/>
            <a:ext cx="19842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rgbClr val="FF0000"/>
                </a:solidFill>
              </a:rPr>
              <a:t>can lead to central accumulation</a:t>
            </a:r>
            <a:endParaRPr kumimoji="0" lang="de-DE" sz="1600" b="1" i="0" u="none" strike="noStrike" kern="0" cap="none" spc="0" normalizeH="0" baseline="0" noProof="0" dirty="0">
              <a:ln>
                <a:noFill/>
              </a:ln>
              <a:solidFill>
                <a:srgbClr val="FF0000"/>
              </a:solidFill>
              <a:effectLst/>
              <a:uLnTx/>
              <a:uFillTx/>
            </a:endParaRPr>
          </a:p>
        </p:txBody>
      </p:sp>
      <p:sp>
        <p:nvSpPr>
          <p:cNvPr id="75" name="TextBox 74">
            <a:extLst>
              <a:ext uri="{FF2B5EF4-FFF2-40B4-BE49-F238E27FC236}">
                <a16:creationId xmlns:a16="http://schemas.microsoft.com/office/drawing/2014/main" id="{4206AB28-7021-4A06-B2E1-8F525C489A18}"/>
              </a:ext>
            </a:extLst>
          </p:cNvPr>
          <p:cNvSpPr txBox="1"/>
          <p:nvPr/>
        </p:nvSpPr>
        <p:spPr>
          <a:xfrm>
            <a:off x="9061835" y="4963219"/>
            <a:ext cx="19842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rgbClr val="229C22"/>
                </a:solidFill>
              </a:rPr>
              <a:t>does not cause strong peaking</a:t>
            </a:r>
            <a:endParaRPr kumimoji="0" lang="de-DE" sz="1600" b="1" i="0" u="none" strike="noStrike" kern="0" cap="none" spc="0" normalizeH="0" baseline="0" noProof="0" dirty="0">
              <a:ln>
                <a:noFill/>
              </a:ln>
              <a:solidFill>
                <a:srgbClr val="229C22"/>
              </a:solidFill>
              <a:effectLst/>
              <a:uLnTx/>
              <a:uFillTx/>
            </a:endParaRPr>
          </a:p>
        </p:txBody>
      </p:sp>
    </p:spTree>
    <p:extLst>
      <p:ext uri="{BB962C8B-B14F-4D97-AF65-F5344CB8AC3E}">
        <p14:creationId xmlns:p14="http://schemas.microsoft.com/office/powerpoint/2010/main" val="40604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9" grpId="0" animBg="1"/>
      <p:bldP spid="50" grpId="0"/>
      <p:bldP spid="51" grpId="0"/>
      <p:bldP spid="53" grpId="0"/>
      <p:bldP spid="54" grpId="0"/>
      <p:bldP spid="55" grpId="0"/>
      <p:bldP spid="58" grpId="0"/>
      <p:bldP spid="60" grpId="0" animBg="1"/>
      <p:bldP spid="62" grpId="0" animBg="1"/>
      <p:bldP spid="63" grpId="0" animBg="1"/>
      <p:bldP spid="64" grpId="0" animBg="1"/>
      <p:bldP spid="65" grpId="0" animBg="1"/>
      <p:bldP spid="66" grpId="0"/>
      <p:bldP spid="67" grpId="0"/>
      <p:bldP spid="68" grpId="0"/>
      <p:bldP spid="69" grpId="0"/>
      <p:bldP spid="70" grpId="0"/>
      <p:bldP spid="71"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
            <a:extLst>
              <a:ext uri="{FF2B5EF4-FFF2-40B4-BE49-F238E27FC236}">
                <a16:creationId xmlns:a16="http://schemas.microsoft.com/office/drawing/2014/main" id="{A3ACD683-0E49-400E-B789-1FD0F4E08F0F}"/>
              </a:ext>
            </a:extLst>
          </p:cNvPr>
          <p:cNvSpPr txBox="1">
            <a:spLocks/>
          </p:cNvSpPr>
          <p:nvPr/>
        </p:nvSpPr>
        <p:spPr>
          <a:xfrm>
            <a:off x="752779" y="1228587"/>
            <a:ext cx="7022135" cy="262151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Rotation can increase high-Z neoclassical transport by more than an order of magnitude</a:t>
            </a:r>
          </a:p>
          <a:p>
            <a:pPr marL="285750" indent="-285750">
              <a:buFont typeface="Arial" panose="020B0604020202020204" pitchFamily="34" charset="0"/>
              <a:buChar char="•"/>
            </a:pPr>
            <a:r>
              <a:rPr lang="en-US" dirty="0"/>
              <a:t>It can also modify or even reverse the screening coefficient</a:t>
            </a:r>
          </a:p>
        </p:txBody>
      </p:sp>
      <p:sp>
        <p:nvSpPr>
          <p:cNvPr id="44" name="Title 5">
            <a:extLst>
              <a:ext uri="{FF2B5EF4-FFF2-40B4-BE49-F238E27FC236}">
                <a16:creationId xmlns:a16="http://schemas.microsoft.com/office/drawing/2014/main" id="{65E04DCD-0F25-46C1-AF94-90FB3DCB8974}"/>
              </a:ext>
            </a:extLst>
          </p:cNvPr>
          <p:cNvSpPr>
            <a:spLocks noGrp="1"/>
          </p:cNvSpPr>
          <p:nvPr>
            <p:ph type="title"/>
          </p:nvPr>
        </p:nvSpPr>
        <p:spPr>
          <a:xfrm>
            <a:off x="658812" y="382705"/>
            <a:ext cx="11745744" cy="782638"/>
          </a:xfrm>
        </p:spPr>
        <p:txBody>
          <a:bodyPr/>
          <a:lstStyle/>
          <a:p>
            <a:r>
              <a:rPr lang="en-US" dirty="0"/>
              <a:t>Extended neoclassical model for rotation effects at all </a:t>
            </a:r>
            <a:r>
              <a:rPr lang="en-US" dirty="0" err="1"/>
              <a:t>collisionalities</a:t>
            </a:r>
            <a:endParaRPr lang="de-DE" b="0"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4</a:t>
            </a:r>
            <a:endParaRPr lang="de-DE" dirty="0"/>
          </a:p>
        </p:txBody>
      </p:sp>
      <p:cxnSp>
        <p:nvCxnSpPr>
          <p:cNvPr id="45" name="Straight Connector 44">
            <a:extLst>
              <a:ext uri="{FF2B5EF4-FFF2-40B4-BE49-F238E27FC236}">
                <a16:creationId xmlns:a16="http://schemas.microsoft.com/office/drawing/2014/main" id="{F6B13469-063F-43E4-89EA-F8C5D93705D6}"/>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834200A0-8C06-44B9-83EF-EC877A73E6E2}"/>
              </a:ext>
            </a:extLst>
          </p:cNvPr>
          <p:cNvGrpSpPr/>
          <p:nvPr/>
        </p:nvGrpSpPr>
        <p:grpSpPr>
          <a:xfrm>
            <a:off x="474248" y="3382110"/>
            <a:ext cx="5706276" cy="2921452"/>
            <a:chOff x="918061" y="3141250"/>
            <a:chExt cx="5706276" cy="2921452"/>
          </a:xfrm>
        </p:grpSpPr>
        <p:grpSp>
          <p:nvGrpSpPr>
            <p:cNvPr id="54" name="Group 53">
              <a:extLst>
                <a:ext uri="{FF2B5EF4-FFF2-40B4-BE49-F238E27FC236}">
                  <a16:creationId xmlns:a16="http://schemas.microsoft.com/office/drawing/2014/main" id="{2E50F98D-6C8E-4D79-987B-4C9A0B600401}"/>
                </a:ext>
              </a:extLst>
            </p:cNvPr>
            <p:cNvGrpSpPr/>
            <p:nvPr/>
          </p:nvGrpSpPr>
          <p:grpSpPr>
            <a:xfrm>
              <a:off x="918061" y="3141250"/>
              <a:ext cx="5706276" cy="2921452"/>
              <a:chOff x="5901541" y="2275687"/>
              <a:chExt cx="5706276" cy="2921452"/>
            </a:xfrm>
          </p:grpSpPr>
          <p:grpSp>
            <p:nvGrpSpPr>
              <p:cNvPr id="55" name="Group 54">
                <a:extLst>
                  <a:ext uri="{FF2B5EF4-FFF2-40B4-BE49-F238E27FC236}">
                    <a16:creationId xmlns:a16="http://schemas.microsoft.com/office/drawing/2014/main" id="{BCD9CDC7-5A39-446C-B264-336667449ADB}"/>
                  </a:ext>
                </a:extLst>
              </p:cNvPr>
              <p:cNvGrpSpPr/>
              <p:nvPr/>
            </p:nvGrpSpPr>
            <p:grpSpPr>
              <a:xfrm>
                <a:off x="5901541" y="2323913"/>
                <a:ext cx="5020904" cy="2873226"/>
                <a:chOff x="5901541" y="2323913"/>
                <a:chExt cx="5020904" cy="2873226"/>
              </a:xfrm>
            </p:grpSpPr>
            <p:sp>
              <p:nvSpPr>
                <p:cNvPr id="58" name="TextBox 57">
                  <a:extLst>
                    <a:ext uri="{FF2B5EF4-FFF2-40B4-BE49-F238E27FC236}">
                      <a16:creationId xmlns:a16="http://schemas.microsoft.com/office/drawing/2014/main" id="{884D5C85-CD10-410B-AA83-56DFB47D84CD}"/>
                    </a:ext>
                  </a:extLst>
                </p:cNvPr>
                <p:cNvSpPr txBox="1"/>
                <p:nvPr/>
              </p:nvSpPr>
              <p:spPr>
                <a:xfrm flipH="1">
                  <a:off x="6379246" y="3766828"/>
                  <a:ext cx="1056018" cy="307777"/>
                </a:xfrm>
                <a:prstGeom prst="rect">
                  <a:avLst/>
                </a:prstGeom>
                <a:noFill/>
              </p:spPr>
              <p:txBody>
                <a:bodyPr wrap="square" rtlCol="0">
                  <a:spAutoFit/>
                </a:bodyPr>
                <a:lstStyle/>
                <a:p>
                  <a:r>
                    <a:rPr lang="en-US" sz="1400" dirty="0">
                      <a:solidFill>
                        <a:srgbClr val="FFC000"/>
                      </a:solidFill>
                    </a:rPr>
                    <a:t>less TS</a:t>
                  </a:r>
                </a:p>
              </p:txBody>
            </p:sp>
            <p:sp>
              <p:nvSpPr>
                <p:cNvPr id="59" name="TextBox 58">
                  <a:extLst>
                    <a:ext uri="{FF2B5EF4-FFF2-40B4-BE49-F238E27FC236}">
                      <a16:creationId xmlns:a16="http://schemas.microsoft.com/office/drawing/2014/main" id="{86413180-6986-48AC-B99A-CC5BB3FD5582}"/>
                    </a:ext>
                  </a:extLst>
                </p:cNvPr>
                <p:cNvSpPr txBox="1"/>
                <p:nvPr/>
              </p:nvSpPr>
              <p:spPr>
                <a:xfrm flipH="1">
                  <a:off x="6324641" y="4133531"/>
                  <a:ext cx="898445" cy="307777"/>
                </a:xfrm>
                <a:prstGeom prst="rect">
                  <a:avLst/>
                </a:prstGeom>
                <a:noFill/>
              </p:spPr>
              <p:txBody>
                <a:bodyPr wrap="square" rtlCol="0">
                  <a:spAutoFit/>
                </a:bodyPr>
                <a:lstStyle/>
                <a:p>
                  <a:r>
                    <a:rPr lang="en-US" sz="1400" dirty="0">
                      <a:solidFill>
                        <a:srgbClr val="00B050"/>
                      </a:solidFill>
                    </a:rPr>
                    <a:t>more TS</a:t>
                  </a:r>
                </a:p>
              </p:txBody>
            </p:sp>
            <p:grpSp>
              <p:nvGrpSpPr>
                <p:cNvPr id="60" name="Group 59">
                  <a:extLst>
                    <a:ext uri="{FF2B5EF4-FFF2-40B4-BE49-F238E27FC236}">
                      <a16:creationId xmlns:a16="http://schemas.microsoft.com/office/drawing/2014/main" id="{12B64827-95DA-4F0B-9766-C6B304D29560}"/>
                    </a:ext>
                  </a:extLst>
                </p:cNvPr>
                <p:cNvGrpSpPr/>
                <p:nvPr/>
              </p:nvGrpSpPr>
              <p:grpSpPr>
                <a:xfrm>
                  <a:off x="7206497" y="2323913"/>
                  <a:ext cx="3715948" cy="2374329"/>
                  <a:chOff x="7206497" y="2323913"/>
                  <a:chExt cx="3715948" cy="2374329"/>
                </a:xfrm>
              </p:grpSpPr>
              <p:grpSp>
                <p:nvGrpSpPr>
                  <p:cNvPr id="68" name="Group 67">
                    <a:extLst>
                      <a:ext uri="{FF2B5EF4-FFF2-40B4-BE49-F238E27FC236}">
                        <a16:creationId xmlns:a16="http://schemas.microsoft.com/office/drawing/2014/main" id="{AE91317E-DEFB-4C65-A22A-9935A08DBD50}"/>
                      </a:ext>
                    </a:extLst>
                  </p:cNvPr>
                  <p:cNvGrpSpPr/>
                  <p:nvPr/>
                </p:nvGrpSpPr>
                <p:grpSpPr>
                  <a:xfrm>
                    <a:off x="7206497" y="2323913"/>
                    <a:ext cx="3715948" cy="2374329"/>
                    <a:chOff x="7206497" y="2323913"/>
                    <a:chExt cx="3715948" cy="2374329"/>
                  </a:xfrm>
                </p:grpSpPr>
                <p:pic>
                  <p:nvPicPr>
                    <p:cNvPr id="70" name="Picture 69">
                      <a:extLst>
                        <a:ext uri="{FF2B5EF4-FFF2-40B4-BE49-F238E27FC236}">
                          <a16:creationId xmlns:a16="http://schemas.microsoft.com/office/drawing/2014/main" id="{41D9BFFD-E5A7-4E09-AA58-5753C11DB984}"/>
                        </a:ext>
                      </a:extLst>
                    </p:cNvPr>
                    <p:cNvPicPr>
                      <a:picLocks noChangeAspect="1"/>
                    </p:cNvPicPr>
                    <p:nvPr/>
                  </p:nvPicPr>
                  <p:blipFill rotWithShape="1">
                    <a:blip r:embed="rId2"/>
                    <a:srcRect t="46153" b="8207"/>
                    <a:stretch/>
                  </p:blipFill>
                  <p:spPr>
                    <a:xfrm>
                      <a:off x="7206497" y="2323913"/>
                      <a:ext cx="3715948" cy="2374329"/>
                    </a:xfrm>
                    <a:prstGeom prst="rect">
                      <a:avLst/>
                    </a:prstGeom>
                  </p:spPr>
                </p:pic>
                <p:sp>
                  <p:nvSpPr>
                    <p:cNvPr id="71" name="Rectangle 70">
                      <a:extLst>
                        <a:ext uri="{FF2B5EF4-FFF2-40B4-BE49-F238E27FC236}">
                          <a16:creationId xmlns:a16="http://schemas.microsoft.com/office/drawing/2014/main" id="{690BE6B8-F9F2-467D-88A1-3D0F171EA4AB}"/>
                        </a:ext>
                      </a:extLst>
                    </p:cNvPr>
                    <p:cNvSpPr/>
                    <p:nvPr/>
                  </p:nvSpPr>
                  <p:spPr>
                    <a:xfrm>
                      <a:off x="7306257" y="3186752"/>
                      <a:ext cx="258015" cy="518615"/>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sp>
                <p:nvSpPr>
                  <p:cNvPr id="69" name="Rectangle 68">
                    <a:extLst>
                      <a:ext uri="{FF2B5EF4-FFF2-40B4-BE49-F238E27FC236}">
                        <a16:creationId xmlns:a16="http://schemas.microsoft.com/office/drawing/2014/main" id="{71740592-FB9A-4FF2-A66E-548B668AC394}"/>
                      </a:ext>
                    </a:extLst>
                  </p:cNvPr>
                  <p:cNvSpPr/>
                  <p:nvPr/>
                </p:nvSpPr>
                <p:spPr>
                  <a:xfrm>
                    <a:off x="9451230" y="2466296"/>
                    <a:ext cx="293271" cy="35939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cxnSp>
              <p:nvCxnSpPr>
                <p:cNvPr id="61" name="Straight Arrow Connector 60">
                  <a:extLst>
                    <a:ext uri="{FF2B5EF4-FFF2-40B4-BE49-F238E27FC236}">
                      <a16:creationId xmlns:a16="http://schemas.microsoft.com/office/drawing/2014/main" id="{A2394A52-7B56-4CAE-A0D5-0DF00AB4B079}"/>
                    </a:ext>
                  </a:extLst>
                </p:cNvPr>
                <p:cNvCxnSpPr>
                  <a:cxnSpLocks/>
                </p:cNvCxnSpPr>
                <p:nvPr/>
              </p:nvCxnSpPr>
              <p:spPr>
                <a:xfrm flipH="1" flipV="1">
                  <a:off x="7358569" y="2371299"/>
                  <a:ext cx="1" cy="1453995"/>
                </a:xfrm>
                <a:prstGeom prst="straightConnector1">
                  <a:avLst/>
                </a:prstGeom>
                <a:ln w="28575">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C49B10BF-7AC6-4197-8F07-019E6AF7938F}"/>
                    </a:ext>
                  </a:extLst>
                </p:cNvPr>
                <p:cNvCxnSpPr>
                  <a:cxnSpLocks/>
                </p:cNvCxnSpPr>
                <p:nvPr/>
              </p:nvCxnSpPr>
              <p:spPr>
                <a:xfrm flipV="1">
                  <a:off x="7360057" y="3766285"/>
                  <a:ext cx="0" cy="334867"/>
                </a:xfrm>
                <a:prstGeom prst="straightConnector1">
                  <a:avLst/>
                </a:prstGeom>
                <a:ln w="28575">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63" name="Straight Arrow Connector 62">
                  <a:extLst>
                    <a:ext uri="{FF2B5EF4-FFF2-40B4-BE49-F238E27FC236}">
                      <a16:creationId xmlns:a16="http://schemas.microsoft.com/office/drawing/2014/main" id="{DF24E50A-A242-410F-A975-876EF0C3B869}"/>
                    </a:ext>
                  </a:extLst>
                </p:cNvPr>
                <p:cNvCxnSpPr>
                  <a:cxnSpLocks/>
                </p:cNvCxnSpPr>
                <p:nvPr/>
              </p:nvCxnSpPr>
              <p:spPr>
                <a:xfrm>
                  <a:off x="7360057" y="4094450"/>
                  <a:ext cx="0" cy="494610"/>
                </a:xfrm>
                <a:prstGeom prst="straightConnector1">
                  <a:avLst/>
                </a:prstGeom>
                <a:ln w="28575">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64" name="TextBox 63">
                  <a:extLst>
                    <a:ext uri="{FF2B5EF4-FFF2-40B4-BE49-F238E27FC236}">
                      <a16:creationId xmlns:a16="http://schemas.microsoft.com/office/drawing/2014/main" id="{9CC8DDE0-8E4F-4FA5-AC15-89D7EC25E266}"/>
                    </a:ext>
                  </a:extLst>
                </p:cNvPr>
                <p:cNvSpPr txBox="1"/>
                <p:nvPr/>
              </p:nvSpPr>
              <p:spPr>
                <a:xfrm>
                  <a:off x="8699818" y="4889362"/>
                  <a:ext cx="1307549" cy="307777"/>
                </a:xfrm>
                <a:prstGeom prst="rect">
                  <a:avLst/>
                </a:prstGeom>
                <a:noFill/>
              </p:spPr>
              <p:txBody>
                <a:bodyPr wrap="square" rtlCol="0">
                  <a:spAutoFit/>
                </a:bodyPr>
                <a:lstStyle/>
                <a:p>
                  <a:pPr algn="ctr"/>
                  <a:r>
                    <a:rPr lang="en-US" sz="1400" dirty="0"/>
                    <a:t>collisionality</a:t>
                  </a:r>
                </a:p>
              </p:txBody>
            </p:sp>
            <p:cxnSp>
              <p:nvCxnSpPr>
                <p:cNvPr id="65" name="Straight Arrow Connector 64">
                  <a:extLst>
                    <a:ext uri="{FF2B5EF4-FFF2-40B4-BE49-F238E27FC236}">
                      <a16:creationId xmlns:a16="http://schemas.microsoft.com/office/drawing/2014/main" id="{9733BE2A-4254-41F1-8CAB-19B13FFD8D34}"/>
                    </a:ext>
                  </a:extLst>
                </p:cNvPr>
                <p:cNvCxnSpPr>
                  <a:cxnSpLocks/>
                </p:cNvCxnSpPr>
                <p:nvPr/>
              </p:nvCxnSpPr>
              <p:spPr>
                <a:xfrm>
                  <a:off x="7886320" y="4829030"/>
                  <a:ext cx="2872459"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2C4559B-A218-4D0F-8AEA-AFE320EC3A24}"/>
                    </a:ext>
                  </a:extLst>
                </p:cNvPr>
                <p:cNvSpPr txBox="1"/>
                <p:nvPr/>
              </p:nvSpPr>
              <p:spPr>
                <a:xfrm flipH="1">
                  <a:off x="5901541" y="2870036"/>
                  <a:ext cx="1540503" cy="523220"/>
                </a:xfrm>
                <a:prstGeom prst="rect">
                  <a:avLst/>
                </a:prstGeom>
                <a:noFill/>
              </p:spPr>
              <p:txBody>
                <a:bodyPr wrap="square" rtlCol="0">
                  <a:spAutoFit/>
                </a:bodyPr>
                <a:lstStyle/>
                <a:p>
                  <a:pPr algn="ctr"/>
                  <a:r>
                    <a:rPr lang="en-US" sz="1400" dirty="0">
                      <a:solidFill>
                        <a:srgbClr val="FF0000"/>
                      </a:solidFill>
                    </a:rPr>
                    <a:t>no temperature screening</a:t>
                  </a:r>
                </a:p>
              </p:txBody>
            </p:sp>
            <p:sp>
              <p:nvSpPr>
                <p:cNvPr id="67" name="Rectangle 66">
                  <a:extLst>
                    <a:ext uri="{FF2B5EF4-FFF2-40B4-BE49-F238E27FC236}">
                      <a16:creationId xmlns:a16="http://schemas.microsoft.com/office/drawing/2014/main" id="{4503841F-FAD1-4730-80C8-2AFACA7A5140}"/>
                    </a:ext>
                  </a:extLst>
                </p:cNvPr>
                <p:cNvSpPr/>
                <p:nvPr/>
              </p:nvSpPr>
              <p:spPr>
                <a:xfrm>
                  <a:off x="7936752" y="2466295"/>
                  <a:ext cx="1312753" cy="103656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pic>
            <p:nvPicPr>
              <p:cNvPr id="56" name="Picture 55">
                <a:extLst>
                  <a:ext uri="{FF2B5EF4-FFF2-40B4-BE49-F238E27FC236}">
                    <a16:creationId xmlns:a16="http://schemas.microsoft.com/office/drawing/2014/main" id="{41F29D87-7F60-48F8-96A8-22686AC808CF}"/>
                  </a:ext>
                </a:extLst>
              </p:cNvPr>
              <p:cNvPicPr>
                <a:picLocks noChangeAspect="1"/>
              </p:cNvPicPr>
              <p:nvPr/>
            </p:nvPicPr>
            <p:blipFill rotWithShape="1">
              <a:blip r:embed="rId3"/>
              <a:srcRect l="87441" b="2879"/>
              <a:stretch/>
            </p:blipFill>
            <p:spPr>
              <a:xfrm>
                <a:off x="10882540" y="2435589"/>
                <a:ext cx="370105" cy="2159387"/>
              </a:xfrm>
              <a:prstGeom prst="rect">
                <a:avLst/>
              </a:prstGeom>
            </p:spPr>
          </p:pic>
          <p:sp>
            <p:nvSpPr>
              <p:cNvPr id="57" name="TextBox 56">
                <a:extLst>
                  <a:ext uri="{FF2B5EF4-FFF2-40B4-BE49-F238E27FC236}">
                    <a16:creationId xmlns:a16="http://schemas.microsoft.com/office/drawing/2014/main" id="{F0EBFD49-9D65-4026-A3D5-926CFB59127D}"/>
                  </a:ext>
                </a:extLst>
              </p:cNvPr>
              <p:cNvSpPr txBox="1"/>
              <p:nvPr/>
            </p:nvSpPr>
            <p:spPr>
              <a:xfrm rot="5400000">
                <a:off x="10211504" y="3364223"/>
                <a:ext cx="2484850" cy="307777"/>
              </a:xfrm>
              <a:prstGeom prst="rect">
                <a:avLst/>
              </a:prstGeom>
              <a:noFill/>
            </p:spPr>
            <p:txBody>
              <a:bodyPr wrap="square" rtlCol="0">
                <a:spAutoFit/>
              </a:bodyPr>
              <a:lstStyle/>
              <a:p>
                <a:pPr algn="ctr"/>
                <a:r>
                  <a:rPr lang="en-US" sz="1400" dirty="0"/>
                  <a:t>Mach number (rotation)</a:t>
                </a:r>
              </a:p>
            </p:txBody>
          </p:sp>
        </p:grpSp>
        <p:sp>
          <p:nvSpPr>
            <p:cNvPr id="72" name="Text Placeholder 4">
              <a:extLst>
                <a:ext uri="{FF2B5EF4-FFF2-40B4-BE49-F238E27FC236}">
                  <a16:creationId xmlns:a16="http://schemas.microsoft.com/office/drawing/2014/main" id="{31ED41B7-0546-4761-80FE-C574B4F510F1}"/>
                </a:ext>
              </a:extLst>
            </p:cNvPr>
            <p:cNvSpPr txBox="1">
              <a:spLocks/>
            </p:cNvSpPr>
            <p:nvPr/>
          </p:nvSpPr>
          <p:spPr>
            <a:xfrm>
              <a:off x="3011848" y="3308501"/>
              <a:ext cx="2012039" cy="56211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dirty="0" err="1"/>
                <a:t>H</a:t>
              </a:r>
              <a:r>
                <a:rPr lang="en-US" sz="1600" baseline="-25000" dirty="0" err="1"/>
                <a:t>w</a:t>
              </a:r>
              <a:r>
                <a:rPr lang="en-US" sz="1600" baseline="-25000" dirty="0"/>
                <a:t> </a:t>
              </a:r>
              <a:r>
                <a:rPr lang="en-US" sz="1600" dirty="0"/>
                <a:t>/</a:t>
              </a:r>
              <a:r>
                <a:rPr lang="en-US" sz="1600" baseline="-25000" dirty="0"/>
                <a:t> </a:t>
              </a:r>
              <a:r>
                <a:rPr lang="en-US" sz="1600" dirty="0"/>
                <a:t>K</a:t>
              </a:r>
              <a:r>
                <a:rPr lang="en-US" sz="1600" baseline="-25000" dirty="0"/>
                <a:t>w  </a:t>
              </a:r>
              <a:r>
                <a:rPr lang="en-US" sz="1600" dirty="0"/>
                <a:t>from NEO</a:t>
              </a:r>
              <a:endParaRPr lang="en-US" sz="1600" baseline="-25000" dirty="0"/>
            </a:p>
          </p:txBody>
        </p:sp>
      </p:grpSp>
    </p:spTree>
    <p:extLst>
      <p:ext uri="{BB962C8B-B14F-4D97-AF65-F5344CB8AC3E}">
        <p14:creationId xmlns:p14="http://schemas.microsoft.com/office/powerpoint/2010/main" val="3856446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
            <a:extLst>
              <a:ext uri="{FF2B5EF4-FFF2-40B4-BE49-F238E27FC236}">
                <a16:creationId xmlns:a16="http://schemas.microsoft.com/office/drawing/2014/main" id="{A3ACD683-0E49-400E-B789-1FD0F4E08F0F}"/>
              </a:ext>
            </a:extLst>
          </p:cNvPr>
          <p:cNvSpPr txBox="1">
            <a:spLocks/>
          </p:cNvSpPr>
          <p:nvPr/>
        </p:nvSpPr>
        <p:spPr>
          <a:xfrm>
            <a:off x="752779" y="1228587"/>
            <a:ext cx="7022135" cy="262151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Rotation can increase high-Z neoclassical transport by more than an order of magnitude</a:t>
            </a:r>
          </a:p>
          <a:p>
            <a:pPr marL="285750" indent="-285750">
              <a:buFont typeface="Arial" panose="020B0604020202020204" pitchFamily="34" charset="0"/>
              <a:buChar char="•"/>
            </a:pPr>
            <a:r>
              <a:rPr lang="en-US" dirty="0"/>
              <a:t>It can also modify or even reverse the screening coefficient</a:t>
            </a:r>
          </a:p>
          <a:p>
            <a:pPr marL="285750" indent="-285750">
              <a:buFont typeface="Arial" panose="020B0604020202020204" pitchFamily="34" charset="0"/>
              <a:buChar char="•"/>
            </a:pPr>
            <a:r>
              <a:rPr lang="en-US" dirty="0"/>
              <a:t>The </a:t>
            </a:r>
            <a:r>
              <a:rPr lang="en-US" b="1" dirty="0"/>
              <a:t>FACIT</a:t>
            </a:r>
            <a:r>
              <a:rPr lang="en-US" dirty="0"/>
              <a:t> model</a:t>
            </a:r>
            <a:r>
              <a:rPr lang="en-US" baseline="30000" dirty="0"/>
              <a:t>1</a:t>
            </a:r>
            <a:r>
              <a:rPr lang="en-US" dirty="0"/>
              <a:t> was extended</a:t>
            </a:r>
            <a:r>
              <a:rPr lang="en-US" baseline="30000" dirty="0"/>
              <a:t>2</a:t>
            </a:r>
            <a:r>
              <a:rPr lang="en-US" dirty="0"/>
              <a:t> to include rotation effects at all </a:t>
            </a:r>
            <a:r>
              <a:rPr lang="en-US" dirty="0" err="1"/>
              <a:t>collisionalities</a:t>
            </a:r>
            <a:r>
              <a:rPr lang="en-US" dirty="0"/>
              <a:t>, matching NEO</a:t>
            </a:r>
            <a:r>
              <a:rPr lang="en-US" baseline="30000" dirty="0"/>
              <a:t>3</a:t>
            </a:r>
            <a:r>
              <a:rPr lang="en-US" dirty="0"/>
              <a:t> drift-kinetic results</a:t>
            </a:r>
            <a:endParaRPr lang="en-US" baseline="30000" dirty="0"/>
          </a:p>
        </p:txBody>
      </p:sp>
      <p:sp>
        <p:nvSpPr>
          <p:cNvPr id="44" name="Title 5">
            <a:extLst>
              <a:ext uri="{FF2B5EF4-FFF2-40B4-BE49-F238E27FC236}">
                <a16:creationId xmlns:a16="http://schemas.microsoft.com/office/drawing/2014/main" id="{65E04DCD-0F25-46C1-AF94-90FB3DCB8974}"/>
              </a:ext>
            </a:extLst>
          </p:cNvPr>
          <p:cNvSpPr>
            <a:spLocks noGrp="1"/>
          </p:cNvSpPr>
          <p:nvPr>
            <p:ph type="title"/>
          </p:nvPr>
        </p:nvSpPr>
        <p:spPr>
          <a:xfrm>
            <a:off x="658812" y="382705"/>
            <a:ext cx="11745744" cy="782638"/>
          </a:xfrm>
        </p:spPr>
        <p:txBody>
          <a:bodyPr/>
          <a:lstStyle/>
          <a:p>
            <a:r>
              <a:rPr lang="en-US" dirty="0"/>
              <a:t>Extended neoclassical model for rotation effects at all </a:t>
            </a:r>
            <a:r>
              <a:rPr lang="en-US" dirty="0" err="1"/>
              <a:t>collisionalities</a:t>
            </a:r>
            <a:endParaRPr lang="de-DE" b="0"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a:xfrm>
            <a:off x="11687087" y="6561601"/>
            <a:ext cx="217349" cy="144000"/>
          </a:xfrm>
        </p:spPr>
        <p:txBody>
          <a:bodyPr/>
          <a:lstStyle/>
          <a:p>
            <a:r>
              <a:rPr lang="en-US" dirty="0"/>
              <a:t>4</a:t>
            </a:r>
            <a:endParaRPr lang="de-DE" dirty="0"/>
          </a:p>
        </p:txBody>
      </p:sp>
      <p:cxnSp>
        <p:nvCxnSpPr>
          <p:cNvPr id="45" name="Straight Connector 44">
            <a:extLst>
              <a:ext uri="{FF2B5EF4-FFF2-40B4-BE49-F238E27FC236}">
                <a16:creationId xmlns:a16="http://schemas.microsoft.com/office/drawing/2014/main" id="{F6B13469-063F-43E4-89EA-F8C5D93705D6}"/>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FEC2FE16-760B-4027-889C-F3F36EE46837}"/>
              </a:ext>
            </a:extLst>
          </p:cNvPr>
          <p:cNvSpPr txBox="1">
            <a:spLocks/>
          </p:cNvSpPr>
          <p:nvPr/>
        </p:nvSpPr>
        <p:spPr>
          <a:xfrm>
            <a:off x="8522673" y="1397527"/>
            <a:ext cx="2845222" cy="333736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400" baseline="30000" dirty="0">
                <a:solidFill>
                  <a:schemeClr val="accent6">
                    <a:lumMod val="50000"/>
                  </a:schemeClr>
                </a:solidFill>
              </a:rPr>
              <a:t>1 </a:t>
            </a:r>
            <a:r>
              <a:rPr lang="en-US" sz="1400" dirty="0" err="1">
                <a:solidFill>
                  <a:schemeClr val="accent6">
                    <a:lumMod val="50000"/>
                  </a:schemeClr>
                </a:solidFill>
              </a:rPr>
              <a:t>Maget</a:t>
            </a:r>
            <a:r>
              <a:rPr lang="en-US" sz="1400" dirty="0">
                <a:solidFill>
                  <a:schemeClr val="accent6">
                    <a:lumMod val="50000"/>
                  </a:schemeClr>
                </a:solidFill>
              </a:rPr>
              <a:t> 2020 PPCF 62 105001</a:t>
            </a:r>
          </a:p>
          <a:p>
            <a:r>
              <a:rPr lang="en-US" sz="1400" baseline="30000" dirty="0">
                <a:solidFill>
                  <a:schemeClr val="accent6">
                    <a:lumMod val="50000"/>
                  </a:schemeClr>
                </a:solidFill>
              </a:rPr>
              <a:t>2 </a:t>
            </a:r>
            <a:r>
              <a:rPr lang="en-US" sz="1400" dirty="0">
                <a:solidFill>
                  <a:schemeClr val="accent6">
                    <a:lumMod val="50000"/>
                  </a:schemeClr>
                </a:solidFill>
              </a:rPr>
              <a:t>Fajardo 2023 PPCF 65 035021</a:t>
            </a:r>
          </a:p>
          <a:p>
            <a:r>
              <a:rPr lang="en-US" sz="1400" baseline="30000" dirty="0">
                <a:solidFill>
                  <a:schemeClr val="accent6">
                    <a:lumMod val="50000"/>
                  </a:schemeClr>
                </a:solidFill>
              </a:rPr>
              <a:t>3 </a:t>
            </a:r>
            <a:r>
              <a:rPr lang="en-US" sz="1400" dirty="0">
                <a:solidFill>
                  <a:schemeClr val="accent6">
                    <a:lumMod val="50000"/>
                  </a:schemeClr>
                </a:solidFill>
              </a:rPr>
              <a:t>Belli 2009 PPCF 51075081</a:t>
            </a:r>
            <a:endParaRPr lang="en-US" sz="1400" baseline="300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p:txBody>
      </p:sp>
      <p:grpSp>
        <p:nvGrpSpPr>
          <p:cNvPr id="41" name="Group 40">
            <a:extLst>
              <a:ext uri="{FF2B5EF4-FFF2-40B4-BE49-F238E27FC236}">
                <a16:creationId xmlns:a16="http://schemas.microsoft.com/office/drawing/2014/main" id="{FD404750-F91F-469C-AC23-C5BBD44A2CE9}"/>
              </a:ext>
            </a:extLst>
          </p:cNvPr>
          <p:cNvGrpSpPr/>
          <p:nvPr/>
        </p:nvGrpSpPr>
        <p:grpSpPr>
          <a:xfrm>
            <a:off x="7227375" y="2814120"/>
            <a:ext cx="4122424" cy="3607031"/>
            <a:chOff x="3809996" y="1491852"/>
            <a:chExt cx="4122424" cy="3607031"/>
          </a:xfrm>
        </p:grpSpPr>
        <p:pic>
          <p:nvPicPr>
            <p:cNvPr id="40" name="Picture 39">
              <a:extLst>
                <a:ext uri="{FF2B5EF4-FFF2-40B4-BE49-F238E27FC236}">
                  <a16:creationId xmlns:a16="http://schemas.microsoft.com/office/drawing/2014/main" id="{E8A92E68-5F72-4856-B3EE-101A49BEC5F3}"/>
                </a:ext>
              </a:extLst>
            </p:cNvPr>
            <p:cNvPicPr>
              <a:picLocks noChangeAspect="1"/>
            </p:cNvPicPr>
            <p:nvPr/>
          </p:nvPicPr>
          <p:blipFill rotWithShape="1">
            <a:blip r:embed="rId2"/>
            <a:srcRect t="4410" r="2170" b="4345"/>
            <a:stretch/>
          </p:blipFill>
          <p:spPr>
            <a:xfrm>
              <a:off x="3809996" y="1761515"/>
              <a:ext cx="4122424" cy="3337368"/>
            </a:xfrm>
            <a:prstGeom prst="rect">
              <a:avLst/>
            </a:prstGeom>
          </p:spPr>
        </p:pic>
        <p:sp>
          <p:nvSpPr>
            <p:cNvPr id="53" name="Text Placeholder 4">
              <a:extLst>
                <a:ext uri="{FF2B5EF4-FFF2-40B4-BE49-F238E27FC236}">
                  <a16:creationId xmlns:a16="http://schemas.microsoft.com/office/drawing/2014/main" id="{C553B9AF-2828-4D8A-A7B5-F5A02C0B99F2}"/>
                </a:ext>
              </a:extLst>
            </p:cNvPr>
            <p:cNvSpPr txBox="1">
              <a:spLocks/>
            </p:cNvSpPr>
            <p:nvPr/>
          </p:nvSpPr>
          <p:spPr>
            <a:xfrm>
              <a:off x="5522643" y="1491852"/>
              <a:ext cx="1552271" cy="56211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dirty="0"/>
                <a:t>AUG #38910</a:t>
              </a:r>
            </a:p>
          </p:txBody>
        </p:sp>
      </p:grpSp>
      <p:grpSp>
        <p:nvGrpSpPr>
          <p:cNvPr id="42" name="Group 41">
            <a:extLst>
              <a:ext uri="{FF2B5EF4-FFF2-40B4-BE49-F238E27FC236}">
                <a16:creationId xmlns:a16="http://schemas.microsoft.com/office/drawing/2014/main" id="{834200A0-8C06-44B9-83EF-EC877A73E6E2}"/>
              </a:ext>
            </a:extLst>
          </p:cNvPr>
          <p:cNvGrpSpPr/>
          <p:nvPr/>
        </p:nvGrpSpPr>
        <p:grpSpPr>
          <a:xfrm>
            <a:off x="474248" y="3382110"/>
            <a:ext cx="5706276" cy="2921452"/>
            <a:chOff x="918061" y="3141250"/>
            <a:chExt cx="5706276" cy="2921452"/>
          </a:xfrm>
        </p:grpSpPr>
        <p:grpSp>
          <p:nvGrpSpPr>
            <p:cNvPr id="54" name="Group 53">
              <a:extLst>
                <a:ext uri="{FF2B5EF4-FFF2-40B4-BE49-F238E27FC236}">
                  <a16:creationId xmlns:a16="http://schemas.microsoft.com/office/drawing/2014/main" id="{2E50F98D-6C8E-4D79-987B-4C9A0B600401}"/>
                </a:ext>
              </a:extLst>
            </p:cNvPr>
            <p:cNvGrpSpPr/>
            <p:nvPr/>
          </p:nvGrpSpPr>
          <p:grpSpPr>
            <a:xfrm>
              <a:off x="918061" y="3141250"/>
              <a:ext cx="5706276" cy="2921452"/>
              <a:chOff x="5901541" y="2275687"/>
              <a:chExt cx="5706276" cy="2921452"/>
            </a:xfrm>
          </p:grpSpPr>
          <p:grpSp>
            <p:nvGrpSpPr>
              <p:cNvPr id="55" name="Group 54">
                <a:extLst>
                  <a:ext uri="{FF2B5EF4-FFF2-40B4-BE49-F238E27FC236}">
                    <a16:creationId xmlns:a16="http://schemas.microsoft.com/office/drawing/2014/main" id="{BCD9CDC7-5A39-446C-B264-336667449ADB}"/>
                  </a:ext>
                </a:extLst>
              </p:cNvPr>
              <p:cNvGrpSpPr/>
              <p:nvPr/>
            </p:nvGrpSpPr>
            <p:grpSpPr>
              <a:xfrm>
                <a:off x="5901541" y="2323913"/>
                <a:ext cx="5020904" cy="2873226"/>
                <a:chOff x="5901541" y="2323913"/>
                <a:chExt cx="5020904" cy="2873226"/>
              </a:xfrm>
            </p:grpSpPr>
            <p:sp>
              <p:nvSpPr>
                <p:cNvPr id="58" name="TextBox 57">
                  <a:extLst>
                    <a:ext uri="{FF2B5EF4-FFF2-40B4-BE49-F238E27FC236}">
                      <a16:creationId xmlns:a16="http://schemas.microsoft.com/office/drawing/2014/main" id="{884D5C85-CD10-410B-AA83-56DFB47D84CD}"/>
                    </a:ext>
                  </a:extLst>
                </p:cNvPr>
                <p:cNvSpPr txBox="1"/>
                <p:nvPr/>
              </p:nvSpPr>
              <p:spPr>
                <a:xfrm flipH="1">
                  <a:off x="6379246" y="3766828"/>
                  <a:ext cx="1056018" cy="307777"/>
                </a:xfrm>
                <a:prstGeom prst="rect">
                  <a:avLst/>
                </a:prstGeom>
                <a:noFill/>
              </p:spPr>
              <p:txBody>
                <a:bodyPr wrap="square" rtlCol="0">
                  <a:spAutoFit/>
                </a:bodyPr>
                <a:lstStyle/>
                <a:p>
                  <a:r>
                    <a:rPr lang="en-US" sz="1400" dirty="0">
                      <a:solidFill>
                        <a:srgbClr val="FFC000"/>
                      </a:solidFill>
                    </a:rPr>
                    <a:t>less TS</a:t>
                  </a:r>
                </a:p>
              </p:txBody>
            </p:sp>
            <p:sp>
              <p:nvSpPr>
                <p:cNvPr id="59" name="TextBox 58">
                  <a:extLst>
                    <a:ext uri="{FF2B5EF4-FFF2-40B4-BE49-F238E27FC236}">
                      <a16:creationId xmlns:a16="http://schemas.microsoft.com/office/drawing/2014/main" id="{86413180-6986-48AC-B99A-CC5BB3FD5582}"/>
                    </a:ext>
                  </a:extLst>
                </p:cNvPr>
                <p:cNvSpPr txBox="1"/>
                <p:nvPr/>
              </p:nvSpPr>
              <p:spPr>
                <a:xfrm flipH="1">
                  <a:off x="6324641" y="4133531"/>
                  <a:ext cx="898445" cy="307777"/>
                </a:xfrm>
                <a:prstGeom prst="rect">
                  <a:avLst/>
                </a:prstGeom>
                <a:noFill/>
              </p:spPr>
              <p:txBody>
                <a:bodyPr wrap="square" rtlCol="0">
                  <a:spAutoFit/>
                </a:bodyPr>
                <a:lstStyle/>
                <a:p>
                  <a:r>
                    <a:rPr lang="en-US" sz="1400" dirty="0">
                      <a:solidFill>
                        <a:srgbClr val="00B050"/>
                      </a:solidFill>
                    </a:rPr>
                    <a:t>more TS</a:t>
                  </a:r>
                </a:p>
              </p:txBody>
            </p:sp>
            <p:grpSp>
              <p:nvGrpSpPr>
                <p:cNvPr id="60" name="Group 59">
                  <a:extLst>
                    <a:ext uri="{FF2B5EF4-FFF2-40B4-BE49-F238E27FC236}">
                      <a16:creationId xmlns:a16="http://schemas.microsoft.com/office/drawing/2014/main" id="{12B64827-95DA-4F0B-9766-C6B304D29560}"/>
                    </a:ext>
                  </a:extLst>
                </p:cNvPr>
                <p:cNvGrpSpPr/>
                <p:nvPr/>
              </p:nvGrpSpPr>
              <p:grpSpPr>
                <a:xfrm>
                  <a:off x="7206497" y="2323913"/>
                  <a:ext cx="3715948" cy="2374329"/>
                  <a:chOff x="7206497" y="2323913"/>
                  <a:chExt cx="3715948" cy="2374329"/>
                </a:xfrm>
              </p:grpSpPr>
              <p:grpSp>
                <p:nvGrpSpPr>
                  <p:cNvPr id="68" name="Group 67">
                    <a:extLst>
                      <a:ext uri="{FF2B5EF4-FFF2-40B4-BE49-F238E27FC236}">
                        <a16:creationId xmlns:a16="http://schemas.microsoft.com/office/drawing/2014/main" id="{AE91317E-DEFB-4C65-A22A-9935A08DBD50}"/>
                      </a:ext>
                    </a:extLst>
                  </p:cNvPr>
                  <p:cNvGrpSpPr/>
                  <p:nvPr/>
                </p:nvGrpSpPr>
                <p:grpSpPr>
                  <a:xfrm>
                    <a:off x="7206497" y="2323913"/>
                    <a:ext cx="3715948" cy="2374329"/>
                    <a:chOff x="7206497" y="2323913"/>
                    <a:chExt cx="3715948" cy="2374329"/>
                  </a:xfrm>
                </p:grpSpPr>
                <p:pic>
                  <p:nvPicPr>
                    <p:cNvPr id="70" name="Picture 69">
                      <a:extLst>
                        <a:ext uri="{FF2B5EF4-FFF2-40B4-BE49-F238E27FC236}">
                          <a16:creationId xmlns:a16="http://schemas.microsoft.com/office/drawing/2014/main" id="{41D9BFFD-E5A7-4E09-AA58-5753C11DB984}"/>
                        </a:ext>
                      </a:extLst>
                    </p:cNvPr>
                    <p:cNvPicPr>
                      <a:picLocks noChangeAspect="1"/>
                    </p:cNvPicPr>
                    <p:nvPr/>
                  </p:nvPicPr>
                  <p:blipFill rotWithShape="1">
                    <a:blip r:embed="rId3"/>
                    <a:srcRect t="46153" b="8207"/>
                    <a:stretch/>
                  </p:blipFill>
                  <p:spPr>
                    <a:xfrm>
                      <a:off x="7206497" y="2323913"/>
                      <a:ext cx="3715948" cy="2374329"/>
                    </a:xfrm>
                    <a:prstGeom prst="rect">
                      <a:avLst/>
                    </a:prstGeom>
                  </p:spPr>
                </p:pic>
                <p:sp>
                  <p:nvSpPr>
                    <p:cNvPr id="71" name="Rectangle 70">
                      <a:extLst>
                        <a:ext uri="{FF2B5EF4-FFF2-40B4-BE49-F238E27FC236}">
                          <a16:creationId xmlns:a16="http://schemas.microsoft.com/office/drawing/2014/main" id="{690BE6B8-F9F2-467D-88A1-3D0F171EA4AB}"/>
                        </a:ext>
                      </a:extLst>
                    </p:cNvPr>
                    <p:cNvSpPr/>
                    <p:nvPr/>
                  </p:nvSpPr>
                  <p:spPr>
                    <a:xfrm>
                      <a:off x="7306257" y="3186752"/>
                      <a:ext cx="258015" cy="518615"/>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sp>
                <p:nvSpPr>
                  <p:cNvPr id="69" name="Rectangle 68">
                    <a:extLst>
                      <a:ext uri="{FF2B5EF4-FFF2-40B4-BE49-F238E27FC236}">
                        <a16:creationId xmlns:a16="http://schemas.microsoft.com/office/drawing/2014/main" id="{71740592-FB9A-4FF2-A66E-548B668AC394}"/>
                      </a:ext>
                    </a:extLst>
                  </p:cNvPr>
                  <p:cNvSpPr/>
                  <p:nvPr/>
                </p:nvSpPr>
                <p:spPr>
                  <a:xfrm>
                    <a:off x="9451230" y="2466296"/>
                    <a:ext cx="293271" cy="35939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cxnSp>
              <p:nvCxnSpPr>
                <p:cNvPr id="61" name="Straight Arrow Connector 60">
                  <a:extLst>
                    <a:ext uri="{FF2B5EF4-FFF2-40B4-BE49-F238E27FC236}">
                      <a16:creationId xmlns:a16="http://schemas.microsoft.com/office/drawing/2014/main" id="{A2394A52-7B56-4CAE-A0D5-0DF00AB4B079}"/>
                    </a:ext>
                  </a:extLst>
                </p:cNvPr>
                <p:cNvCxnSpPr>
                  <a:cxnSpLocks/>
                </p:cNvCxnSpPr>
                <p:nvPr/>
              </p:nvCxnSpPr>
              <p:spPr>
                <a:xfrm flipH="1" flipV="1">
                  <a:off x="7358569" y="2371299"/>
                  <a:ext cx="1" cy="1453995"/>
                </a:xfrm>
                <a:prstGeom prst="straightConnector1">
                  <a:avLst/>
                </a:prstGeom>
                <a:ln w="28575">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C49B10BF-7AC6-4197-8F07-019E6AF7938F}"/>
                    </a:ext>
                  </a:extLst>
                </p:cNvPr>
                <p:cNvCxnSpPr>
                  <a:cxnSpLocks/>
                </p:cNvCxnSpPr>
                <p:nvPr/>
              </p:nvCxnSpPr>
              <p:spPr>
                <a:xfrm flipV="1">
                  <a:off x="7360057" y="3766285"/>
                  <a:ext cx="0" cy="334867"/>
                </a:xfrm>
                <a:prstGeom prst="straightConnector1">
                  <a:avLst/>
                </a:prstGeom>
                <a:ln w="28575">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63" name="Straight Arrow Connector 62">
                  <a:extLst>
                    <a:ext uri="{FF2B5EF4-FFF2-40B4-BE49-F238E27FC236}">
                      <a16:creationId xmlns:a16="http://schemas.microsoft.com/office/drawing/2014/main" id="{DF24E50A-A242-410F-A975-876EF0C3B869}"/>
                    </a:ext>
                  </a:extLst>
                </p:cNvPr>
                <p:cNvCxnSpPr>
                  <a:cxnSpLocks/>
                </p:cNvCxnSpPr>
                <p:nvPr/>
              </p:nvCxnSpPr>
              <p:spPr>
                <a:xfrm>
                  <a:off x="7360057" y="4094450"/>
                  <a:ext cx="0" cy="494610"/>
                </a:xfrm>
                <a:prstGeom prst="straightConnector1">
                  <a:avLst/>
                </a:prstGeom>
                <a:ln w="28575">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64" name="TextBox 63">
                  <a:extLst>
                    <a:ext uri="{FF2B5EF4-FFF2-40B4-BE49-F238E27FC236}">
                      <a16:creationId xmlns:a16="http://schemas.microsoft.com/office/drawing/2014/main" id="{9CC8DDE0-8E4F-4FA5-AC15-89D7EC25E266}"/>
                    </a:ext>
                  </a:extLst>
                </p:cNvPr>
                <p:cNvSpPr txBox="1"/>
                <p:nvPr/>
              </p:nvSpPr>
              <p:spPr>
                <a:xfrm>
                  <a:off x="8699818" y="4889362"/>
                  <a:ext cx="1307549" cy="307777"/>
                </a:xfrm>
                <a:prstGeom prst="rect">
                  <a:avLst/>
                </a:prstGeom>
                <a:noFill/>
              </p:spPr>
              <p:txBody>
                <a:bodyPr wrap="square" rtlCol="0">
                  <a:spAutoFit/>
                </a:bodyPr>
                <a:lstStyle/>
                <a:p>
                  <a:pPr algn="ctr"/>
                  <a:r>
                    <a:rPr lang="en-US" sz="1400" dirty="0"/>
                    <a:t>collisionality</a:t>
                  </a:r>
                </a:p>
              </p:txBody>
            </p:sp>
            <p:cxnSp>
              <p:nvCxnSpPr>
                <p:cNvPr id="65" name="Straight Arrow Connector 64">
                  <a:extLst>
                    <a:ext uri="{FF2B5EF4-FFF2-40B4-BE49-F238E27FC236}">
                      <a16:creationId xmlns:a16="http://schemas.microsoft.com/office/drawing/2014/main" id="{9733BE2A-4254-41F1-8CAB-19B13FFD8D34}"/>
                    </a:ext>
                  </a:extLst>
                </p:cNvPr>
                <p:cNvCxnSpPr>
                  <a:cxnSpLocks/>
                </p:cNvCxnSpPr>
                <p:nvPr/>
              </p:nvCxnSpPr>
              <p:spPr>
                <a:xfrm>
                  <a:off x="7886320" y="4829030"/>
                  <a:ext cx="2872459"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2C4559B-A218-4D0F-8AEA-AFE320EC3A24}"/>
                    </a:ext>
                  </a:extLst>
                </p:cNvPr>
                <p:cNvSpPr txBox="1"/>
                <p:nvPr/>
              </p:nvSpPr>
              <p:spPr>
                <a:xfrm flipH="1">
                  <a:off x="5901541" y="2870036"/>
                  <a:ext cx="1540503" cy="523220"/>
                </a:xfrm>
                <a:prstGeom prst="rect">
                  <a:avLst/>
                </a:prstGeom>
                <a:noFill/>
              </p:spPr>
              <p:txBody>
                <a:bodyPr wrap="square" rtlCol="0">
                  <a:spAutoFit/>
                </a:bodyPr>
                <a:lstStyle/>
                <a:p>
                  <a:pPr algn="ctr"/>
                  <a:r>
                    <a:rPr lang="en-US" sz="1400" dirty="0">
                      <a:solidFill>
                        <a:srgbClr val="FF0000"/>
                      </a:solidFill>
                    </a:rPr>
                    <a:t>no temperature screening</a:t>
                  </a:r>
                </a:p>
              </p:txBody>
            </p:sp>
            <p:sp>
              <p:nvSpPr>
                <p:cNvPr id="67" name="Rectangle 66">
                  <a:extLst>
                    <a:ext uri="{FF2B5EF4-FFF2-40B4-BE49-F238E27FC236}">
                      <a16:creationId xmlns:a16="http://schemas.microsoft.com/office/drawing/2014/main" id="{4503841F-FAD1-4730-80C8-2AFACA7A5140}"/>
                    </a:ext>
                  </a:extLst>
                </p:cNvPr>
                <p:cNvSpPr/>
                <p:nvPr/>
              </p:nvSpPr>
              <p:spPr>
                <a:xfrm>
                  <a:off x="7936752" y="2466295"/>
                  <a:ext cx="1312753" cy="103656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pic>
            <p:nvPicPr>
              <p:cNvPr id="56" name="Picture 55">
                <a:extLst>
                  <a:ext uri="{FF2B5EF4-FFF2-40B4-BE49-F238E27FC236}">
                    <a16:creationId xmlns:a16="http://schemas.microsoft.com/office/drawing/2014/main" id="{41F29D87-7F60-48F8-96A8-22686AC808CF}"/>
                  </a:ext>
                </a:extLst>
              </p:cNvPr>
              <p:cNvPicPr>
                <a:picLocks noChangeAspect="1"/>
              </p:cNvPicPr>
              <p:nvPr/>
            </p:nvPicPr>
            <p:blipFill rotWithShape="1">
              <a:blip r:embed="rId4"/>
              <a:srcRect l="87441" b="2879"/>
              <a:stretch/>
            </p:blipFill>
            <p:spPr>
              <a:xfrm>
                <a:off x="10882540" y="2435589"/>
                <a:ext cx="370105" cy="2159387"/>
              </a:xfrm>
              <a:prstGeom prst="rect">
                <a:avLst/>
              </a:prstGeom>
            </p:spPr>
          </p:pic>
          <p:sp>
            <p:nvSpPr>
              <p:cNvPr id="57" name="TextBox 56">
                <a:extLst>
                  <a:ext uri="{FF2B5EF4-FFF2-40B4-BE49-F238E27FC236}">
                    <a16:creationId xmlns:a16="http://schemas.microsoft.com/office/drawing/2014/main" id="{F0EBFD49-9D65-4026-A3D5-926CFB59127D}"/>
                  </a:ext>
                </a:extLst>
              </p:cNvPr>
              <p:cNvSpPr txBox="1"/>
              <p:nvPr/>
            </p:nvSpPr>
            <p:spPr>
              <a:xfrm rot="5400000">
                <a:off x="10211504" y="3364223"/>
                <a:ext cx="2484850" cy="307777"/>
              </a:xfrm>
              <a:prstGeom prst="rect">
                <a:avLst/>
              </a:prstGeom>
              <a:noFill/>
            </p:spPr>
            <p:txBody>
              <a:bodyPr wrap="square" rtlCol="0">
                <a:spAutoFit/>
              </a:bodyPr>
              <a:lstStyle/>
              <a:p>
                <a:pPr algn="ctr"/>
                <a:r>
                  <a:rPr lang="en-US" sz="1400" dirty="0"/>
                  <a:t>Mach number (rotation)</a:t>
                </a:r>
              </a:p>
            </p:txBody>
          </p:sp>
        </p:grpSp>
        <p:sp>
          <p:nvSpPr>
            <p:cNvPr id="72" name="Text Placeholder 4">
              <a:extLst>
                <a:ext uri="{FF2B5EF4-FFF2-40B4-BE49-F238E27FC236}">
                  <a16:creationId xmlns:a16="http://schemas.microsoft.com/office/drawing/2014/main" id="{31ED41B7-0546-4761-80FE-C574B4F510F1}"/>
                </a:ext>
              </a:extLst>
            </p:cNvPr>
            <p:cNvSpPr txBox="1">
              <a:spLocks/>
            </p:cNvSpPr>
            <p:nvPr/>
          </p:nvSpPr>
          <p:spPr>
            <a:xfrm>
              <a:off x="3011848" y="3308501"/>
              <a:ext cx="2012039" cy="56211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dirty="0" err="1"/>
                <a:t>H</a:t>
              </a:r>
              <a:r>
                <a:rPr lang="en-US" sz="1600" baseline="-25000" dirty="0" err="1"/>
                <a:t>w</a:t>
              </a:r>
              <a:r>
                <a:rPr lang="en-US" sz="1600" baseline="-25000" dirty="0"/>
                <a:t> </a:t>
              </a:r>
              <a:r>
                <a:rPr lang="en-US" sz="1600" dirty="0"/>
                <a:t>/</a:t>
              </a:r>
              <a:r>
                <a:rPr lang="en-US" sz="1600" baseline="-25000" dirty="0"/>
                <a:t> </a:t>
              </a:r>
              <a:r>
                <a:rPr lang="en-US" sz="1600" dirty="0"/>
                <a:t>K</a:t>
              </a:r>
              <a:r>
                <a:rPr lang="en-US" sz="1600" baseline="-25000" dirty="0"/>
                <a:t>w  </a:t>
              </a:r>
              <a:r>
                <a:rPr lang="en-US" sz="1600" dirty="0"/>
                <a:t>from NEO</a:t>
              </a:r>
              <a:endParaRPr lang="en-US" sz="1600" baseline="-25000" dirty="0"/>
            </a:p>
          </p:txBody>
        </p:sp>
      </p:grpSp>
    </p:spTree>
    <p:extLst>
      <p:ext uri="{BB962C8B-B14F-4D97-AF65-F5344CB8AC3E}">
        <p14:creationId xmlns:p14="http://schemas.microsoft.com/office/powerpoint/2010/main" val="37314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5">
            <a:extLst>
              <a:ext uri="{FF2B5EF4-FFF2-40B4-BE49-F238E27FC236}">
                <a16:creationId xmlns:a16="http://schemas.microsoft.com/office/drawing/2014/main" id="{65E04DCD-0F25-46C1-AF94-90FB3DCB8974}"/>
              </a:ext>
            </a:extLst>
          </p:cNvPr>
          <p:cNvSpPr>
            <a:spLocks noGrp="1"/>
          </p:cNvSpPr>
          <p:nvPr>
            <p:ph type="title"/>
          </p:nvPr>
        </p:nvSpPr>
        <p:spPr/>
        <p:txBody>
          <a:bodyPr/>
          <a:lstStyle/>
          <a:p>
            <a:r>
              <a:rPr lang="en-US" dirty="0"/>
              <a:t>Modelling workflow with impurities</a:t>
            </a:r>
            <a:endParaRPr lang="de-DE" b="0"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5</a:t>
            </a:r>
            <a:endParaRPr lang="de-DE" dirty="0"/>
          </a:p>
        </p:txBody>
      </p:sp>
      <p:cxnSp>
        <p:nvCxnSpPr>
          <p:cNvPr id="45" name="Straight Connector 44">
            <a:extLst>
              <a:ext uri="{FF2B5EF4-FFF2-40B4-BE49-F238E27FC236}">
                <a16:creationId xmlns:a16="http://schemas.microsoft.com/office/drawing/2014/main" id="{F6B13469-063F-43E4-89EA-F8C5D93705D6}"/>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2645285-B0CF-D732-6F97-737B6D991BFD}"/>
              </a:ext>
            </a:extLst>
          </p:cNvPr>
          <p:cNvGrpSpPr/>
          <p:nvPr/>
        </p:nvGrpSpPr>
        <p:grpSpPr>
          <a:xfrm>
            <a:off x="2544731" y="1795015"/>
            <a:ext cx="6850123" cy="3983633"/>
            <a:chOff x="2861186" y="1603761"/>
            <a:chExt cx="6850123" cy="3983633"/>
          </a:xfrm>
        </p:grpSpPr>
        <p:grpSp>
          <p:nvGrpSpPr>
            <p:cNvPr id="5" name="Group 4">
              <a:extLst>
                <a:ext uri="{FF2B5EF4-FFF2-40B4-BE49-F238E27FC236}">
                  <a16:creationId xmlns:a16="http://schemas.microsoft.com/office/drawing/2014/main" id="{9E2325B1-198C-0C41-F36D-2F14BF8A1951}"/>
                </a:ext>
              </a:extLst>
            </p:cNvPr>
            <p:cNvGrpSpPr/>
            <p:nvPr/>
          </p:nvGrpSpPr>
          <p:grpSpPr>
            <a:xfrm>
              <a:off x="2861186" y="1603761"/>
              <a:ext cx="6850123" cy="3983633"/>
              <a:chOff x="1599071" y="1139841"/>
              <a:chExt cx="8906728" cy="5179631"/>
            </a:xfrm>
          </p:grpSpPr>
          <p:cxnSp>
            <p:nvCxnSpPr>
              <p:cNvPr id="7" name="Straight Connector 6">
                <a:extLst>
                  <a:ext uri="{FF2B5EF4-FFF2-40B4-BE49-F238E27FC236}">
                    <a16:creationId xmlns:a16="http://schemas.microsoft.com/office/drawing/2014/main" id="{BAB460EC-4126-8BCA-2E59-169121A3A27B}"/>
                  </a:ext>
                </a:extLst>
              </p:cNvPr>
              <p:cNvCxnSpPr>
                <a:cxnSpLocks/>
              </p:cNvCxnSpPr>
              <p:nvPr/>
            </p:nvCxnSpPr>
            <p:spPr>
              <a:xfrm>
                <a:off x="9391827" y="2812664"/>
                <a:ext cx="0" cy="20767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DC83857-A1E8-ED48-32B9-51B695A02DCC}"/>
                  </a:ext>
                </a:extLst>
              </p:cNvPr>
              <p:cNvGrpSpPr/>
              <p:nvPr/>
            </p:nvGrpSpPr>
            <p:grpSpPr>
              <a:xfrm>
                <a:off x="4583723" y="1139841"/>
                <a:ext cx="3089031" cy="3279759"/>
                <a:chOff x="4402015" y="1139841"/>
                <a:chExt cx="3089031" cy="3279759"/>
              </a:xfrm>
            </p:grpSpPr>
            <p:sp>
              <p:nvSpPr>
                <p:cNvPr id="25" name="Rectangle: Rounded Corners 24">
                  <a:extLst>
                    <a:ext uri="{FF2B5EF4-FFF2-40B4-BE49-F238E27FC236}">
                      <a16:creationId xmlns:a16="http://schemas.microsoft.com/office/drawing/2014/main" id="{D0D513CE-C8F1-01E3-F4EA-2D45EF81A2A3}"/>
                    </a:ext>
                  </a:extLst>
                </p:cNvPr>
                <p:cNvSpPr/>
                <p:nvPr/>
              </p:nvSpPr>
              <p:spPr>
                <a:xfrm>
                  <a:off x="4402015" y="1139841"/>
                  <a:ext cx="3089031" cy="3279759"/>
                </a:xfrm>
                <a:prstGeom prst="roundRect">
                  <a:avLst>
                    <a:gd name="adj" fmla="val 5555"/>
                  </a:avLst>
                </a:prstGeom>
                <a:solidFill>
                  <a:schemeClr val="bg1">
                    <a:lumMod val="8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TextBox 25">
                  <a:extLst>
                    <a:ext uri="{FF2B5EF4-FFF2-40B4-BE49-F238E27FC236}">
                      <a16:creationId xmlns:a16="http://schemas.microsoft.com/office/drawing/2014/main" id="{2D3791DA-E800-9FAD-BA13-838E1409C4C0}"/>
                    </a:ext>
                  </a:extLst>
                </p:cNvPr>
                <p:cNvSpPr txBox="1"/>
                <p:nvPr/>
              </p:nvSpPr>
              <p:spPr>
                <a:xfrm>
                  <a:off x="5141740" y="1262183"/>
                  <a:ext cx="1693806" cy="600270"/>
                </a:xfrm>
                <a:prstGeom prst="rect">
                  <a:avLst/>
                </a:prstGeom>
                <a:noFill/>
              </p:spPr>
              <p:txBody>
                <a:bodyPr wrap="square" rtlCol="0">
                  <a:spAutoFit/>
                </a:bodyPr>
                <a:lstStyle/>
                <a:p>
                  <a:r>
                    <a:rPr lang="en-US" sz="2400" b="1" dirty="0">
                      <a:ln w="19050">
                        <a:solidFill>
                          <a:schemeClr val="tx1"/>
                        </a:solidFill>
                      </a:ln>
                      <a:solidFill>
                        <a:schemeClr val="bg1"/>
                      </a:solidFill>
                      <a:latin typeface="Arial" panose="020B0604020202020204" pitchFamily="34" charset="0"/>
                      <a:cs typeface="Arial" panose="020B0604020202020204" pitchFamily="34" charset="0"/>
                    </a:rPr>
                    <a:t>ASTRA</a:t>
                  </a:r>
                  <a:endParaRPr lang="de-DE" sz="2400" b="1" dirty="0">
                    <a:ln w="19050">
                      <a:solidFill>
                        <a:schemeClr val="tx1"/>
                      </a:solidFill>
                    </a:ln>
                    <a:solidFill>
                      <a:schemeClr val="bg1"/>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88CAD930-4AA4-CF99-41F6-F71978CC1299}"/>
                    </a:ext>
                  </a:extLst>
                </p:cNvPr>
                <p:cNvGrpSpPr/>
                <p:nvPr/>
              </p:nvGrpSpPr>
              <p:grpSpPr>
                <a:xfrm>
                  <a:off x="4941234" y="2247137"/>
                  <a:ext cx="2316971" cy="1985054"/>
                  <a:chOff x="3978379" y="1955545"/>
                  <a:chExt cx="3583763" cy="3070373"/>
                </a:xfrm>
              </p:grpSpPr>
              <p:grpSp>
                <p:nvGrpSpPr>
                  <p:cNvPr id="29" name="Group 28">
                    <a:extLst>
                      <a:ext uri="{FF2B5EF4-FFF2-40B4-BE49-F238E27FC236}">
                        <a16:creationId xmlns:a16="http://schemas.microsoft.com/office/drawing/2014/main" id="{EE6C8605-FBB8-DC3B-FCC8-AAF306483225}"/>
                      </a:ext>
                    </a:extLst>
                  </p:cNvPr>
                  <p:cNvGrpSpPr/>
                  <p:nvPr/>
                </p:nvGrpSpPr>
                <p:grpSpPr>
                  <a:xfrm>
                    <a:off x="3978379" y="1955545"/>
                    <a:ext cx="3306604" cy="3070373"/>
                    <a:chOff x="7846165" y="3281384"/>
                    <a:chExt cx="3306604" cy="3070373"/>
                  </a:xfrm>
                </p:grpSpPr>
                <p:grpSp>
                  <p:nvGrpSpPr>
                    <p:cNvPr id="31" name="Group 30">
                      <a:extLst>
                        <a:ext uri="{FF2B5EF4-FFF2-40B4-BE49-F238E27FC236}">
                          <a16:creationId xmlns:a16="http://schemas.microsoft.com/office/drawing/2014/main" id="{94FD114C-6CBF-95EA-B58E-6CE0B524D073}"/>
                        </a:ext>
                      </a:extLst>
                    </p:cNvPr>
                    <p:cNvGrpSpPr/>
                    <p:nvPr/>
                  </p:nvGrpSpPr>
                  <p:grpSpPr>
                    <a:xfrm>
                      <a:off x="8095980" y="3440541"/>
                      <a:ext cx="3056789" cy="2257063"/>
                      <a:chOff x="6415203" y="3337278"/>
                      <a:chExt cx="3056789" cy="2257063"/>
                    </a:xfrm>
                  </p:grpSpPr>
                  <p:cxnSp>
                    <p:nvCxnSpPr>
                      <p:cNvPr id="37" name="Straight Arrow Connector 36">
                        <a:extLst>
                          <a:ext uri="{FF2B5EF4-FFF2-40B4-BE49-F238E27FC236}">
                            <a16:creationId xmlns:a16="http://schemas.microsoft.com/office/drawing/2014/main" id="{84F62C84-A272-D067-9F2B-1A2E5D744919}"/>
                          </a:ext>
                        </a:extLst>
                      </p:cNvPr>
                      <p:cNvCxnSpPr>
                        <a:cxnSpLocks/>
                      </p:cNvCxnSpPr>
                      <p:nvPr/>
                    </p:nvCxnSpPr>
                    <p:spPr>
                      <a:xfrm flipV="1">
                        <a:off x="6428432" y="3337278"/>
                        <a:ext cx="0" cy="22570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9D5B5C0-2B6C-5702-318F-EA6021951834}"/>
                          </a:ext>
                        </a:extLst>
                      </p:cNvPr>
                      <p:cNvCxnSpPr>
                        <a:cxnSpLocks/>
                      </p:cNvCxnSpPr>
                      <p:nvPr/>
                    </p:nvCxnSpPr>
                    <p:spPr>
                      <a:xfrm>
                        <a:off x="6415203" y="5579268"/>
                        <a:ext cx="30567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73">
                      <a:extLst>
                        <a:ext uri="{FF2B5EF4-FFF2-40B4-BE49-F238E27FC236}">
                          <a16:creationId xmlns:a16="http://schemas.microsoft.com/office/drawing/2014/main" id="{8AAFF6E6-B733-6086-FE51-D36567B12AE7}"/>
                        </a:ext>
                      </a:extLst>
                    </p:cNvPr>
                    <p:cNvSpPr txBox="1"/>
                    <p:nvPr/>
                  </p:nvSpPr>
                  <p:spPr>
                    <a:xfrm>
                      <a:off x="7846165" y="5670884"/>
                      <a:ext cx="1312065" cy="680873"/>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Arial Narrow"/>
                        </a:rPr>
                        <a:t>core</a:t>
                      </a:r>
                    </a:p>
                  </p:txBody>
                </p:sp>
                <p:sp>
                  <p:nvSpPr>
                    <p:cNvPr id="33" name="Freeform: Shape 32">
                      <a:extLst>
                        <a:ext uri="{FF2B5EF4-FFF2-40B4-BE49-F238E27FC236}">
                          <a16:creationId xmlns:a16="http://schemas.microsoft.com/office/drawing/2014/main" id="{27358915-B971-38BE-B30D-D3B889EA4C0F}"/>
                        </a:ext>
                      </a:extLst>
                    </p:cNvPr>
                    <p:cNvSpPr/>
                    <p:nvPr/>
                  </p:nvSpPr>
                  <p:spPr>
                    <a:xfrm>
                      <a:off x="8130711" y="3719571"/>
                      <a:ext cx="2809461" cy="1859594"/>
                    </a:xfrm>
                    <a:custGeom>
                      <a:avLst/>
                      <a:gdLst>
                        <a:gd name="connsiteX0" fmla="*/ 0 w 2809461"/>
                        <a:gd name="connsiteY0" fmla="*/ 26377 h 1859594"/>
                        <a:gd name="connsiteX1" fmla="*/ 432904 w 2809461"/>
                        <a:gd name="connsiteY1" fmla="*/ 119142 h 1859594"/>
                        <a:gd name="connsiteX2" fmla="*/ 1214783 w 2809461"/>
                        <a:gd name="connsiteY2" fmla="*/ 967281 h 1859594"/>
                        <a:gd name="connsiteX3" fmla="*/ 2098261 w 2809461"/>
                        <a:gd name="connsiteY3" fmla="*/ 1612220 h 1859594"/>
                        <a:gd name="connsiteX4" fmla="*/ 2809461 w 2809461"/>
                        <a:gd name="connsiteY4" fmla="*/ 1859594 h 1859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461" h="1859594">
                          <a:moveTo>
                            <a:pt x="0" y="26377"/>
                          </a:moveTo>
                          <a:cubicBezTo>
                            <a:pt x="115220" y="-5649"/>
                            <a:pt x="230440" y="-37675"/>
                            <a:pt x="432904" y="119142"/>
                          </a:cubicBezTo>
                          <a:cubicBezTo>
                            <a:pt x="635368" y="275959"/>
                            <a:pt x="937224" y="718435"/>
                            <a:pt x="1214783" y="967281"/>
                          </a:cubicBezTo>
                          <a:cubicBezTo>
                            <a:pt x="1492342" y="1216127"/>
                            <a:pt x="1832481" y="1463501"/>
                            <a:pt x="2098261" y="1612220"/>
                          </a:cubicBezTo>
                          <a:cubicBezTo>
                            <a:pt x="2364041" y="1760939"/>
                            <a:pt x="2586751" y="1810266"/>
                            <a:pt x="2809461" y="1859594"/>
                          </a:cubicBezTo>
                        </a:path>
                      </a:pathLst>
                    </a:custGeom>
                    <a:noFill/>
                    <a:ln w="38100">
                      <a:solidFill>
                        <a:srgbClr val="E92F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Freeform: Shape 33">
                      <a:extLst>
                        <a:ext uri="{FF2B5EF4-FFF2-40B4-BE49-F238E27FC236}">
                          <a16:creationId xmlns:a16="http://schemas.microsoft.com/office/drawing/2014/main" id="{CE650F67-D3C9-6A86-2847-ECAFC58B660D}"/>
                        </a:ext>
                      </a:extLst>
                    </p:cNvPr>
                    <p:cNvSpPr/>
                    <p:nvPr/>
                  </p:nvSpPr>
                  <p:spPr>
                    <a:xfrm>
                      <a:off x="8128303" y="4071731"/>
                      <a:ext cx="2760870" cy="1575504"/>
                    </a:xfrm>
                    <a:custGeom>
                      <a:avLst/>
                      <a:gdLst>
                        <a:gd name="connsiteX0" fmla="*/ 0 w 2959652"/>
                        <a:gd name="connsiteY0" fmla="*/ 11467 h 1654737"/>
                        <a:gd name="connsiteX1" fmla="*/ 454992 w 2959652"/>
                        <a:gd name="connsiteY1" fmla="*/ 33554 h 1654737"/>
                        <a:gd name="connsiteX2" fmla="*/ 1678609 w 2959652"/>
                        <a:gd name="connsiteY2" fmla="*/ 294180 h 1654737"/>
                        <a:gd name="connsiteX3" fmla="*/ 2191026 w 2959652"/>
                        <a:gd name="connsiteY3" fmla="*/ 603398 h 1654737"/>
                        <a:gd name="connsiteX4" fmla="*/ 2566505 w 2959652"/>
                        <a:gd name="connsiteY4" fmla="*/ 1478041 h 1654737"/>
                        <a:gd name="connsiteX5" fmla="*/ 2959652 w 2959652"/>
                        <a:gd name="connsiteY5" fmla="*/ 1654737 h 165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52" h="1654737">
                          <a:moveTo>
                            <a:pt x="0" y="11467"/>
                          </a:moveTo>
                          <a:cubicBezTo>
                            <a:pt x="87612" y="-1049"/>
                            <a:pt x="175224" y="-13565"/>
                            <a:pt x="454992" y="33554"/>
                          </a:cubicBezTo>
                          <a:cubicBezTo>
                            <a:pt x="734760" y="80673"/>
                            <a:pt x="1389270" y="199206"/>
                            <a:pt x="1678609" y="294180"/>
                          </a:cubicBezTo>
                          <a:cubicBezTo>
                            <a:pt x="1967948" y="389154"/>
                            <a:pt x="2043043" y="406088"/>
                            <a:pt x="2191026" y="603398"/>
                          </a:cubicBezTo>
                          <a:cubicBezTo>
                            <a:pt x="2339009" y="800708"/>
                            <a:pt x="2438401" y="1302818"/>
                            <a:pt x="2566505" y="1478041"/>
                          </a:cubicBezTo>
                          <a:cubicBezTo>
                            <a:pt x="2694609" y="1653264"/>
                            <a:pt x="2827130" y="1654000"/>
                            <a:pt x="2959652" y="1654737"/>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35" name="TextBox 76">
                          <a:extLst>
                            <a:ext uri="{FF2B5EF4-FFF2-40B4-BE49-F238E27FC236}">
                              <a16:creationId xmlns:a16="http://schemas.microsoft.com/office/drawing/2014/main" id="{C78FEFCD-FA50-4FC1-E0D0-E3D420C182A1}"/>
                            </a:ext>
                          </a:extLst>
                        </p:cNvPr>
                        <p:cNvSpPr txBox="1"/>
                        <p:nvPr/>
                      </p:nvSpPr>
                      <p:spPr>
                        <a:xfrm>
                          <a:off x="9618668" y="3649429"/>
                          <a:ext cx="844558" cy="80467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s-CO" sz="2000" b="1" i="1" smtClean="0">
                                    <a:solidFill>
                                      <a:srgbClr val="00B050"/>
                                    </a:solidFill>
                                    <a:latin typeface="Cambria Math" panose="02040503050406030204" pitchFamily="18" charset="0"/>
                                  </a:rPr>
                                  <m:t>𝒏</m:t>
                                </m:r>
                              </m:oMath>
                            </m:oMathPara>
                          </a14:m>
                          <a:endParaRPr lang="es-CO" sz="2000" b="1" i="1" dirty="0">
                            <a:solidFill>
                              <a:srgbClr val="00B050"/>
                            </a:solidFill>
                          </a:endParaRPr>
                        </a:p>
                      </p:txBody>
                    </p:sp>
                  </mc:Choice>
                  <mc:Fallback xmlns="">
                    <p:sp>
                      <p:nvSpPr>
                        <p:cNvPr id="35" name="TextBox 76">
                          <a:extLst>
                            <a:ext uri="{FF2B5EF4-FFF2-40B4-BE49-F238E27FC236}">
                              <a16:creationId xmlns:a16="http://schemas.microsoft.com/office/drawing/2014/main" id="{C78FEFCD-FA50-4FC1-E0D0-E3D420C182A1}"/>
                            </a:ext>
                          </a:extLst>
                        </p:cNvPr>
                        <p:cNvSpPr txBox="1">
                          <a:spLocks noRot="1" noChangeAspect="1" noMove="1" noResize="1" noEditPoints="1" noAdjustHandles="1" noChangeArrowheads="1" noChangeShapeType="1" noTextEdit="1"/>
                        </p:cNvSpPr>
                        <p:nvPr/>
                      </p:nvSpPr>
                      <p:spPr>
                        <a:xfrm>
                          <a:off x="9618668" y="3649429"/>
                          <a:ext cx="844558" cy="80467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77">
                          <a:extLst>
                            <a:ext uri="{FF2B5EF4-FFF2-40B4-BE49-F238E27FC236}">
                              <a16:creationId xmlns:a16="http://schemas.microsoft.com/office/drawing/2014/main" id="{5D2B3E04-677C-38B7-B2F0-759C5C13706E}"/>
                            </a:ext>
                          </a:extLst>
                        </p:cNvPr>
                        <p:cNvSpPr txBox="1"/>
                        <p:nvPr/>
                      </p:nvSpPr>
                      <p:spPr>
                        <a:xfrm>
                          <a:off x="8502199" y="3281384"/>
                          <a:ext cx="844558" cy="80467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s-CO" sz="2000" b="1" i="1" smtClean="0">
                                    <a:solidFill>
                                      <a:srgbClr val="E92FCE"/>
                                    </a:solidFill>
                                    <a:latin typeface="Cambria Math" panose="02040503050406030204" pitchFamily="18" charset="0"/>
                                  </a:rPr>
                                  <m:t>𝑻</m:t>
                                </m:r>
                              </m:oMath>
                            </m:oMathPara>
                          </a14:m>
                          <a:endParaRPr lang="es-CO" sz="2000" b="1" i="1" dirty="0">
                            <a:solidFill>
                              <a:srgbClr val="E92FCE"/>
                            </a:solidFill>
                          </a:endParaRPr>
                        </a:p>
                      </p:txBody>
                    </p:sp>
                  </mc:Choice>
                  <mc:Fallback xmlns="">
                    <p:sp>
                      <p:nvSpPr>
                        <p:cNvPr id="36" name="TextBox 77">
                          <a:extLst>
                            <a:ext uri="{FF2B5EF4-FFF2-40B4-BE49-F238E27FC236}">
                              <a16:creationId xmlns:a16="http://schemas.microsoft.com/office/drawing/2014/main" id="{5D2B3E04-677C-38B7-B2F0-759C5C13706E}"/>
                            </a:ext>
                          </a:extLst>
                        </p:cNvPr>
                        <p:cNvSpPr txBox="1">
                          <a:spLocks noRot="1" noChangeAspect="1" noMove="1" noResize="1" noEditPoints="1" noAdjustHandles="1" noChangeArrowheads="1" noChangeShapeType="1" noTextEdit="1"/>
                        </p:cNvSpPr>
                        <p:nvPr/>
                      </p:nvSpPr>
                      <p:spPr>
                        <a:xfrm>
                          <a:off x="8502199" y="3281384"/>
                          <a:ext cx="844558" cy="804670"/>
                        </a:xfrm>
                        <a:prstGeom prst="rect">
                          <a:avLst/>
                        </a:prstGeom>
                        <a:blipFill>
                          <a:blip r:embed="rId3"/>
                          <a:stretch>
                            <a:fillRect/>
                          </a:stretch>
                        </a:blipFill>
                      </p:spPr>
                      <p:txBody>
                        <a:bodyPr/>
                        <a:lstStyle/>
                        <a:p>
                          <a:r>
                            <a:rPr lang="en-US">
                              <a:noFill/>
                            </a:rPr>
                            <a:t> </a:t>
                          </a:r>
                        </a:p>
                      </p:txBody>
                    </p:sp>
                  </mc:Fallback>
                </mc:AlternateContent>
              </p:grpSp>
              <p:sp>
                <p:nvSpPr>
                  <p:cNvPr id="30" name="TextBox 73">
                    <a:extLst>
                      <a:ext uri="{FF2B5EF4-FFF2-40B4-BE49-F238E27FC236}">
                        <a16:creationId xmlns:a16="http://schemas.microsoft.com/office/drawing/2014/main" id="{35A451B0-9527-DE0F-325E-2D8A7E64C9EE}"/>
                      </a:ext>
                    </a:extLst>
                  </p:cNvPr>
                  <p:cNvSpPr txBox="1"/>
                  <p:nvPr/>
                </p:nvSpPr>
                <p:spPr>
                  <a:xfrm>
                    <a:off x="6388037" y="4343658"/>
                    <a:ext cx="1174105" cy="52365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Arial Narrow"/>
                      </a:rPr>
                      <a:t>edge</a:t>
                    </a:r>
                  </a:p>
                </p:txBody>
              </p:sp>
            </p:grpSp>
            <p:sp>
              <p:nvSpPr>
                <p:cNvPr id="28" name="TextBox 27">
                  <a:extLst>
                    <a:ext uri="{FF2B5EF4-FFF2-40B4-BE49-F238E27FC236}">
                      <a16:creationId xmlns:a16="http://schemas.microsoft.com/office/drawing/2014/main" id="{07080F57-05C5-F14D-D17C-2FC9A1B6658D}"/>
                    </a:ext>
                  </a:extLst>
                </p:cNvPr>
                <p:cNvSpPr txBox="1"/>
                <p:nvPr/>
              </p:nvSpPr>
              <p:spPr>
                <a:xfrm>
                  <a:off x="4773042" y="1847777"/>
                  <a:ext cx="2361531" cy="33855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Profile evolution</a:t>
                  </a:r>
                  <a:endParaRPr lang="de-DE" sz="1600" b="1" dirty="0">
                    <a:latin typeface="Arial" panose="020B0604020202020204" pitchFamily="34" charset="0"/>
                    <a:cs typeface="Arial" panose="020B0604020202020204" pitchFamily="34" charset="0"/>
                  </a:endParaRPr>
                </a:p>
              </p:txBody>
            </p:sp>
          </p:grpSp>
          <p:cxnSp>
            <p:nvCxnSpPr>
              <p:cNvPr id="9" name="Straight Arrow Connector 8">
                <a:extLst>
                  <a:ext uri="{FF2B5EF4-FFF2-40B4-BE49-F238E27FC236}">
                    <a16:creationId xmlns:a16="http://schemas.microsoft.com/office/drawing/2014/main" id="{CFEFE1F7-95DC-42B9-7A54-CE6CF724CF7D}"/>
                  </a:ext>
                </a:extLst>
              </p:cNvPr>
              <p:cNvCxnSpPr>
                <a:cxnSpLocks/>
              </p:cNvCxnSpPr>
              <p:nvPr/>
            </p:nvCxnSpPr>
            <p:spPr>
              <a:xfrm flipV="1">
                <a:off x="6214218" y="4419600"/>
                <a:ext cx="0" cy="49562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D454066-D31C-6A59-4F1F-144B4DD220C2}"/>
                  </a:ext>
                </a:extLst>
              </p:cNvPr>
              <p:cNvGrpSpPr/>
              <p:nvPr/>
            </p:nvGrpSpPr>
            <p:grpSpPr>
              <a:xfrm>
                <a:off x="4900811" y="4915226"/>
                <a:ext cx="2510248" cy="1404246"/>
                <a:chOff x="5041718" y="5006037"/>
                <a:chExt cx="2262439" cy="1455306"/>
              </a:xfrm>
            </p:grpSpPr>
            <p:sp>
              <p:nvSpPr>
                <p:cNvPr id="22" name="Rectangle: Rounded Corners 21">
                  <a:extLst>
                    <a:ext uri="{FF2B5EF4-FFF2-40B4-BE49-F238E27FC236}">
                      <a16:creationId xmlns:a16="http://schemas.microsoft.com/office/drawing/2014/main" id="{1F3CE89C-F0B8-5AD5-654A-F60B12188400}"/>
                    </a:ext>
                  </a:extLst>
                </p:cNvPr>
                <p:cNvSpPr/>
                <p:nvPr/>
              </p:nvSpPr>
              <p:spPr>
                <a:xfrm>
                  <a:off x="5124556" y="5006037"/>
                  <a:ext cx="2067181" cy="1455306"/>
                </a:xfrm>
                <a:prstGeom prst="roundRect">
                  <a:avLst>
                    <a:gd name="adj" fmla="val 5555"/>
                  </a:avLst>
                </a:prstGeom>
                <a:solidFill>
                  <a:srgbClr val="FBE8D3"/>
                </a:solidFill>
                <a:ln w="38100">
                  <a:solidFill>
                    <a:srgbClr val="F18A3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Box 22">
                  <a:extLst>
                    <a:ext uri="{FF2B5EF4-FFF2-40B4-BE49-F238E27FC236}">
                      <a16:creationId xmlns:a16="http://schemas.microsoft.com/office/drawing/2014/main" id="{2610FA80-CE70-A87C-49BD-28E365878862}"/>
                    </a:ext>
                  </a:extLst>
                </p:cNvPr>
                <p:cNvSpPr txBox="1"/>
                <p:nvPr/>
              </p:nvSpPr>
              <p:spPr>
                <a:xfrm>
                  <a:off x="5541415" y="5150681"/>
                  <a:ext cx="1338559" cy="45620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STRAHL</a:t>
                  </a:r>
                  <a:r>
                    <a:rPr lang="en-US" sz="1600" baseline="30000" dirty="0">
                      <a:latin typeface="Arial" panose="020B0604020202020204" pitchFamily="34" charset="0"/>
                      <a:cs typeface="Arial" panose="020B0604020202020204" pitchFamily="34" charset="0"/>
                    </a:rPr>
                    <a:t>3</a:t>
                  </a:r>
                  <a:endParaRPr lang="de-DE" sz="1600" baseline="30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3C610A9-3D70-07A1-81FB-21C9491F559F}"/>
                    </a:ext>
                  </a:extLst>
                </p:cNvPr>
                <p:cNvSpPr txBox="1"/>
                <p:nvPr/>
              </p:nvSpPr>
              <p:spPr>
                <a:xfrm>
                  <a:off x="5041718" y="5592785"/>
                  <a:ext cx="2262439" cy="787988"/>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Impurity densities &amp; radiation</a:t>
                  </a:r>
                  <a:endParaRPr lang="de-DE" sz="1600" dirty="0">
                    <a:latin typeface="Arial" panose="020B0604020202020204" pitchFamily="34" charset="0"/>
                    <a:cs typeface="Arial" panose="020B0604020202020204" pitchFamily="34" charset="0"/>
                  </a:endParaRPr>
                </a:p>
              </p:txBody>
            </p:sp>
          </p:grpSp>
          <p:cxnSp>
            <p:nvCxnSpPr>
              <p:cNvPr id="11" name="Straight Arrow Connector 10">
                <a:extLst>
                  <a:ext uri="{FF2B5EF4-FFF2-40B4-BE49-F238E27FC236}">
                    <a16:creationId xmlns:a16="http://schemas.microsoft.com/office/drawing/2014/main" id="{F748885A-415D-C7C3-846B-198C4A184D20}"/>
                  </a:ext>
                </a:extLst>
              </p:cNvPr>
              <p:cNvCxnSpPr>
                <a:cxnSpLocks/>
              </p:cNvCxnSpPr>
              <p:nvPr/>
            </p:nvCxnSpPr>
            <p:spPr>
              <a:xfrm>
                <a:off x="3583055" y="5617349"/>
                <a:ext cx="1409668"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EB58C1-8E8B-E05B-7413-F00EBB73D6B9}"/>
                  </a:ext>
                </a:extLst>
              </p:cNvPr>
              <p:cNvCxnSpPr>
                <a:cxnSpLocks/>
              </p:cNvCxnSpPr>
              <p:nvPr/>
            </p:nvCxnSpPr>
            <p:spPr>
              <a:xfrm flipH="1">
                <a:off x="7286326" y="5617349"/>
                <a:ext cx="1476504"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B531313-3D89-1DB0-2BDC-FA0D09BABA07}"/>
                  </a:ext>
                </a:extLst>
              </p:cNvPr>
              <p:cNvGrpSpPr/>
              <p:nvPr/>
            </p:nvGrpSpPr>
            <p:grpSpPr>
              <a:xfrm>
                <a:off x="1599071" y="4915225"/>
                <a:ext cx="2346564" cy="1404246"/>
                <a:chOff x="1072040" y="4598807"/>
                <a:chExt cx="2346564" cy="1404246"/>
              </a:xfrm>
            </p:grpSpPr>
            <p:sp>
              <p:nvSpPr>
                <p:cNvPr id="19" name="Rectangle: Rounded Corners 18">
                  <a:extLst>
                    <a:ext uri="{FF2B5EF4-FFF2-40B4-BE49-F238E27FC236}">
                      <a16:creationId xmlns:a16="http://schemas.microsoft.com/office/drawing/2014/main" id="{A86B86DC-1261-0A89-31C6-9C1710274035}"/>
                    </a:ext>
                  </a:extLst>
                </p:cNvPr>
                <p:cNvSpPr/>
                <p:nvPr/>
              </p:nvSpPr>
              <p:spPr>
                <a:xfrm>
                  <a:off x="1249647" y="4598807"/>
                  <a:ext cx="2059563" cy="1404246"/>
                </a:xfrm>
                <a:prstGeom prst="roundRect">
                  <a:avLst>
                    <a:gd name="adj" fmla="val 5555"/>
                  </a:avLst>
                </a:prstGeom>
                <a:solidFill>
                  <a:srgbClr val="E4D9FB"/>
                </a:solidFill>
                <a:ln w="38100">
                  <a:solidFill>
                    <a:srgbClr val="976A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Box 19">
                  <a:extLst>
                    <a:ext uri="{FF2B5EF4-FFF2-40B4-BE49-F238E27FC236}">
                      <a16:creationId xmlns:a16="http://schemas.microsoft.com/office/drawing/2014/main" id="{1E1969A1-7315-3892-F4B5-7C97B0E21CDD}"/>
                    </a:ext>
                  </a:extLst>
                </p:cNvPr>
                <p:cNvSpPr txBox="1"/>
                <p:nvPr/>
              </p:nvSpPr>
              <p:spPr>
                <a:xfrm>
                  <a:off x="1693405" y="4703635"/>
                  <a:ext cx="1338559" cy="4401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FACIT</a:t>
                  </a:r>
                  <a:r>
                    <a:rPr lang="en-US" sz="1600" baseline="30000" dirty="0">
                      <a:latin typeface="Arial" panose="020B0604020202020204" pitchFamily="34" charset="0"/>
                      <a:cs typeface="Arial" panose="020B0604020202020204" pitchFamily="34" charset="0"/>
                    </a:rPr>
                    <a:t>1,2</a:t>
                  </a:r>
                  <a:endParaRPr lang="de-DE" sz="1600" baseline="30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604F492-852F-77F6-9D4C-722757DA80F6}"/>
                    </a:ext>
                  </a:extLst>
                </p:cNvPr>
                <p:cNvSpPr txBox="1"/>
                <p:nvPr/>
              </p:nvSpPr>
              <p:spPr>
                <a:xfrm>
                  <a:off x="1072040" y="5133089"/>
                  <a:ext cx="2346564" cy="760339"/>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Neoclassical transport</a:t>
                  </a:r>
                  <a:endParaRPr lang="de-DE" sz="16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E7615284-BFD8-CCC5-3125-CF7ECCA6F49D}"/>
                  </a:ext>
                </a:extLst>
              </p:cNvPr>
              <p:cNvGrpSpPr/>
              <p:nvPr/>
            </p:nvGrpSpPr>
            <p:grpSpPr>
              <a:xfrm>
                <a:off x="8286236" y="4889426"/>
                <a:ext cx="2219563" cy="1404246"/>
                <a:chOff x="428227" y="1503454"/>
                <a:chExt cx="2281680" cy="1013163"/>
              </a:xfrm>
            </p:grpSpPr>
            <p:sp>
              <p:nvSpPr>
                <p:cNvPr id="16" name="Rectangle: Rounded Corners 15">
                  <a:extLst>
                    <a:ext uri="{FF2B5EF4-FFF2-40B4-BE49-F238E27FC236}">
                      <a16:creationId xmlns:a16="http://schemas.microsoft.com/office/drawing/2014/main" id="{6A696953-D437-D1C5-433D-9A840D1638EB}"/>
                    </a:ext>
                  </a:extLst>
                </p:cNvPr>
                <p:cNvSpPr/>
                <p:nvPr/>
              </p:nvSpPr>
              <p:spPr>
                <a:xfrm>
                  <a:off x="510466" y="1503454"/>
                  <a:ext cx="2117201" cy="1013163"/>
                </a:xfrm>
                <a:prstGeom prst="roundRect">
                  <a:avLst>
                    <a:gd name="adj" fmla="val 5555"/>
                  </a:avLst>
                </a:prstGeom>
                <a:solidFill>
                  <a:srgbClr val="D4F4FA"/>
                </a:solidFill>
                <a:ln w="381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Box 16">
                  <a:extLst>
                    <a:ext uri="{FF2B5EF4-FFF2-40B4-BE49-F238E27FC236}">
                      <a16:creationId xmlns:a16="http://schemas.microsoft.com/office/drawing/2014/main" id="{C801E7D6-60CB-640C-DB20-DAF73A814CD4}"/>
                    </a:ext>
                  </a:extLst>
                </p:cNvPr>
                <p:cNvSpPr txBox="1"/>
                <p:nvPr/>
              </p:nvSpPr>
              <p:spPr>
                <a:xfrm>
                  <a:off x="662065" y="1627817"/>
                  <a:ext cx="1853976" cy="317602"/>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TGLF-SAT2</a:t>
                  </a:r>
                  <a:r>
                    <a:rPr lang="en-US" sz="1600" baseline="30000" dirty="0">
                      <a:latin typeface="Arial" panose="020B0604020202020204" pitchFamily="34" charset="0"/>
                      <a:cs typeface="Arial" panose="020B0604020202020204" pitchFamily="34" charset="0"/>
                    </a:rPr>
                    <a:t>4</a:t>
                  </a:r>
                  <a:endParaRPr lang="de-DE" sz="1600" baseline="30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B8B76CC-6941-DF2E-525E-0042F55250BC}"/>
                    </a:ext>
                  </a:extLst>
                </p:cNvPr>
                <p:cNvSpPr txBox="1"/>
                <p:nvPr/>
              </p:nvSpPr>
              <p:spPr>
                <a:xfrm>
                  <a:off x="428227" y="1920189"/>
                  <a:ext cx="2281680" cy="54858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Turbulent  transport</a:t>
                  </a:r>
                  <a:endParaRPr lang="de-DE" sz="1600" dirty="0">
                    <a:latin typeface="Arial" panose="020B0604020202020204" pitchFamily="34" charset="0"/>
                    <a:cs typeface="Arial" panose="020B0604020202020204" pitchFamily="34" charset="0"/>
                  </a:endParaRPr>
                </a:p>
              </p:txBody>
            </p:sp>
          </p:grpSp>
          <p:cxnSp>
            <p:nvCxnSpPr>
              <p:cNvPr id="15" name="Straight Arrow Connector 14">
                <a:extLst>
                  <a:ext uri="{FF2B5EF4-FFF2-40B4-BE49-F238E27FC236}">
                    <a16:creationId xmlns:a16="http://schemas.microsoft.com/office/drawing/2014/main" id="{DF6D5948-5D80-389D-B44A-4D7FB1A699C9}"/>
                  </a:ext>
                </a:extLst>
              </p:cNvPr>
              <p:cNvCxnSpPr>
                <a:cxnSpLocks/>
              </p:cNvCxnSpPr>
              <p:nvPr/>
            </p:nvCxnSpPr>
            <p:spPr>
              <a:xfrm flipH="1">
                <a:off x="7678617" y="2824388"/>
                <a:ext cx="1719072"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8" name="Text Placeholder 4">
              <a:extLst>
                <a:ext uri="{FF2B5EF4-FFF2-40B4-BE49-F238E27FC236}">
                  <a16:creationId xmlns:a16="http://schemas.microsoft.com/office/drawing/2014/main" id="{37D2269E-36A9-47E8-86D8-6E3682AD7A59}"/>
                </a:ext>
              </a:extLst>
            </p:cNvPr>
            <p:cNvSpPr txBox="1">
              <a:spLocks/>
            </p:cNvSpPr>
            <p:nvPr/>
          </p:nvSpPr>
          <p:spPr>
            <a:xfrm>
              <a:off x="5131266" y="1673203"/>
              <a:ext cx="3516367" cy="863253"/>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gn="ctr">
                <a:spcBef>
                  <a:spcPts val="0"/>
                </a:spcBef>
              </a:pPr>
              <a:endParaRPr lang="en-US" b="1" dirty="0">
                <a:solidFill>
                  <a:schemeClr val="accent6">
                    <a:lumMod val="25000"/>
                  </a:schemeClr>
                </a:solidFill>
              </a:endParaRPr>
            </a:p>
          </p:txBody>
        </p:sp>
      </p:grpSp>
      <p:sp>
        <p:nvSpPr>
          <p:cNvPr id="52" name="Text Placeholder 4">
            <a:extLst>
              <a:ext uri="{FF2B5EF4-FFF2-40B4-BE49-F238E27FC236}">
                <a16:creationId xmlns:a16="http://schemas.microsoft.com/office/drawing/2014/main" id="{FEC2FE16-760B-4027-889C-F3F36EE46837}"/>
              </a:ext>
            </a:extLst>
          </p:cNvPr>
          <p:cNvSpPr txBox="1">
            <a:spLocks/>
          </p:cNvSpPr>
          <p:nvPr/>
        </p:nvSpPr>
        <p:spPr>
          <a:xfrm>
            <a:off x="8957618" y="1426011"/>
            <a:ext cx="2845222" cy="333736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400" baseline="30000" dirty="0">
                <a:solidFill>
                  <a:schemeClr val="accent6">
                    <a:lumMod val="50000"/>
                  </a:schemeClr>
                </a:solidFill>
              </a:rPr>
              <a:t>1 </a:t>
            </a:r>
            <a:r>
              <a:rPr lang="en-US" sz="1400" dirty="0" err="1">
                <a:solidFill>
                  <a:schemeClr val="accent6">
                    <a:lumMod val="50000"/>
                  </a:schemeClr>
                </a:solidFill>
              </a:rPr>
              <a:t>Maget</a:t>
            </a:r>
            <a:r>
              <a:rPr lang="en-US" sz="1400" dirty="0">
                <a:solidFill>
                  <a:schemeClr val="accent6">
                    <a:lumMod val="50000"/>
                  </a:schemeClr>
                </a:solidFill>
              </a:rPr>
              <a:t> 2020 PPCF 62 105001</a:t>
            </a:r>
          </a:p>
          <a:p>
            <a:r>
              <a:rPr lang="en-US" sz="1400" baseline="30000" dirty="0">
                <a:solidFill>
                  <a:schemeClr val="accent6">
                    <a:lumMod val="50000"/>
                  </a:schemeClr>
                </a:solidFill>
              </a:rPr>
              <a:t>2 </a:t>
            </a:r>
            <a:r>
              <a:rPr lang="en-US" sz="1400" dirty="0">
                <a:solidFill>
                  <a:schemeClr val="accent6">
                    <a:lumMod val="50000"/>
                  </a:schemeClr>
                </a:solidFill>
              </a:rPr>
              <a:t>Fajardo 2023 PPCF 65 035021</a:t>
            </a:r>
          </a:p>
          <a:p>
            <a:r>
              <a:rPr lang="en-US" sz="1400" baseline="30000" dirty="0">
                <a:solidFill>
                  <a:schemeClr val="accent6">
                    <a:lumMod val="50000"/>
                  </a:schemeClr>
                </a:solidFill>
              </a:rPr>
              <a:t>3 </a:t>
            </a:r>
            <a:r>
              <a:rPr lang="en-US" sz="1400" dirty="0">
                <a:solidFill>
                  <a:schemeClr val="accent6">
                    <a:lumMod val="50000"/>
                  </a:schemeClr>
                </a:solidFill>
              </a:rPr>
              <a:t>Dux 2006 IPP report</a:t>
            </a:r>
          </a:p>
          <a:p>
            <a:r>
              <a:rPr lang="en-US" sz="1400" baseline="30000" dirty="0">
                <a:solidFill>
                  <a:schemeClr val="accent6">
                    <a:lumMod val="50000"/>
                  </a:schemeClr>
                </a:solidFill>
              </a:rPr>
              <a:t>4 </a:t>
            </a:r>
            <a:r>
              <a:rPr lang="en-US" sz="1400" dirty="0" err="1">
                <a:solidFill>
                  <a:schemeClr val="accent6">
                    <a:lumMod val="50000"/>
                  </a:schemeClr>
                </a:solidFill>
              </a:rPr>
              <a:t>Staebler</a:t>
            </a:r>
            <a:r>
              <a:rPr lang="en-US" sz="1400" dirty="0">
                <a:solidFill>
                  <a:schemeClr val="accent6">
                    <a:lumMod val="50000"/>
                  </a:schemeClr>
                </a:solidFill>
              </a:rPr>
              <a:t> 2022 NF 61 116007</a:t>
            </a:r>
            <a:endParaRPr lang="en-US" sz="1400" baseline="300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p:txBody>
      </p:sp>
    </p:spTree>
    <p:extLst>
      <p:ext uri="{BB962C8B-B14F-4D97-AF65-F5344CB8AC3E}">
        <p14:creationId xmlns:p14="http://schemas.microsoft.com/office/powerpoint/2010/main" val="27880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4">
            <a:extLst>
              <a:ext uri="{FF2B5EF4-FFF2-40B4-BE49-F238E27FC236}">
                <a16:creationId xmlns:a16="http://schemas.microsoft.com/office/drawing/2014/main" id="{30C6A9D5-23AD-2B6B-EFD5-9A42EF09288A}"/>
              </a:ext>
            </a:extLst>
          </p:cNvPr>
          <p:cNvSpPr txBox="1">
            <a:spLocks/>
          </p:cNvSpPr>
          <p:nvPr/>
        </p:nvSpPr>
        <p:spPr>
          <a:xfrm>
            <a:off x="917377" y="1771477"/>
            <a:ext cx="3611539" cy="2117297"/>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b="1" dirty="0">
                <a:solidFill>
                  <a:srgbClr val="338985"/>
                </a:solidFill>
              </a:rPr>
              <a:t>Validated on </a:t>
            </a:r>
            <a:endParaRPr lang="en-US" sz="1600" dirty="0">
              <a:solidFill>
                <a:srgbClr val="338985"/>
              </a:solidFill>
            </a:endParaRPr>
          </a:p>
          <a:p>
            <a:pPr marL="285750" indent="-285750">
              <a:buFont typeface="Wingdings" panose="05000000000000000000" pitchFamily="2" charset="2"/>
              <a:buChar char="ü"/>
            </a:pPr>
            <a:r>
              <a:rPr lang="en-US" sz="1600" dirty="0">
                <a:solidFill>
                  <a:srgbClr val="338985"/>
                </a:solidFill>
              </a:rPr>
              <a:t>AUG L-modes</a:t>
            </a:r>
            <a:r>
              <a:rPr lang="en-US" sz="1600" baseline="30000" dirty="0">
                <a:solidFill>
                  <a:srgbClr val="338985"/>
                </a:solidFill>
              </a:rPr>
              <a:t>5</a:t>
            </a:r>
          </a:p>
          <a:p>
            <a:pPr marL="285750" indent="-285750">
              <a:buFont typeface="Wingdings" panose="05000000000000000000" pitchFamily="2" charset="2"/>
              <a:buChar char="ü"/>
            </a:pPr>
            <a:r>
              <a:rPr lang="en-US" sz="1600" dirty="0">
                <a:solidFill>
                  <a:srgbClr val="338985"/>
                </a:solidFill>
              </a:rPr>
              <a:t>AUG H-modes</a:t>
            </a:r>
            <a:r>
              <a:rPr lang="en-US" sz="1600" baseline="30000" dirty="0">
                <a:solidFill>
                  <a:srgbClr val="338985"/>
                </a:solidFill>
              </a:rPr>
              <a:t>6,7</a:t>
            </a:r>
          </a:p>
          <a:p>
            <a:pPr marL="285750" indent="-285750">
              <a:buFont typeface="Wingdings" panose="05000000000000000000" pitchFamily="2" charset="2"/>
              <a:buChar char="ü"/>
            </a:pPr>
            <a:r>
              <a:rPr lang="en-US" sz="1600" dirty="0">
                <a:solidFill>
                  <a:srgbClr val="338985"/>
                </a:solidFill>
              </a:rPr>
              <a:t>JET-ILW and </a:t>
            </a:r>
            <a:r>
              <a:rPr lang="en-US" sz="1600" dirty="0" err="1">
                <a:solidFill>
                  <a:srgbClr val="338985"/>
                </a:solidFill>
              </a:rPr>
              <a:t>Alcator</a:t>
            </a:r>
            <a:r>
              <a:rPr lang="en-US" sz="1600" dirty="0">
                <a:solidFill>
                  <a:srgbClr val="338985"/>
                </a:solidFill>
              </a:rPr>
              <a:t> C-Mod</a:t>
            </a:r>
            <a:r>
              <a:rPr lang="en-US" sz="1600" baseline="30000" dirty="0">
                <a:solidFill>
                  <a:srgbClr val="338985"/>
                </a:solidFill>
              </a:rPr>
              <a:t>7</a:t>
            </a:r>
          </a:p>
          <a:p>
            <a:pPr marL="285750" indent="-285750">
              <a:buFont typeface="Arial" panose="020B0604020202020204" pitchFamily="34" charset="0"/>
              <a:buChar char="•"/>
            </a:pPr>
            <a:endParaRPr lang="en-US" sz="1600" dirty="0">
              <a:solidFill>
                <a:srgbClr val="338985"/>
              </a:solidFill>
            </a:endParaRPr>
          </a:p>
          <a:p>
            <a:pPr marL="285750" indent="-285750">
              <a:buFont typeface="Arial" panose="020B0604020202020204" pitchFamily="34" charset="0"/>
              <a:buChar char="•"/>
            </a:pPr>
            <a:endParaRPr lang="en-US" sz="1600" b="1" dirty="0">
              <a:solidFill>
                <a:srgbClr val="338985"/>
              </a:solidFill>
            </a:endParaRPr>
          </a:p>
          <a:p>
            <a:endParaRPr lang="en-US" sz="1600" b="1" dirty="0">
              <a:solidFill>
                <a:srgbClr val="338985"/>
              </a:solidFill>
            </a:endParaRPr>
          </a:p>
          <a:p>
            <a:pPr marL="285750" indent="-285750">
              <a:buFont typeface="Arial" panose="020B0604020202020204" pitchFamily="34" charset="0"/>
              <a:buChar char="•"/>
            </a:pPr>
            <a:endParaRPr lang="en-US" sz="1600" b="1" dirty="0">
              <a:solidFill>
                <a:srgbClr val="338985"/>
              </a:solidFill>
            </a:endParaRPr>
          </a:p>
          <a:p>
            <a:pPr marL="285750" indent="-285750">
              <a:buFont typeface="Arial" panose="020B0604020202020204" pitchFamily="34" charset="0"/>
              <a:buChar char="•"/>
            </a:pPr>
            <a:endParaRPr lang="en-US" sz="1600" b="1" dirty="0">
              <a:solidFill>
                <a:srgbClr val="338985"/>
              </a:solidFill>
            </a:endParaRPr>
          </a:p>
          <a:p>
            <a:pPr marL="285750" indent="-285750">
              <a:buFont typeface="Arial" panose="020B0604020202020204" pitchFamily="34" charset="0"/>
              <a:buChar char="•"/>
            </a:pPr>
            <a:endParaRPr lang="en-US" sz="1600" b="1" dirty="0">
              <a:solidFill>
                <a:srgbClr val="338985"/>
              </a:solidFill>
            </a:endParaRPr>
          </a:p>
          <a:p>
            <a:endParaRPr lang="en-US" sz="1600" b="1" dirty="0">
              <a:solidFill>
                <a:srgbClr val="338985"/>
              </a:solidFill>
            </a:endParaRPr>
          </a:p>
          <a:p>
            <a:pPr marL="285750" indent="-285750">
              <a:buFont typeface="Arial" panose="020B0604020202020204" pitchFamily="34" charset="0"/>
              <a:buChar char="•"/>
            </a:pPr>
            <a:endParaRPr lang="en-US" sz="1600" b="1" dirty="0">
              <a:solidFill>
                <a:srgbClr val="338985"/>
              </a:solidFill>
            </a:endParaRPr>
          </a:p>
        </p:txBody>
      </p:sp>
      <p:sp>
        <p:nvSpPr>
          <p:cNvPr id="44" name="Title 5">
            <a:extLst>
              <a:ext uri="{FF2B5EF4-FFF2-40B4-BE49-F238E27FC236}">
                <a16:creationId xmlns:a16="http://schemas.microsoft.com/office/drawing/2014/main" id="{65E04DCD-0F25-46C1-AF94-90FB3DCB8974}"/>
              </a:ext>
            </a:extLst>
          </p:cNvPr>
          <p:cNvSpPr>
            <a:spLocks noGrp="1"/>
          </p:cNvSpPr>
          <p:nvPr>
            <p:ph type="title"/>
          </p:nvPr>
        </p:nvSpPr>
        <p:spPr/>
        <p:txBody>
          <a:bodyPr/>
          <a:lstStyle/>
          <a:p>
            <a:r>
              <a:rPr lang="en-US" dirty="0"/>
              <a:t>Modelling workflow with impurities</a:t>
            </a:r>
            <a:endParaRPr lang="de-DE" b="0"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5</a:t>
            </a:r>
          </a:p>
        </p:txBody>
      </p:sp>
      <p:cxnSp>
        <p:nvCxnSpPr>
          <p:cNvPr id="45" name="Straight Connector 44">
            <a:extLst>
              <a:ext uri="{FF2B5EF4-FFF2-40B4-BE49-F238E27FC236}">
                <a16:creationId xmlns:a16="http://schemas.microsoft.com/office/drawing/2014/main" id="{F6B13469-063F-43E4-89EA-F8C5D93705D6}"/>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847349A-8048-E83D-433C-6DB15C884168}"/>
              </a:ext>
            </a:extLst>
          </p:cNvPr>
          <p:cNvGrpSpPr/>
          <p:nvPr/>
        </p:nvGrpSpPr>
        <p:grpSpPr>
          <a:xfrm>
            <a:off x="8745414" y="200298"/>
            <a:ext cx="2491726" cy="565349"/>
            <a:chOff x="5695731" y="5798422"/>
            <a:chExt cx="3064210" cy="565349"/>
          </a:xfrm>
          <a:solidFill>
            <a:srgbClr val="E8EDA8">
              <a:alpha val="24000"/>
            </a:srgbClr>
          </a:solidFill>
        </p:grpSpPr>
        <p:sp>
          <p:nvSpPr>
            <p:cNvPr id="50" name="Rectangle: Rounded Corners 49">
              <a:extLst>
                <a:ext uri="{FF2B5EF4-FFF2-40B4-BE49-F238E27FC236}">
                  <a16:creationId xmlns:a16="http://schemas.microsoft.com/office/drawing/2014/main" id="{D6C23BA9-1AA9-2A5D-8AA2-6DB6C590BFB3}"/>
                </a:ext>
              </a:extLst>
            </p:cNvPr>
            <p:cNvSpPr/>
            <p:nvPr/>
          </p:nvSpPr>
          <p:spPr>
            <a:xfrm>
              <a:off x="5695731" y="5798422"/>
              <a:ext cx="3064210"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51" name="TextBox 50">
              <a:extLst>
                <a:ext uri="{FF2B5EF4-FFF2-40B4-BE49-F238E27FC236}">
                  <a16:creationId xmlns:a16="http://schemas.microsoft.com/office/drawing/2014/main" id="{EA9B9826-CF87-DD7C-231A-170B42AE037C}"/>
                </a:ext>
              </a:extLst>
            </p:cNvPr>
            <p:cNvSpPr txBox="1"/>
            <p:nvPr/>
          </p:nvSpPr>
          <p:spPr>
            <a:xfrm>
              <a:off x="5841901" y="5859095"/>
              <a:ext cx="2771870"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en-US" sz="1400" b="1">
                  <a:solidFill>
                    <a:schemeClr val="bg2">
                      <a:lumMod val="50000"/>
                    </a:schemeClr>
                  </a:solidFill>
                </a:rPr>
                <a:t>scenario to be modelled is summarized in this box</a:t>
              </a:r>
            </a:p>
          </p:txBody>
        </p:sp>
      </p:grpSp>
      <p:sp>
        <p:nvSpPr>
          <p:cNvPr id="52" name="Text Placeholder 4">
            <a:extLst>
              <a:ext uri="{FF2B5EF4-FFF2-40B4-BE49-F238E27FC236}">
                <a16:creationId xmlns:a16="http://schemas.microsoft.com/office/drawing/2014/main" id="{FEC2FE16-760B-4027-889C-F3F36EE46837}"/>
              </a:ext>
            </a:extLst>
          </p:cNvPr>
          <p:cNvSpPr txBox="1">
            <a:spLocks/>
          </p:cNvSpPr>
          <p:nvPr/>
        </p:nvSpPr>
        <p:spPr>
          <a:xfrm>
            <a:off x="8957618" y="1426011"/>
            <a:ext cx="2845222" cy="333736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400" baseline="30000" dirty="0">
                <a:solidFill>
                  <a:schemeClr val="accent6">
                    <a:lumMod val="50000"/>
                  </a:schemeClr>
                </a:solidFill>
              </a:rPr>
              <a:t>1 </a:t>
            </a:r>
            <a:r>
              <a:rPr lang="en-US" sz="1400" dirty="0" err="1">
                <a:solidFill>
                  <a:schemeClr val="accent6">
                    <a:lumMod val="50000"/>
                  </a:schemeClr>
                </a:solidFill>
              </a:rPr>
              <a:t>Maget</a:t>
            </a:r>
            <a:r>
              <a:rPr lang="en-US" sz="1400" dirty="0">
                <a:solidFill>
                  <a:schemeClr val="accent6">
                    <a:lumMod val="50000"/>
                  </a:schemeClr>
                </a:solidFill>
              </a:rPr>
              <a:t> 2020 PPCF 62 105001</a:t>
            </a:r>
          </a:p>
          <a:p>
            <a:r>
              <a:rPr lang="en-US" sz="1400" baseline="30000" dirty="0">
                <a:solidFill>
                  <a:schemeClr val="accent6">
                    <a:lumMod val="50000"/>
                  </a:schemeClr>
                </a:solidFill>
              </a:rPr>
              <a:t>2 </a:t>
            </a:r>
            <a:r>
              <a:rPr lang="en-US" sz="1400" dirty="0">
                <a:solidFill>
                  <a:schemeClr val="accent6">
                    <a:lumMod val="50000"/>
                  </a:schemeClr>
                </a:solidFill>
              </a:rPr>
              <a:t>Fajardo 2023 PPCF 65 035021</a:t>
            </a:r>
          </a:p>
          <a:p>
            <a:r>
              <a:rPr lang="en-US" sz="1400" baseline="30000" dirty="0">
                <a:solidFill>
                  <a:schemeClr val="accent6">
                    <a:lumMod val="50000"/>
                  </a:schemeClr>
                </a:solidFill>
              </a:rPr>
              <a:t>3 </a:t>
            </a:r>
            <a:r>
              <a:rPr lang="en-US" sz="1400" dirty="0">
                <a:solidFill>
                  <a:schemeClr val="accent6">
                    <a:lumMod val="50000"/>
                  </a:schemeClr>
                </a:solidFill>
              </a:rPr>
              <a:t>Dux 2006 IPP report</a:t>
            </a:r>
          </a:p>
          <a:p>
            <a:r>
              <a:rPr lang="en-US" sz="1400" baseline="30000" dirty="0">
                <a:solidFill>
                  <a:schemeClr val="accent6">
                    <a:lumMod val="50000"/>
                  </a:schemeClr>
                </a:solidFill>
              </a:rPr>
              <a:t>4 </a:t>
            </a:r>
            <a:r>
              <a:rPr lang="en-US" sz="1400" dirty="0" err="1">
                <a:solidFill>
                  <a:schemeClr val="accent6">
                    <a:lumMod val="50000"/>
                  </a:schemeClr>
                </a:solidFill>
              </a:rPr>
              <a:t>Staebler</a:t>
            </a:r>
            <a:r>
              <a:rPr lang="en-US" sz="1400" dirty="0">
                <a:solidFill>
                  <a:schemeClr val="accent6">
                    <a:lumMod val="50000"/>
                  </a:schemeClr>
                </a:solidFill>
              </a:rPr>
              <a:t> 2022 NF 61 116007</a:t>
            </a:r>
            <a:endParaRPr lang="en-US" sz="1400" baseline="30000" dirty="0">
              <a:solidFill>
                <a:schemeClr val="accent6">
                  <a:lumMod val="50000"/>
                </a:schemeClr>
              </a:solidFill>
            </a:endParaRPr>
          </a:p>
          <a:p>
            <a:r>
              <a:rPr lang="en-US" sz="1400" baseline="30000" dirty="0">
                <a:solidFill>
                  <a:schemeClr val="accent6">
                    <a:lumMod val="50000"/>
                  </a:schemeClr>
                </a:solidFill>
              </a:rPr>
              <a:t>5 </a:t>
            </a:r>
            <a:r>
              <a:rPr lang="en-US" sz="1400" dirty="0">
                <a:solidFill>
                  <a:schemeClr val="accent6">
                    <a:lumMod val="50000"/>
                  </a:schemeClr>
                </a:solidFill>
              </a:rPr>
              <a:t>Fajardo 2024 NF 64 046021</a:t>
            </a:r>
          </a:p>
          <a:p>
            <a:r>
              <a:rPr lang="en-US" sz="1400" baseline="30000" dirty="0">
                <a:solidFill>
                  <a:schemeClr val="accent6">
                    <a:lumMod val="50000"/>
                  </a:schemeClr>
                </a:solidFill>
              </a:rPr>
              <a:t>6 </a:t>
            </a:r>
            <a:r>
              <a:rPr lang="en-US" sz="1400" dirty="0">
                <a:solidFill>
                  <a:schemeClr val="accent6">
                    <a:lumMod val="50000"/>
                  </a:schemeClr>
                </a:solidFill>
              </a:rPr>
              <a:t>Fajardo 2024 NF 64 104001</a:t>
            </a:r>
          </a:p>
          <a:p>
            <a:r>
              <a:rPr lang="en-US" sz="1400" baseline="30000" dirty="0">
                <a:solidFill>
                  <a:schemeClr val="accent6">
                    <a:lumMod val="50000"/>
                  </a:schemeClr>
                </a:solidFill>
              </a:rPr>
              <a:t>7 </a:t>
            </a:r>
            <a:r>
              <a:rPr lang="en-US" sz="1400" dirty="0">
                <a:solidFill>
                  <a:schemeClr val="accent6">
                    <a:lumMod val="50000"/>
                  </a:schemeClr>
                </a:solidFill>
              </a:rPr>
              <a:t>Fajardo 2026 NF 66 046005</a:t>
            </a: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p:txBody>
      </p:sp>
      <p:grpSp>
        <p:nvGrpSpPr>
          <p:cNvPr id="56" name="Group 55">
            <a:extLst>
              <a:ext uri="{FF2B5EF4-FFF2-40B4-BE49-F238E27FC236}">
                <a16:creationId xmlns:a16="http://schemas.microsoft.com/office/drawing/2014/main" id="{1309470B-634E-40E3-B0B9-F93D5EF7940A}"/>
              </a:ext>
            </a:extLst>
          </p:cNvPr>
          <p:cNvGrpSpPr/>
          <p:nvPr/>
        </p:nvGrpSpPr>
        <p:grpSpPr>
          <a:xfrm>
            <a:off x="2544731" y="1795015"/>
            <a:ext cx="6850123" cy="3983633"/>
            <a:chOff x="2861186" y="1603761"/>
            <a:chExt cx="6850123" cy="3983633"/>
          </a:xfrm>
        </p:grpSpPr>
        <p:grpSp>
          <p:nvGrpSpPr>
            <p:cNvPr id="57" name="Group 56">
              <a:extLst>
                <a:ext uri="{FF2B5EF4-FFF2-40B4-BE49-F238E27FC236}">
                  <a16:creationId xmlns:a16="http://schemas.microsoft.com/office/drawing/2014/main" id="{0133C65A-5F05-46B9-9CDE-926570C9ECFB}"/>
                </a:ext>
              </a:extLst>
            </p:cNvPr>
            <p:cNvGrpSpPr/>
            <p:nvPr/>
          </p:nvGrpSpPr>
          <p:grpSpPr>
            <a:xfrm>
              <a:off x="2861186" y="1603761"/>
              <a:ext cx="6850123" cy="3983633"/>
              <a:chOff x="1599071" y="1139841"/>
              <a:chExt cx="8906728" cy="5179631"/>
            </a:xfrm>
          </p:grpSpPr>
          <p:cxnSp>
            <p:nvCxnSpPr>
              <p:cNvPr id="62" name="Straight Connector 61">
                <a:extLst>
                  <a:ext uri="{FF2B5EF4-FFF2-40B4-BE49-F238E27FC236}">
                    <a16:creationId xmlns:a16="http://schemas.microsoft.com/office/drawing/2014/main" id="{B7E2A2A0-17D5-49C8-98EF-F67049717FD8}"/>
                  </a:ext>
                </a:extLst>
              </p:cNvPr>
              <p:cNvCxnSpPr>
                <a:cxnSpLocks/>
              </p:cNvCxnSpPr>
              <p:nvPr/>
            </p:nvCxnSpPr>
            <p:spPr>
              <a:xfrm>
                <a:off x="9391827" y="2812664"/>
                <a:ext cx="0" cy="20767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8DCC8046-9E1D-48FB-A53B-BB15D265EC41}"/>
                  </a:ext>
                </a:extLst>
              </p:cNvPr>
              <p:cNvGrpSpPr/>
              <p:nvPr/>
            </p:nvGrpSpPr>
            <p:grpSpPr>
              <a:xfrm>
                <a:off x="4583723" y="1139841"/>
                <a:ext cx="3089031" cy="3279759"/>
                <a:chOff x="4402015" y="1139841"/>
                <a:chExt cx="3089031" cy="3279759"/>
              </a:xfrm>
            </p:grpSpPr>
            <p:sp>
              <p:nvSpPr>
                <p:cNvPr id="80" name="Rectangle: Rounded Corners 79">
                  <a:extLst>
                    <a:ext uri="{FF2B5EF4-FFF2-40B4-BE49-F238E27FC236}">
                      <a16:creationId xmlns:a16="http://schemas.microsoft.com/office/drawing/2014/main" id="{F6B9C5D3-21C2-4270-BF81-BEE7E110968B}"/>
                    </a:ext>
                  </a:extLst>
                </p:cNvPr>
                <p:cNvSpPr/>
                <p:nvPr/>
              </p:nvSpPr>
              <p:spPr>
                <a:xfrm>
                  <a:off x="4402015" y="1139841"/>
                  <a:ext cx="3089031" cy="3279759"/>
                </a:xfrm>
                <a:prstGeom prst="roundRect">
                  <a:avLst>
                    <a:gd name="adj" fmla="val 5555"/>
                  </a:avLst>
                </a:prstGeom>
                <a:solidFill>
                  <a:schemeClr val="bg1">
                    <a:lumMod val="8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1" name="TextBox 80">
                  <a:extLst>
                    <a:ext uri="{FF2B5EF4-FFF2-40B4-BE49-F238E27FC236}">
                      <a16:creationId xmlns:a16="http://schemas.microsoft.com/office/drawing/2014/main" id="{6E36EECD-D87B-46C4-AD17-31AD857F522F}"/>
                    </a:ext>
                  </a:extLst>
                </p:cNvPr>
                <p:cNvSpPr txBox="1"/>
                <p:nvPr/>
              </p:nvSpPr>
              <p:spPr>
                <a:xfrm>
                  <a:off x="5141740" y="1262183"/>
                  <a:ext cx="1693806" cy="600270"/>
                </a:xfrm>
                <a:prstGeom prst="rect">
                  <a:avLst/>
                </a:prstGeom>
                <a:noFill/>
              </p:spPr>
              <p:txBody>
                <a:bodyPr wrap="square" rtlCol="0">
                  <a:spAutoFit/>
                </a:bodyPr>
                <a:lstStyle/>
                <a:p>
                  <a:r>
                    <a:rPr lang="en-US" sz="2400" b="1" dirty="0">
                      <a:ln w="19050">
                        <a:solidFill>
                          <a:schemeClr val="tx1"/>
                        </a:solidFill>
                      </a:ln>
                      <a:solidFill>
                        <a:schemeClr val="bg1"/>
                      </a:solidFill>
                      <a:latin typeface="Arial" panose="020B0604020202020204" pitchFamily="34" charset="0"/>
                      <a:cs typeface="Arial" panose="020B0604020202020204" pitchFamily="34" charset="0"/>
                    </a:rPr>
                    <a:t>ASTRA</a:t>
                  </a:r>
                  <a:endParaRPr lang="de-DE" sz="2400" b="1" dirty="0">
                    <a:ln w="19050">
                      <a:solidFill>
                        <a:schemeClr val="tx1"/>
                      </a:solidFill>
                    </a:ln>
                    <a:solidFill>
                      <a:schemeClr val="bg1"/>
                    </a:solidFill>
                    <a:latin typeface="Arial" panose="020B060402020202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827F11EA-EAC3-4476-88F7-30EE9A7E7023}"/>
                    </a:ext>
                  </a:extLst>
                </p:cNvPr>
                <p:cNvGrpSpPr/>
                <p:nvPr/>
              </p:nvGrpSpPr>
              <p:grpSpPr>
                <a:xfrm>
                  <a:off x="4941234" y="2247137"/>
                  <a:ext cx="2316971" cy="1985054"/>
                  <a:chOff x="3978379" y="1955545"/>
                  <a:chExt cx="3583763" cy="3070373"/>
                </a:xfrm>
              </p:grpSpPr>
              <p:grpSp>
                <p:nvGrpSpPr>
                  <p:cNvPr id="84" name="Group 83">
                    <a:extLst>
                      <a:ext uri="{FF2B5EF4-FFF2-40B4-BE49-F238E27FC236}">
                        <a16:creationId xmlns:a16="http://schemas.microsoft.com/office/drawing/2014/main" id="{B9CA3455-E45D-4306-B3E1-18569B16DC15}"/>
                      </a:ext>
                    </a:extLst>
                  </p:cNvPr>
                  <p:cNvGrpSpPr/>
                  <p:nvPr/>
                </p:nvGrpSpPr>
                <p:grpSpPr>
                  <a:xfrm>
                    <a:off x="3978379" y="1955545"/>
                    <a:ext cx="3306604" cy="3070373"/>
                    <a:chOff x="7846165" y="3281384"/>
                    <a:chExt cx="3306604" cy="3070373"/>
                  </a:xfrm>
                </p:grpSpPr>
                <p:grpSp>
                  <p:nvGrpSpPr>
                    <p:cNvPr id="86" name="Group 85">
                      <a:extLst>
                        <a:ext uri="{FF2B5EF4-FFF2-40B4-BE49-F238E27FC236}">
                          <a16:creationId xmlns:a16="http://schemas.microsoft.com/office/drawing/2014/main" id="{821A019C-139C-4612-B209-6FF53188DC8F}"/>
                        </a:ext>
                      </a:extLst>
                    </p:cNvPr>
                    <p:cNvGrpSpPr/>
                    <p:nvPr/>
                  </p:nvGrpSpPr>
                  <p:grpSpPr>
                    <a:xfrm>
                      <a:off x="8095980" y="3440541"/>
                      <a:ext cx="3056789" cy="2257063"/>
                      <a:chOff x="6415203" y="3337278"/>
                      <a:chExt cx="3056789" cy="2257063"/>
                    </a:xfrm>
                  </p:grpSpPr>
                  <p:cxnSp>
                    <p:nvCxnSpPr>
                      <p:cNvPr id="92" name="Straight Arrow Connector 91">
                        <a:extLst>
                          <a:ext uri="{FF2B5EF4-FFF2-40B4-BE49-F238E27FC236}">
                            <a16:creationId xmlns:a16="http://schemas.microsoft.com/office/drawing/2014/main" id="{60976D6D-2349-4A97-A036-D2077A22D766}"/>
                          </a:ext>
                        </a:extLst>
                      </p:cNvPr>
                      <p:cNvCxnSpPr>
                        <a:cxnSpLocks/>
                      </p:cNvCxnSpPr>
                      <p:nvPr/>
                    </p:nvCxnSpPr>
                    <p:spPr>
                      <a:xfrm flipV="1">
                        <a:off x="6428432" y="3337278"/>
                        <a:ext cx="0" cy="22570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286E784A-2103-4EE2-8E8F-DFF84EACDB29}"/>
                          </a:ext>
                        </a:extLst>
                      </p:cNvPr>
                      <p:cNvCxnSpPr>
                        <a:cxnSpLocks/>
                      </p:cNvCxnSpPr>
                      <p:nvPr/>
                    </p:nvCxnSpPr>
                    <p:spPr>
                      <a:xfrm>
                        <a:off x="6415203" y="5579268"/>
                        <a:ext cx="30567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TextBox 73">
                      <a:extLst>
                        <a:ext uri="{FF2B5EF4-FFF2-40B4-BE49-F238E27FC236}">
                          <a16:creationId xmlns:a16="http://schemas.microsoft.com/office/drawing/2014/main" id="{C22D6B0A-F296-4FAF-A68D-FC1AF337A7A8}"/>
                        </a:ext>
                      </a:extLst>
                    </p:cNvPr>
                    <p:cNvSpPr txBox="1"/>
                    <p:nvPr/>
                  </p:nvSpPr>
                  <p:spPr>
                    <a:xfrm>
                      <a:off x="7846165" y="5670884"/>
                      <a:ext cx="1312065" cy="680873"/>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Arial Narrow"/>
                        </a:rPr>
                        <a:t>core</a:t>
                      </a:r>
                    </a:p>
                  </p:txBody>
                </p:sp>
                <p:sp>
                  <p:nvSpPr>
                    <p:cNvPr id="88" name="Freeform: Shape 87">
                      <a:extLst>
                        <a:ext uri="{FF2B5EF4-FFF2-40B4-BE49-F238E27FC236}">
                          <a16:creationId xmlns:a16="http://schemas.microsoft.com/office/drawing/2014/main" id="{2F3F1D19-312D-4EB7-B146-AA4A1E9C0E6D}"/>
                        </a:ext>
                      </a:extLst>
                    </p:cNvPr>
                    <p:cNvSpPr/>
                    <p:nvPr/>
                  </p:nvSpPr>
                  <p:spPr>
                    <a:xfrm>
                      <a:off x="8130711" y="3719571"/>
                      <a:ext cx="2809461" cy="1859594"/>
                    </a:xfrm>
                    <a:custGeom>
                      <a:avLst/>
                      <a:gdLst>
                        <a:gd name="connsiteX0" fmla="*/ 0 w 2809461"/>
                        <a:gd name="connsiteY0" fmla="*/ 26377 h 1859594"/>
                        <a:gd name="connsiteX1" fmla="*/ 432904 w 2809461"/>
                        <a:gd name="connsiteY1" fmla="*/ 119142 h 1859594"/>
                        <a:gd name="connsiteX2" fmla="*/ 1214783 w 2809461"/>
                        <a:gd name="connsiteY2" fmla="*/ 967281 h 1859594"/>
                        <a:gd name="connsiteX3" fmla="*/ 2098261 w 2809461"/>
                        <a:gd name="connsiteY3" fmla="*/ 1612220 h 1859594"/>
                        <a:gd name="connsiteX4" fmla="*/ 2809461 w 2809461"/>
                        <a:gd name="connsiteY4" fmla="*/ 1859594 h 1859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461" h="1859594">
                          <a:moveTo>
                            <a:pt x="0" y="26377"/>
                          </a:moveTo>
                          <a:cubicBezTo>
                            <a:pt x="115220" y="-5649"/>
                            <a:pt x="230440" y="-37675"/>
                            <a:pt x="432904" y="119142"/>
                          </a:cubicBezTo>
                          <a:cubicBezTo>
                            <a:pt x="635368" y="275959"/>
                            <a:pt x="937224" y="718435"/>
                            <a:pt x="1214783" y="967281"/>
                          </a:cubicBezTo>
                          <a:cubicBezTo>
                            <a:pt x="1492342" y="1216127"/>
                            <a:pt x="1832481" y="1463501"/>
                            <a:pt x="2098261" y="1612220"/>
                          </a:cubicBezTo>
                          <a:cubicBezTo>
                            <a:pt x="2364041" y="1760939"/>
                            <a:pt x="2586751" y="1810266"/>
                            <a:pt x="2809461" y="1859594"/>
                          </a:cubicBezTo>
                        </a:path>
                      </a:pathLst>
                    </a:custGeom>
                    <a:noFill/>
                    <a:ln w="38100">
                      <a:solidFill>
                        <a:srgbClr val="E92F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9" name="Freeform: Shape 88">
                      <a:extLst>
                        <a:ext uri="{FF2B5EF4-FFF2-40B4-BE49-F238E27FC236}">
                          <a16:creationId xmlns:a16="http://schemas.microsoft.com/office/drawing/2014/main" id="{532DC3BC-8AEE-4FDA-B6B9-699973DD1C28}"/>
                        </a:ext>
                      </a:extLst>
                    </p:cNvPr>
                    <p:cNvSpPr/>
                    <p:nvPr/>
                  </p:nvSpPr>
                  <p:spPr>
                    <a:xfrm>
                      <a:off x="8128303" y="4071731"/>
                      <a:ext cx="2760870" cy="1575504"/>
                    </a:xfrm>
                    <a:custGeom>
                      <a:avLst/>
                      <a:gdLst>
                        <a:gd name="connsiteX0" fmla="*/ 0 w 2959652"/>
                        <a:gd name="connsiteY0" fmla="*/ 11467 h 1654737"/>
                        <a:gd name="connsiteX1" fmla="*/ 454992 w 2959652"/>
                        <a:gd name="connsiteY1" fmla="*/ 33554 h 1654737"/>
                        <a:gd name="connsiteX2" fmla="*/ 1678609 w 2959652"/>
                        <a:gd name="connsiteY2" fmla="*/ 294180 h 1654737"/>
                        <a:gd name="connsiteX3" fmla="*/ 2191026 w 2959652"/>
                        <a:gd name="connsiteY3" fmla="*/ 603398 h 1654737"/>
                        <a:gd name="connsiteX4" fmla="*/ 2566505 w 2959652"/>
                        <a:gd name="connsiteY4" fmla="*/ 1478041 h 1654737"/>
                        <a:gd name="connsiteX5" fmla="*/ 2959652 w 2959652"/>
                        <a:gd name="connsiteY5" fmla="*/ 1654737 h 165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52" h="1654737">
                          <a:moveTo>
                            <a:pt x="0" y="11467"/>
                          </a:moveTo>
                          <a:cubicBezTo>
                            <a:pt x="87612" y="-1049"/>
                            <a:pt x="175224" y="-13565"/>
                            <a:pt x="454992" y="33554"/>
                          </a:cubicBezTo>
                          <a:cubicBezTo>
                            <a:pt x="734760" y="80673"/>
                            <a:pt x="1389270" y="199206"/>
                            <a:pt x="1678609" y="294180"/>
                          </a:cubicBezTo>
                          <a:cubicBezTo>
                            <a:pt x="1967948" y="389154"/>
                            <a:pt x="2043043" y="406088"/>
                            <a:pt x="2191026" y="603398"/>
                          </a:cubicBezTo>
                          <a:cubicBezTo>
                            <a:pt x="2339009" y="800708"/>
                            <a:pt x="2438401" y="1302818"/>
                            <a:pt x="2566505" y="1478041"/>
                          </a:cubicBezTo>
                          <a:cubicBezTo>
                            <a:pt x="2694609" y="1653264"/>
                            <a:pt x="2827130" y="1654000"/>
                            <a:pt x="2959652" y="1654737"/>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90" name="TextBox 76">
                          <a:extLst>
                            <a:ext uri="{FF2B5EF4-FFF2-40B4-BE49-F238E27FC236}">
                              <a16:creationId xmlns:a16="http://schemas.microsoft.com/office/drawing/2014/main" id="{4AC041A3-044F-4FED-9491-78486FD1269C}"/>
                            </a:ext>
                          </a:extLst>
                        </p:cNvPr>
                        <p:cNvSpPr txBox="1"/>
                        <p:nvPr/>
                      </p:nvSpPr>
                      <p:spPr>
                        <a:xfrm>
                          <a:off x="9618668" y="3649429"/>
                          <a:ext cx="844558" cy="80467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s-CO" sz="2000" b="1" i="1" smtClean="0">
                                    <a:solidFill>
                                      <a:srgbClr val="00B050"/>
                                    </a:solidFill>
                                    <a:latin typeface="Cambria Math" panose="02040503050406030204" pitchFamily="18" charset="0"/>
                                  </a:rPr>
                                  <m:t>𝒏</m:t>
                                </m:r>
                              </m:oMath>
                            </m:oMathPara>
                          </a14:m>
                          <a:endParaRPr lang="es-CO" sz="2000" b="1" i="1" dirty="0">
                            <a:solidFill>
                              <a:srgbClr val="00B050"/>
                            </a:solidFill>
                          </a:endParaRPr>
                        </a:p>
                      </p:txBody>
                    </p:sp>
                  </mc:Choice>
                  <mc:Fallback xmlns="">
                    <p:sp>
                      <p:nvSpPr>
                        <p:cNvPr id="35" name="TextBox 76">
                          <a:extLst>
                            <a:ext uri="{FF2B5EF4-FFF2-40B4-BE49-F238E27FC236}">
                              <a16:creationId xmlns:a16="http://schemas.microsoft.com/office/drawing/2014/main" id="{C78FEFCD-FA50-4FC1-E0D0-E3D420C182A1}"/>
                            </a:ext>
                          </a:extLst>
                        </p:cNvPr>
                        <p:cNvSpPr txBox="1">
                          <a:spLocks noRot="1" noChangeAspect="1" noMove="1" noResize="1" noEditPoints="1" noAdjustHandles="1" noChangeArrowheads="1" noChangeShapeType="1" noTextEdit="1"/>
                        </p:cNvSpPr>
                        <p:nvPr/>
                      </p:nvSpPr>
                      <p:spPr>
                        <a:xfrm>
                          <a:off x="9618668" y="3649429"/>
                          <a:ext cx="844558" cy="80467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77">
                          <a:extLst>
                            <a:ext uri="{FF2B5EF4-FFF2-40B4-BE49-F238E27FC236}">
                              <a16:creationId xmlns:a16="http://schemas.microsoft.com/office/drawing/2014/main" id="{D0738596-232D-4C5F-B58D-ABFE55E6E59D}"/>
                            </a:ext>
                          </a:extLst>
                        </p:cNvPr>
                        <p:cNvSpPr txBox="1"/>
                        <p:nvPr/>
                      </p:nvSpPr>
                      <p:spPr>
                        <a:xfrm>
                          <a:off x="8502199" y="3281384"/>
                          <a:ext cx="844558" cy="80467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s-CO" sz="2000" b="1" i="1" smtClean="0">
                                    <a:solidFill>
                                      <a:srgbClr val="E92FCE"/>
                                    </a:solidFill>
                                    <a:latin typeface="Cambria Math" panose="02040503050406030204" pitchFamily="18" charset="0"/>
                                  </a:rPr>
                                  <m:t>𝑻</m:t>
                                </m:r>
                              </m:oMath>
                            </m:oMathPara>
                          </a14:m>
                          <a:endParaRPr lang="es-CO" sz="2000" b="1" i="1" dirty="0">
                            <a:solidFill>
                              <a:srgbClr val="E92FCE"/>
                            </a:solidFill>
                          </a:endParaRPr>
                        </a:p>
                      </p:txBody>
                    </p:sp>
                  </mc:Choice>
                  <mc:Fallback xmlns="">
                    <p:sp>
                      <p:nvSpPr>
                        <p:cNvPr id="36" name="TextBox 77">
                          <a:extLst>
                            <a:ext uri="{FF2B5EF4-FFF2-40B4-BE49-F238E27FC236}">
                              <a16:creationId xmlns:a16="http://schemas.microsoft.com/office/drawing/2014/main" id="{5D2B3E04-677C-38B7-B2F0-759C5C13706E}"/>
                            </a:ext>
                          </a:extLst>
                        </p:cNvPr>
                        <p:cNvSpPr txBox="1">
                          <a:spLocks noRot="1" noChangeAspect="1" noMove="1" noResize="1" noEditPoints="1" noAdjustHandles="1" noChangeArrowheads="1" noChangeShapeType="1" noTextEdit="1"/>
                        </p:cNvSpPr>
                        <p:nvPr/>
                      </p:nvSpPr>
                      <p:spPr>
                        <a:xfrm>
                          <a:off x="8502199" y="3281384"/>
                          <a:ext cx="844558" cy="804670"/>
                        </a:xfrm>
                        <a:prstGeom prst="rect">
                          <a:avLst/>
                        </a:prstGeom>
                        <a:blipFill>
                          <a:blip r:embed="rId3"/>
                          <a:stretch>
                            <a:fillRect/>
                          </a:stretch>
                        </a:blipFill>
                      </p:spPr>
                      <p:txBody>
                        <a:bodyPr/>
                        <a:lstStyle/>
                        <a:p>
                          <a:r>
                            <a:rPr lang="en-US">
                              <a:noFill/>
                            </a:rPr>
                            <a:t> </a:t>
                          </a:r>
                        </a:p>
                      </p:txBody>
                    </p:sp>
                  </mc:Fallback>
                </mc:AlternateContent>
              </p:grpSp>
              <p:sp>
                <p:nvSpPr>
                  <p:cNvPr id="85" name="TextBox 73">
                    <a:extLst>
                      <a:ext uri="{FF2B5EF4-FFF2-40B4-BE49-F238E27FC236}">
                        <a16:creationId xmlns:a16="http://schemas.microsoft.com/office/drawing/2014/main" id="{4B385282-C1BA-4C77-8311-C10576792E2B}"/>
                      </a:ext>
                    </a:extLst>
                  </p:cNvPr>
                  <p:cNvSpPr txBox="1"/>
                  <p:nvPr/>
                </p:nvSpPr>
                <p:spPr>
                  <a:xfrm>
                    <a:off x="6388037" y="4343658"/>
                    <a:ext cx="1174105" cy="52365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Arial Narrow"/>
                      </a:rPr>
                      <a:t>edge</a:t>
                    </a:r>
                  </a:p>
                </p:txBody>
              </p:sp>
            </p:grpSp>
            <p:sp>
              <p:nvSpPr>
                <p:cNvPr id="83" name="TextBox 82">
                  <a:extLst>
                    <a:ext uri="{FF2B5EF4-FFF2-40B4-BE49-F238E27FC236}">
                      <a16:creationId xmlns:a16="http://schemas.microsoft.com/office/drawing/2014/main" id="{78CEB384-2C32-4356-B2F8-E33BD854ECD3}"/>
                    </a:ext>
                  </a:extLst>
                </p:cNvPr>
                <p:cNvSpPr txBox="1"/>
                <p:nvPr/>
              </p:nvSpPr>
              <p:spPr>
                <a:xfrm>
                  <a:off x="4773042" y="1847777"/>
                  <a:ext cx="2361531" cy="33855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Profile evolution</a:t>
                  </a:r>
                  <a:endParaRPr lang="de-DE" sz="1600" b="1" dirty="0">
                    <a:latin typeface="Arial" panose="020B0604020202020204" pitchFamily="34" charset="0"/>
                    <a:cs typeface="Arial" panose="020B0604020202020204" pitchFamily="34" charset="0"/>
                  </a:endParaRPr>
                </a:p>
              </p:txBody>
            </p:sp>
          </p:grpSp>
          <p:cxnSp>
            <p:nvCxnSpPr>
              <p:cNvPr id="64" name="Straight Arrow Connector 63">
                <a:extLst>
                  <a:ext uri="{FF2B5EF4-FFF2-40B4-BE49-F238E27FC236}">
                    <a16:creationId xmlns:a16="http://schemas.microsoft.com/office/drawing/2014/main" id="{5A341C5E-E399-4078-8163-C66242C0103A}"/>
                  </a:ext>
                </a:extLst>
              </p:cNvPr>
              <p:cNvCxnSpPr>
                <a:cxnSpLocks/>
              </p:cNvCxnSpPr>
              <p:nvPr/>
            </p:nvCxnSpPr>
            <p:spPr>
              <a:xfrm flipV="1">
                <a:off x="6214218" y="4419600"/>
                <a:ext cx="0" cy="49562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97174F4B-914C-44C4-A334-ED54D11ADA31}"/>
                  </a:ext>
                </a:extLst>
              </p:cNvPr>
              <p:cNvGrpSpPr/>
              <p:nvPr/>
            </p:nvGrpSpPr>
            <p:grpSpPr>
              <a:xfrm>
                <a:off x="4900811" y="4915226"/>
                <a:ext cx="2510248" cy="1404246"/>
                <a:chOff x="5041718" y="5006037"/>
                <a:chExt cx="2262439" cy="1455306"/>
              </a:xfrm>
            </p:grpSpPr>
            <p:sp>
              <p:nvSpPr>
                <p:cNvPr id="77" name="Rectangle: Rounded Corners 76">
                  <a:extLst>
                    <a:ext uri="{FF2B5EF4-FFF2-40B4-BE49-F238E27FC236}">
                      <a16:creationId xmlns:a16="http://schemas.microsoft.com/office/drawing/2014/main" id="{9F94D1D5-16D8-4780-A029-FD83026E5971}"/>
                    </a:ext>
                  </a:extLst>
                </p:cNvPr>
                <p:cNvSpPr/>
                <p:nvPr/>
              </p:nvSpPr>
              <p:spPr>
                <a:xfrm>
                  <a:off x="5124556" y="5006037"/>
                  <a:ext cx="2067181" cy="1455306"/>
                </a:xfrm>
                <a:prstGeom prst="roundRect">
                  <a:avLst>
                    <a:gd name="adj" fmla="val 5555"/>
                  </a:avLst>
                </a:prstGeom>
                <a:solidFill>
                  <a:srgbClr val="FBE8D3"/>
                </a:solidFill>
                <a:ln w="38100">
                  <a:solidFill>
                    <a:srgbClr val="F18A3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8" name="TextBox 77">
                  <a:extLst>
                    <a:ext uri="{FF2B5EF4-FFF2-40B4-BE49-F238E27FC236}">
                      <a16:creationId xmlns:a16="http://schemas.microsoft.com/office/drawing/2014/main" id="{A8B62041-C4A3-4867-9902-7EAD35AB3AEC}"/>
                    </a:ext>
                  </a:extLst>
                </p:cNvPr>
                <p:cNvSpPr txBox="1"/>
                <p:nvPr/>
              </p:nvSpPr>
              <p:spPr>
                <a:xfrm>
                  <a:off x="5541415" y="5150681"/>
                  <a:ext cx="1338559" cy="45620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STRAHL</a:t>
                  </a:r>
                  <a:r>
                    <a:rPr lang="en-US" sz="1600" baseline="30000" dirty="0">
                      <a:latin typeface="Arial" panose="020B0604020202020204" pitchFamily="34" charset="0"/>
                      <a:cs typeface="Arial" panose="020B0604020202020204" pitchFamily="34" charset="0"/>
                    </a:rPr>
                    <a:t>3</a:t>
                  </a:r>
                  <a:endParaRPr lang="de-DE" sz="1600" baseline="30000"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F2587E20-0F78-4972-A38B-3A2B2DA4F581}"/>
                    </a:ext>
                  </a:extLst>
                </p:cNvPr>
                <p:cNvSpPr txBox="1"/>
                <p:nvPr/>
              </p:nvSpPr>
              <p:spPr>
                <a:xfrm>
                  <a:off x="5041718" y="5592785"/>
                  <a:ext cx="2262439" cy="787988"/>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Impurity densities &amp; radiation</a:t>
                  </a:r>
                  <a:endParaRPr lang="de-DE" sz="1600" dirty="0">
                    <a:latin typeface="Arial" panose="020B0604020202020204" pitchFamily="34" charset="0"/>
                    <a:cs typeface="Arial" panose="020B0604020202020204" pitchFamily="34" charset="0"/>
                  </a:endParaRPr>
                </a:p>
              </p:txBody>
            </p:sp>
          </p:grpSp>
          <p:cxnSp>
            <p:nvCxnSpPr>
              <p:cNvPr id="66" name="Straight Arrow Connector 65">
                <a:extLst>
                  <a:ext uri="{FF2B5EF4-FFF2-40B4-BE49-F238E27FC236}">
                    <a16:creationId xmlns:a16="http://schemas.microsoft.com/office/drawing/2014/main" id="{4AE562B8-31E9-4F40-8836-88DB1F685E65}"/>
                  </a:ext>
                </a:extLst>
              </p:cNvPr>
              <p:cNvCxnSpPr>
                <a:cxnSpLocks/>
              </p:cNvCxnSpPr>
              <p:nvPr/>
            </p:nvCxnSpPr>
            <p:spPr>
              <a:xfrm>
                <a:off x="3583055" y="5617349"/>
                <a:ext cx="1409668"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CD337A3-D045-4DE9-9FE7-7407AF9918D7}"/>
                  </a:ext>
                </a:extLst>
              </p:cNvPr>
              <p:cNvCxnSpPr>
                <a:cxnSpLocks/>
              </p:cNvCxnSpPr>
              <p:nvPr/>
            </p:nvCxnSpPr>
            <p:spPr>
              <a:xfrm flipH="1">
                <a:off x="7286326" y="5617349"/>
                <a:ext cx="1476504"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12B73112-EF06-46B8-A7B9-4DC6C79E133A}"/>
                  </a:ext>
                </a:extLst>
              </p:cNvPr>
              <p:cNvGrpSpPr/>
              <p:nvPr/>
            </p:nvGrpSpPr>
            <p:grpSpPr>
              <a:xfrm>
                <a:off x="1599071" y="4915225"/>
                <a:ext cx="2346564" cy="1404246"/>
                <a:chOff x="1072040" y="4598807"/>
                <a:chExt cx="2346564" cy="1404246"/>
              </a:xfrm>
            </p:grpSpPr>
            <p:sp>
              <p:nvSpPr>
                <p:cNvPr id="74" name="Rectangle: Rounded Corners 73">
                  <a:extLst>
                    <a:ext uri="{FF2B5EF4-FFF2-40B4-BE49-F238E27FC236}">
                      <a16:creationId xmlns:a16="http://schemas.microsoft.com/office/drawing/2014/main" id="{98ACB85A-6204-4164-8D4D-13CB343E83E5}"/>
                    </a:ext>
                  </a:extLst>
                </p:cNvPr>
                <p:cNvSpPr/>
                <p:nvPr/>
              </p:nvSpPr>
              <p:spPr>
                <a:xfrm>
                  <a:off x="1249647" y="4598807"/>
                  <a:ext cx="2059563" cy="1404246"/>
                </a:xfrm>
                <a:prstGeom prst="roundRect">
                  <a:avLst>
                    <a:gd name="adj" fmla="val 5555"/>
                  </a:avLst>
                </a:prstGeom>
                <a:solidFill>
                  <a:srgbClr val="E4D9FB"/>
                </a:solidFill>
                <a:ln w="38100">
                  <a:solidFill>
                    <a:srgbClr val="976A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5" name="TextBox 74">
                  <a:extLst>
                    <a:ext uri="{FF2B5EF4-FFF2-40B4-BE49-F238E27FC236}">
                      <a16:creationId xmlns:a16="http://schemas.microsoft.com/office/drawing/2014/main" id="{6C953849-2120-4B25-A753-A2FBABE5A316}"/>
                    </a:ext>
                  </a:extLst>
                </p:cNvPr>
                <p:cNvSpPr txBox="1"/>
                <p:nvPr/>
              </p:nvSpPr>
              <p:spPr>
                <a:xfrm>
                  <a:off x="1693405" y="4703635"/>
                  <a:ext cx="1338559" cy="4401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FACIT</a:t>
                  </a:r>
                  <a:r>
                    <a:rPr lang="en-US" sz="1600" baseline="30000" dirty="0">
                      <a:latin typeface="Arial" panose="020B0604020202020204" pitchFamily="34" charset="0"/>
                      <a:cs typeface="Arial" panose="020B0604020202020204" pitchFamily="34" charset="0"/>
                    </a:rPr>
                    <a:t>1,2</a:t>
                  </a:r>
                  <a:endParaRPr lang="de-DE" sz="1600" baseline="300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ED355DC-CBC4-43B6-8C3B-2CDD0B5C5973}"/>
                    </a:ext>
                  </a:extLst>
                </p:cNvPr>
                <p:cNvSpPr txBox="1"/>
                <p:nvPr/>
              </p:nvSpPr>
              <p:spPr>
                <a:xfrm>
                  <a:off x="1072040" y="5133089"/>
                  <a:ext cx="2346564" cy="760339"/>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Neoclassical transport</a:t>
                  </a:r>
                  <a:endParaRPr lang="de-DE" sz="1600" dirty="0">
                    <a:latin typeface="Arial" panose="020B0604020202020204" pitchFamily="34" charset="0"/>
                    <a:cs typeface="Arial" panose="020B0604020202020204" pitchFamily="34" charset="0"/>
                  </a:endParaRPr>
                </a:p>
              </p:txBody>
            </p:sp>
          </p:grpSp>
          <p:grpSp>
            <p:nvGrpSpPr>
              <p:cNvPr id="69" name="Group 68">
                <a:extLst>
                  <a:ext uri="{FF2B5EF4-FFF2-40B4-BE49-F238E27FC236}">
                    <a16:creationId xmlns:a16="http://schemas.microsoft.com/office/drawing/2014/main" id="{91B75692-B8C7-4717-BCE2-5B0ED3621FBB}"/>
                  </a:ext>
                </a:extLst>
              </p:cNvPr>
              <p:cNvGrpSpPr/>
              <p:nvPr/>
            </p:nvGrpSpPr>
            <p:grpSpPr>
              <a:xfrm>
                <a:off x="8286236" y="4889426"/>
                <a:ext cx="2219563" cy="1404246"/>
                <a:chOff x="428227" y="1503454"/>
                <a:chExt cx="2281680" cy="1013163"/>
              </a:xfrm>
            </p:grpSpPr>
            <p:sp>
              <p:nvSpPr>
                <p:cNvPr id="71" name="Rectangle: Rounded Corners 70">
                  <a:extLst>
                    <a:ext uri="{FF2B5EF4-FFF2-40B4-BE49-F238E27FC236}">
                      <a16:creationId xmlns:a16="http://schemas.microsoft.com/office/drawing/2014/main" id="{D2E4CDD5-3FE3-4A4F-867C-BB42B148A689}"/>
                    </a:ext>
                  </a:extLst>
                </p:cNvPr>
                <p:cNvSpPr/>
                <p:nvPr/>
              </p:nvSpPr>
              <p:spPr>
                <a:xfrm>
                  <a:off x="510466" y="1503454"/>
                  <a:ext cx="2117201" cy="1013163"/>
                </a:xfrm>
                <a:prstGeom prst="roundRect">
                  <a:avLst>
                    <a:gd name="adj" fmla="val 5555"/>
                  </a:avLst>
                </a:prstGeom>
                <a:solidFill>
                  <a:srgbClr val="D4F4FA"/>
                </a:solidFill>
                <a:ln w="381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2" name="TextBox 71">
                  <a:extLst>
                    <a:ext uri="{FF2B5EF4-FFF2-40B4-BE49-F238E27FC236}">
                      <a16:creationId xmlns:a16="http://schemas.microsoft.com/office/drawing/2014/main" id="{019D4B0A-6DD1-47CB-912D-33D3B8D4D816}"/>
                    </a:ext>
                  </a:extLst>
                </p:cNvPr>
                <p:cNvSpPr txBox="1"/>
                <p:nvPr/>
              </p:nvSpPr>
              <p:spPr>
                <a:xfrm>
                  <a:off x="662065" y="1627817"/>
                  <a:ext cx="1853976" cy="317602"/>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TGLF-SAT2</a:t>
                  </a:r>
                  <a:r>
                    <a:rPr lang="en-US" sz="1600" baseline="30000" dirty="0">
                      <a:latin typeface="Arial" panose="020B0604020202020204" pitchFamily="34" charset="0"/>
                      <a:cs typeface="Arial" panose="020B0604020202020204" pitchFamily="34" charset="0"/>
                    </a:rPr>
                    <a:t>4</a:t>
                  </a:r>
                  <a:endParaRPr lang="de-DE" sz="1600" baseline="30000"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C3561593-C8D2-4F52-BD0F-F172BD596753}"/>
                    </a:ext>
                  </a:extLst>
                </p:cNvPr>
                <p:cNvSpPr txBox="1"/>
                <p:nvPr/>
              </p:nvSpPr>
              <p:spPr>
                <a:xfrm>
                  <a:off x="428227" y="1920189"/>
                  <a:ext cx="2281680" cy="54858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Turbulent  transport</a:t>
                  </a:r>
                  <a:endParaRPr lang="de-DE" sz="1600" dirty="0">
                    <a:latin typeface="Arial" panose="020B0604020202020204" pitchFamily="34" charset="0"/>
                    <a:cs typeface="Arial" panose="020B0604020202020204" pitchFamily="34" charset="0"/>
                  </a:endParaRPr>
                </a:p>
              </p:txBody>
            </p:sp>
          </p:grpSp>
          <p:cxnSp>
            <p:nvCxnSpPr>
              <p:cNvPr id="70" name="Straight Arrow Connector 69">
                <a:extLst>
                  <a:ext uri="{FF2B5EF4-FFF2-40B4-BE49-F238E27FC236}">
                    <a16:creationId xmlns:a16="http://schemas.microsoft.com/office/drawing/2014/main" id="{95C91996-09FA-4847-A6B1-AF7DEA48C018}"/>
                  </a:ext>
                </a:extLst>
              </p:cNvPr>
              <p:cNvCxnSpPr>
                <a:cxnSpLocks/>
              </p:cNvCxnSpPr>
              <p:nvPr/>
            </p:nvCxnSpPr>
            <p:spPr>
              <a:xfrm flipH="1">
                <a:off x="7678617" y="2824388"/>
                <a:ext cx="1719072"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61" name="Text Placeholder 4">
              <a:extLst>
                <a:ext uri="{FF2B5EF4-FFF2-40B4-BE49-F238E27FC236}">
                  <a16:creationId xmlns:a16="http://schemas.microsoft.com/office/drawing/2014/main" id="{8F21A9D0-92C3-411B-B1E6-B7A39D8CE9A3}"/>
                </a:ext>
              </a:extLst>
            </p:cNvPr>
            <p:cNvSpPr txBox="1">
              <a:spLocks/>
            </p:cNvSpPr>
            <p:nvPr/>
          </p:nvSpPr>
          <p:spPr>
            <a:xfrm>
              <a:off x="5131266" y="1673203"/>
              <a:ext cx="3516367" cy="863253"/>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gn="ctr">
                <a:spcBef>
                  <a:spcPts val="0"/>
                </a:spcBef>
              </a:pPr>
              <a:endParaRPr lang="en-US" b="1" dirty="0">
                <a:solidFill>
                  <a:schemeClr val="accent6">
                    <a:lumMod val="25000"/>
                  </a:schemeClr>
                </a:solidFill>
              </a:endParaRPr>
            </a:p>
          </p:txBody>
        </p:sp>
      </p:grpSp>
    </p:spTree>
    <p:extLst>
      <p:ext uri="{BB962C8B-B14F-4D97-AF65-F5344CB8AC3E}">
        <p14:creationId xmlns:p14="http://schemas.microsoft.com/office/powerpoint/2010/main" val="64699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34560-4C21-40CE-8EAE-BC1CF366C6B5}"/>
              </a:ext>
            </a:extLst>
          </p:cNvPr>
          <p:cNvSpPr/>
          <p:nvPr/>
        </p:nvSpPr>
        <p:spPr>
          <a:xfrm>
            <a:off x="658814" y="2198318"/>
            <a:ext cx="10739872" cy="238620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9" name="Title 5">
            <a:extLst>
              <a:ext uri="{FF2B5EF4-FFF2-40B4-BE49-F238E27FC236}">
                <a16:creationId xmlns:a16="http://schemas.microsoft.com/office/drawing/2014/main" id="{5F6E3955-4147-4C9C-8B17-8A371BE453D9}"/>
              </a:ext>
            </a:extLst>
          </p:cNvPr>
          <p:cNvSpPr txBox="1">
            <a:spLocks/>
          </p:cNvSpPr>
          <p:nvPr/>
        </p:nvSpPr>
        <p:spPr>
          <a:xfrm>
            <a:off x="2219324" y="2420471"/>
            <a:ext cx="8096251" cy="1928692"/>
          </a:xfrm>
          <a:prstGeom prst="rect">
            <a:avLst/>
          </a:prstGeom>
        </p:spPr>
        <p:txBody>
          <a:bodyPr vert="horz" lIns="0" tIns="0" rIns="0" bIns="0" rtlCol="0" anchor="ctr"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algn="ctr">
              <a:spcAft>
                <a:spcPts val="600"/>
              </a:spcAft>
            </a:pPr>
            <a:r>
              <a:rPr lang="en-US" dirty="0">
                <a:solidFill>
                  <a:schemeClr val="bg1"/>
                </a:solidFill>
              </a:rPr>
              <a:t>Full-radius modelling of AUG L-mode plasmas</a:t>
            </a:r>
            <a:endParaRPr lang="de-DE" dirty="0">
              <a:solidFill>
                <a:schemeClr val="bg1"/>
              </a:solidFill>
            </a:endParaRPr>
          </a:p>
        </p:txBody>
      </p:sp>
    </p:spTree>
    <p:extLst>
      <p:ext uri="{BB962C8B-B14F-4D97-AF65-F5344CB8AC3E}">
        <p14:creationId xmlns:p14="http://schemas.microsoft.com/office/powerpoint/2010/main" val="1900764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Full-radius modelling of AUG </a:t>
            </a:r>
            <a:r>
              <a:rPr lang="en-US" dirty="0" err="1"/>
              <a:t>Ar</a:t>
            </a:r>
            <a:r>
              <a:rPr lang="en-US" dirty="0"/>
              <a:t> seeded radiative L-mode</a:t>
            </a: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6</a:t>
            </a:r>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itle 5">
            <a:extLst>
              <a:ext uri="{FF2B5EF4-FFF2-40B4-BE49-F238E27FC236}">
                <a16:creationId xmlns:a16="http://schemas.microsoft.com/office/drawing/2014/main" id="{A54855DD-9114-FDC8-5338-E1A8CDCA1A03}"/>
              </a:ext>
            </a:extLst>
          </p:cNvPr>
          <p:cNvSpPr txBox="1">
            <a:spLocks/>
          </p:cNvSpPr>
          <p:nvPr/>
        </p:nvSpPr>
        <p:spPr>
          <a:xfrm>
            <a:off x="2683043" y="2639126"/>
            <a:ext cx="9612984" cy="782638"/>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endParaRPr lang="de-DE" dirty="0"/>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6838EA2-8E0F-FBB5-85DC-E7D65316F5E8}"/>
                  </a:ext>
                </a:extLst>
              </p:cNvPr>
              <p:cNvSpPr txBox="1"/>
              <p:nvPr/>
            </p:nvSpPr>
            <p:spPr>
              <a:xfrm>
                <a:off x="855079" y="1393249"/>
                <a:ext cx="4321093" cy="2156286"/>
              </a:xfrm>
              <a:prstGeom prst="rect">
                <a:avLst/>
              </a:prstGeom>
            </p:spPr>
            <p:txBody>
              <a:bodyPr vert="horz" lIns="0" tIns="45720" rIns="0" bIns="45720" rtlCol="0">
                <a:normAutofit/>
              </a:bodyPr>
              <a:lstStyle>
                <a:defPPr>
                  <a:defRPr lang="en-US"/>
                </a:defPPr>
                <a:lvl1pPr marL="285750" marR="0" indent="-285750" defTabSz="914400" fontAlgn="auto">
                  <a:lnSpc>
                    <a:spcPct val="120000"/>
                  </a:lnSpc>
                  <a:spcBef>
                    <a:spcPts val="600"/>
                  </a:spcBef>
                  <a:spcAft>
                    <a:spcPts val="0"/>
                  </a:spcAft>
                  <a:buClrTx/>
                  <a:buSzTx/>
                  <a:buFont typeface="Arial" panose="020B0604020202020204" pitchFamily="34" charset="0"/>
                  <a:buChar char="•"/>
                  <a:tabLst/>
                  <a:defRPr b="0" i="0" kern="600" spc="40" baseline="0"/>
                </a:lvl1pPr>
                <a:lvl2pPr marL="0" indent="0" defTabSz="914400">
                  <a:lnSpc>
                    <a:spcPct val="120000"/>
                  </a:lnSpc>
                  <a:spcBef>
                    <a:spcPts val="600"/>
                  </a:spcBef>
                  <a:spcAft>
                    <a:spcPts val="0"/>
                  </a:spcAft>
                  <a:buFont typeface="Arial" panose="020B0604020202020204" pitchFamily="34" charset="0"/>
                  <a:buNone/>
                  <a:defRPr b="1" kern="600" spc="40" baseline="0">
                    <a:solidFill>
                      <a:schemeClr val="tx2"/>
                    </a:solidFill>
                  </a:defRPr>
                </a:lvl2pPr>
                <a:lvl3pPr marL="179388" indent="-179388" defTabSz="914400">
                  <a:lnSpc>
                    <a:spcPct val="120000"/>
                  </a:lnSpc>
                  <a:spcBef>
                    <a:spcPts val="600"/>
                  </a:spcBef>
                  <a:buFont typeface="Arial" panose="020B0604020202020204" pitchFamily="34" charset="0"/>
                  <a:buChar char="•"/>
                  <a:defRPr b="1" kern="400" spc="40" baseline="0">
                    <a:solidFill>
                      <a:schemeClr val="accent3"/>
                    </a:solidFill>
                  </a:defRPr>
                </a:lvl3pPr>
                <a:lvl4pPr marL="179388" indent="-179388" defTabSz="914400">
                  <a:lnSpc>
                    <a:spcPct val="120000"/>
                  </a:lnSpc>
                  <a:spcBef>
                    <a:spcPts val="600"/>
                  </a:spcBef>
                  <a:buFont typeface="Arial" panose="020B0604020202020204" pitchFamily="34" charset="0"/>
                  <a:buChar char="•"/>
                  <a:defRPr kern="600" spc="40" baseline="0"/>
                </a:lvl4pPr>
                <a:lvl5pPr marL="357188" indent="-179388" defTabSz="914400">
                  <a:lnSpc>
                    <a:spcPct val="120000"/>
                  </a:lnSpc>
                  <a:spcBef>
                    <a:spcPts val="600"/>
                  </a:spcBef>
                  <a:buFont typeface="Arial" panose="020B0604020202020204" pitchFamily="34" charset="0"/>
                  <a:buChar char="•"/>
                  <a:defRPr b="0" i="0" kern="600" spc="40" baseline="0"/>
                </a:lvl5pPr>
                <a:lvl6pPr marL="645750" indent="-285750" defTabSz="914400">
                  <a:lnSpc>
                    <a:spcPct val="100000"/>
                  </a:lnSpc>
                  <a:spcBef>
                    <a:spcPts val="300"/>
                  </a:spcBef>
                  <a:spcAft>
                    <a:spcPts val="0"/>
                  </a:spcAft>
                  <a:buClr>
                    <a:schemeClr val="tx1"/>
                  </a:buClr>
                  <a:buSzPct val="110000"/>
                  <a:buFont typeface="Symbol" panose="05050102010706020507" pitchFamily="18" charset="2"/>
                  <a:buChar char=""/>
                  <a:defRPr b="0" i="0" kern="600" spc="40" baseline="0"/>
                </a:lvl6pPr>
                <a:lvl7pPr marL="0" indent="215900" defTabSz="914400">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defRPr>
                </a:lvl7pPr>
                <a:lvl8pPr marL="0" indent="0" defTabSz="914400">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r>
                  <a:rPr lang="en-US" dirty="0"/>
                  <a:t>Experiment with </a:t>
                </a:r>
                <a:r>
                  <a:rPr lang="en-US" dirty="0" err="1"/>
                  <a:t>P</a:t>
                </a:r>
                <a:r>
                  <a:rPr lang="en-US" baseline="-25000" dirty="0" err="1"/>
                  <a:t>aux</a:t>
                </a:r>
                <a:r>
                  <a:rPr lang="en-US" dirty="0"/>
                  <a:t> ~ 7.5 MW but P</a:t>
                </a:r>
                <a:r>
                  <a:rPr lang="en-US" baseline="-25000" dirty="0" err="1"/>
                  <a:t>sep</a:t>
                </a:r>
                <a:r>
                  <a:rPr lang="en-US" dirty="0"/>
                  <a:t> </a:t>
                </a:r>
                <a14:m>
                  <m:oMath xmlns:m="http://schemas.openxmlformats.org/officeDocument/2006/math">
                    <m:r>
                      <a:rPr lang="en-US">
                        <a:latin typeface="Cambria Math" panose="02040503050406030204" pitchFamily="18" charset="0"/>
                      </a:rPr>
                      <m:t>&lt;</m:t>
                    </m:r>
                  </m:oMath>
                </a14:m>
                <a:r>
                  <a:rPr lang="en-US" dirty="0"/>
                  <a:t> P</a:t>
                </a:r>
                <a:r>
                  <a:rPr lang="en-US" baseline="-25000" dirty="0"/>
                  <a:t>LH</a:t>
                </a:r>
                <a:r>
                  <a:rPr lang="en-US" dirty="0"/>
                  <a:t>: feedback with </a:t>
                </a:r>
                <a:r>
                  <a:rPr lang="en-US" b="1" dirty="0" err="1"/>
                  <a:t>Ar</a:t>
                </a:r>
                <a:r>
                  <a:rPr lang="en-US" dirty="0"/>
                  <a:t> seeding</a:t>
                </a:r>
                <a:r>
                  <a:rPr lang="en-US" baseline="30000" dirty="0"/>
                  <a:t>1</a:t>
                </a:r>
              </a:p>
              <a:p>
                <a:r>
                  <a:rPr lang="en-US" dirty="0"/>
                  <a:t>High </a:t>
                </a:r>
                <a:r>
                  <a:rPr lang="en-US" dirty="0" err="1"/>
                  <a:t>P</a:t>
                </a:r>
                <a:r>
                  <a:rPr lang="en-US" baseline="-25000" dirty="0" err="1"/>
                  <a:t>rad</a:t>
                </a:r>
                <a:r>
                  <a:rPr lang="en-US" dirty="0"/>
                  <a:t> /</a:t>
                </a:r>
                <a:r>
                  <a:rPr lang="en-US" baseline="-25000" dirty="0"/>
                  <a:t> </a:t>
                </a:r>
                <a:r>
                  <a:rPr lang="en-US" dirty="0" err="1"/>
                  <a:t>P</a:t>
                </a:r>
                <a:r>
                  <a:rPr lang="en-US" baseline="-25000" dirty="0" err="1"/>
                  <a:t>aux</a:t>
                </a:r>
                <a:r>
                  <a:rPr lang="en-US" dirty="0"/>
                  <a:t> ≈ 70%</a:t>
                </a:r>
              </a:p>
              <a:p>
                <a:r>
                  <a:rPr lang="en-US" dirty="0"/>
                  <a:t>H</a:t>
                </a:r>
                <a:r>
                  <a:rPr lang="en-US" baseline="-25000" dirty="0"/>
                  <a:t>98</a:t>
                </a:r>
                <a:r>
                  <a:rPr lang="en-US" dirty="0"/>
                  <a:t> ≈ 0.95 without ELMs</a:t>
                </a:r>
              </a:p>
              <a:p>
                <a:pPr marL="0" indent="0">
                  <a:buNone/>
                </a:pPr>
                <a:endParaRPr lang="en-US" dirty="0"/>
              </a:p>
            </p:txBody>
          </p:sp>
        </mc:Choice>
        <mc:Fallback>
          <p:sp>
            <p:nvSpPr>
              <p:cNvPr id="14" name="TextBox 13">
                <a:extLst>
                  <a:ext uri="{FF2B5EF4-FFF2-40B4-BE49-F238E27FC236}">
                    <a16:creationId xmlns:a16="http://schemas.microsoft.com/office/drawing/2014/main" id="{A6838EA2-8E0F-FBB5-85DC-E7D65316F5E8}"/>
                  </a:ext>
                </a:extLst>
              </p:cNvPr>
              <p:cNvSpPr txBox="1">
                <a:spLocks noRot="1" noChangeAspect="1" noMove="1" noResize="1" noEditPoints="1" noAdjustHandles="1" noChangeArrowheads="1" noChangeShapeType="1" noTextEdit="1"/>
              </p:cNvSpPr>
              <p:nvPr/>
            </p:nvSpPr>
            <p:spPr>
              <a:xfrm>
                <a:off x="855079" y="1393249"/>
                <a:ext cx="4321093" cy="2156286"/>
              </a:xfrm>
              <a:prstGeom prst="rect">
                <a:avLst/>
              </a:prstGeom>
              <a:blipFill>
                <a:blip r:embed="rId3"/>
                <a:stretch>
                  <a:fillRect l="-2962" t="-283" r="-1834"/>
                </a:stretch>
              </a:blipFill>
            </p:spPr>
            <p:txBody>
              <a:bodyPr/>
              <a:lstStyle/>
              <a:p>
                <a:r>
                  <a:rPr lang="de-DE">
                    <a:noFill/>
                  </a:rPr>
                  <a:t> </a:t>
                </a:r>
              </a:p>
            </p:txBody>
          </p:sp>
        </mc:Fallback>
      </mc:AlternateContent>
      <p:grpSp>
        <p:nvGrpSpPr>
          <p:cNvPr id="21" name="Group 20">
            <a:extLst>
              <a:ext uri="{FF2B5EF4-FFF2-40B4-BE49-F238E27FC236}">
                <a16:creationId xmlns:a16="http://schemas.microsoft.com/office/drawing/2014/main" id="{F65EC287-05E1-CEC2-015F-32D6BA46B8F3}"/>
              </a:ext>
            </a:extLst>
          </p:cNvPr>
          <p:cNvGrpSpPr/>
          <p:nvPr/>
        </p:nvGrpSpPr>
        <p:grpSpPr>
          <a:xfrm>
            <a:off x="10002343" y="200298"/>
            <a:ext cx="1234795" cy="565349"/>
            <a:chOff x="7241446" y="5798422"/>
            <a:chExt cx="1518494" cy="565349"/>
          </a:xfrm>
          <a:solidFill>
            <a:srgbClr val="E8EDA8">
              <a:alpha val="24000"/>
            </a:srgbClr>
          </a:solidFill>
        </p:grpSpPr>
        <p:sp>
          <p:nvSpPr>
            <p:cNvPr id="22" name="Rectangle: Rounded Corners 21">
              <a:extLst>
                <a:ext uri="{FF2B5EF4-FFF2-40B4-BE49-F238E27FC236}">
                  <a16:creationId xmlns:a16="http://schemas.microsoft.com/office/drawing/2014/main" id="{065E0550-9EE2-727A-F69D-B0FEB81C4479}"/>
                </a:ext>
              </a:extLst>
            </p:cNvPr>
            <p:cNvSpPr/>
            <p:nvPr/>
          </p:nvSpPr>
          <p:spPr>
            <a:xfrm>
              <a:off x="7241446" y="5798422"/>
              <a:ext cx="1518494"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23" name="TextBox 22">
              <a:extLst>
                <a:ext uri="{FF2B5EF4-FFF2-40B4-BE49-F238E27FC236}">
                  <a16:creationId xmlns:a16="http://schemas.microsoft.com/office/drawing/2014/main" id="{B79C88BB-30FD-5C34-D475-02289371EFFE}"/>
                </a:ext>
              </a:extLst>
            </p:cNvPr>
            <p:cNvSpPr txBox="1"/>
            <p:nvPr/>
          </p:nvSpPr>
          <p:spPr>
            <a:xfrm>
              <a:off x="7283788" y="5857503"/>
              <a:ext cx="1457597"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en-US" sz="1400" b="1">
                  <a:solidFill>
                    <a:schemeClr val="bg2">
                      <a:lumMod val="50000"/>
                    </a:schemeClr>
                  </a:solidFill>
                </a:rPr>
                <a:t>AUG 0.8 MA with Ar</a:t>
              </a:r>
            </a:p>
          </p:txBody>
        </p:sp>
      </p:grpSp>
      <p:sp>
        <p:nvSpPr>
          <p:cNvPr id="38" name="Text Placeholder 4">
            <a:extLst>
              <a:ext uri="{FF2B5EF4-FFF2-40B4-BE49-F238E27FC236}">
                <a16:creationId xmlns:a16="http://schemas.microsoft.com/office/drawing/2014/main" id="{364A84D3-3688-499F-8AAC-3FB40BF1A626}"/>
              </a:ext>
            </a:extLst>
          </p:cNvPr>
          <p:cNvSpPr txBox="1">
            <a:spLocks/>
          </p:cNvSpPr>
          <p:nvPr/>
        </p:nvSpPr>
        <p:spPr>
          <a:xfrm>
            <a:off x="4547182" y="6051688"/>
            <a:ext cx="2845222" cy="423607"/>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400" baseline="30000" dirty="0">
                <a:solidFill>
                  <a:schemeClr val="accent6">
                    <a:lumMod val="50000"/>
                  </a:schemeClr>
                </a:solidFill>
              </a:rPr>
              <a:t>1 </a:t>
            </a:r>
            <a:r>
              <a:rPr lang="en-US" sz="1400" dirty="0">
                <a:solidFill>
                  <a:schemeClr val="accent6">
                    <a:lumMod val="50000"/>
                  </a:schemeClr>
                </a:solidFill>
              </a:rPr>
              <a:t>Fable 2022 NF 62 024001</a:t>
            </a:r>
            <a:endParaRPr lang="en-US" sz="1400" baseline="300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p:txBody>
      </p:sp>
      <p:sp>
        <p:nvSpPr>
          <p:cNvPr id="40" name="TextBox 39">
            <a:extLst>
              <a:ext uri="{FF2B5EF4-FFF2-40B4-BE49-F238E27FC236}">
                <a16:creationId xmlns:a16="http://schemas.microsoft.com/office/drawing/2014/main" id="{553B5DD8-1B8A-4727-A72C-321B0837AB3A}"/>
              </a:ext>
            </a:extLst>
          </p:cNvPr>
          <p:cNvSpPr txBox="1"/>
          <p:nvPr/>
        </p:nvSpPr>
        <p:spPr>
          <a:xfrm>
            <a:off x="855079" y="3401001"/>
            <a:ext cx="4321093" cy="2674444"/>
          </a:xfrm>
          <a:prstGeom prst="rect">
            <a:avLst/>
          </a:prstGeom>
        </p:spPr>
        <p:txBody>
          <a:bodyPr vert="horz" lIns="0" tIns="45720" rIns="0" bIns="45720" rtlCol="0">
            <a:normAutofit/>
          </a:bodyPr>
          <a:lstStyle>
            <a:defPPr>
              <a:defRPr lang="en-US"/>
            </a:defPPr>
            <a:lvl1pPr marL="285750" marR="0" indent="-285750" defTabSz="914400" fontAlgn="auto">
              <a:lnSpc>
                <a:spcPct val="120000"/>
              </a:lnSpc>
              <a:spcBef>
                <a:spcPts val="600"/>
              </a:spcBef>
              <a:spcAft>
                <a:spcPts val="0"/>
              </a:spcAft>
              <a:buClrTx/>
              <a:buSzTx/>
              <a:buFont typeface="Arial" panose="020B0604020202020204" pitchFamily="34" charset="0"/>
              <a:buChar char="•"/>
              <a:tabLst/>
              <a:defRPr b="0" i="0" kern="600" spc="40" baseline="0"/>
            </a:lvl1pPr>
            <a:lvl2pPr marL="0" indent="0" defTabSz="914400">
              <a:lnSpc>
                <a:spcPct val="120000"/>
              </a:lnSpc>
              <a:spcBef>
                <a:spcPts val="600"/>
              </a:spcBef>
              <a:spcAft>
                <a:spcPts val="0"/>
              </a:spcAft>
              <a:buFont typeface="Arial" panose="020B0604020202020204" pitchFamily="34" charset="0"/>
              <a:buNone/>
              <a:defRPr b="1" kern="600" spc="40" baseline="0">
                <a:solidFill>
                  <a:schemeClr val="tx2"/>
                </a:solidFill>
              </a:defRPr>
            </a:lvl2pPr>
            <a:lvl3pPr marL="179388" indent="-179388" defTabSz="914400">
              <a:lnSpc>
                <a:spcPct val="120000"/>
              </a:lnSpc>
              <a:spcBef>
                <a:spcPts val="600"/>
              </a:spcBef>
              <a:buFont typeface="Arial" panose="020B0604020202020204" pitchFamily="34" charset="0"/>
              <a:buChar char="•"/>
              <a:defRPr b="1" kern="400" spc="40" baseline="0">
                <a:solidFill>
                  <a:schemeClr val="accent3"/>
                </a:solidFill>
              </a:defRPr>
            </a:lvl3pPr>
            <a:lvl4pPr marL="179388" indent="-179388" defTabSz="914400">
              <a:lnSpc>
                <a:spcPct val="120000"/>
              </a:lnSpc>
              <a:spcBef>
                <a:spcPts val="600"/>
              </a:spcBef>
              <a:buFont typeface="Arial" panose="020B0604020202020204" pitchFamily="34" charset="0"/>
              <a:buChar char="•"/>
              <a:defRPr kern="600" spc="40" baseline="0"/>
            </a:lvl4pPr>
            <a:lvl5pPr marL="357188" indent="-179388" defTabSz="914400">
              <a:lnSpc>
                <a:spcPct val="120000"/>
              </a:lnSpc>
              <a:spcBef>
                <a:spcPts val="600"/>
              </a:spcBef>
              <a:buFont typeface="Arial" panose="020B0604020202020204" pitchFamily="34" charset="0"/>
              <a:buChar char="•"/>
              <a:defRPr b="0" i="0" kern="600" spc="40" baseline="0"/>
            </a:lvl5pPr>
            <a:lvl6pPr marL="645750" indent="-285750" defTabSz="914400">
              <a:lnSpc>
                <a:spcPct val="100000"/>
              </a:lnSpc>
              <a:spcBef>
                <a:spcPts val="300"/>
              </a:spcBef>
              <a:spcAft>
                <a:spcPts val="0"/>
              </a:spcAft>
              <a:buClr>
                <a:schemeClr val="tx1"/>
              </a:buClr>
              <a:buSzPct val="110000"/>
              <a:buFont typeface="Symbol" panose="05050102010706020507" pitchFamily="18" charset="2"/>
              <a:buChar char=""/>
              <a:defRPr b="0" i="0" kern="600" spc="40" baseline="0"/>
            </a:lvl6pPr>
            <a:lvl7pPr marL="0" indent="215900" defTabSz="914400">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defRPr>
            </a:lvl7pPr>
            <a:lvl8pPr marL="0" indent="0" defTabSz="914400">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r>
              <a:rPr lang="en-US" dirty="0"/>
              <a:t>Simulation of main plasma with three impurities</a:t>
            </a:r>
            <a:r>
              <a:rPr lang="en-US" baseline="30000" dirty="0"/>
              <a:t>2</a:t>
            </a:r>
            <a:r>
              <a:rPr lang="en-US" dirty="0"/>
              <a:t>: </a:t>
            </a:r>
            <a:r>
              <a:rPr lang="en-US" b="1" dirty="0" err="1"/>
              <a:t>Ar</a:t>
            </a:r>
            <a:r>
              <a:rPr lang="en-US" dirty="0"/>
              <a:t>, </a:t>
            </a:r>
            <a:r>
              <a:rPr lang="en-US" b="1" dirty="0"/>
              <a:t>W</a:t>
            </a:r>
            <a:r>
              <a:rPr lang="en-US" dirty="0"/>
              <a:t> and </a:t>
            </a:r>
            <a:r>
              <a:rPr lang="en-US" b="1" dirty="0"/>
              <a:t>B</a:t>
            </a:r>
          </a:p>
          <a:p>
            <a:r>
              <a:rPr lang="en-US" dirty="0"/>
              <a:t>High confinement is reproduced</a:t>
            </a:r>
          </a:p>
          <a:p>
            <a:r>
              <a:rPr lang="en-US" dirty="0"/>
              <a:t>Simple model for X-point radiation was included; total radiation matched</a:t>
            </a:r>
          </a:p>
          <a:p>
            <a:r>
              <a:rPr lang="en-US" dirty="0"/>
              <a:t>Removing argon from the simulation leads to 33% lower confinement</a:t>
            </a:r>
          </a:p>
          <a:p>
            <a:endParaRPr lang="en-US" dirty="0"/>
          </a:p>
          <a:p>
            <a:endParaRPr lang="en-US" dirty="0"/>
          </a:p>
        </p:txBody>
      </p:sp>
      <p:sp>
        <p:nvSpPr>
          <p:cNvPr id="41" name="Text Placeholder 4">
            <a:extLst>
              <a:ext uri="{FF2B5EF4-FFF2-40B4-BE49-F238E27FC236}">
                <a16:creationId xmlns:a16="http://schemas.microsoft.com/office/drawing/2014/main" id="{408B4863-4638-4C2C-8F4D-4CDCD05E8A6B}"/>
              </a:ext>
            </a:extLst>
          </p:cNvPr>
          <p:cNvSpPr txBox="1">
            <a:spLocks/>
          </p:cNvSpPr>
          <p:nvPr/>
        </p:nvSpPr>
        <p:spPr>
          <a:xfrm>
            <a:off x="7570184" y="6051688"/>
            <a:ext cx="2845222" cy="423607"/>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400" baseline="30000" dirty="0">
                <a:solidFill>
                  <a:schemeClr val="accent6">
                    <a:lumMod val="50000"/>
                  </a:schemeClr>
                </a:solidFill>
              </a:rPr>
              <a:t>2 </a:t>
            </a:r>
            <a:r>
              <a:rPr lang="en-US" sz="1400" dirty="0">
                <a:solidFill>
                  <a:schemeClr val="accent6">
                    <a:lumMod val="50000"/>
                  </a:schemeClr>
                </a:solidFill>
              </a:rPr>
              <a:t>Fajardo 2024 NF 64 046021</a:t>
            </a:r>
            <a:endParaRPr lang="en-US" sz="1400" baseline="300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p:txBody>
      </p:sp>
      <p:grpSp>
        <p:nvGrpSpPr>
          <p:cNvPr id="15" name="Group 14">
            <a:extLst>
              <a:ext uri="{FF2B5EF4-FFF2-40B4-BE49-F238E27FC236}">
                <a16:creationId xmlns:a16="http://schemas.microsoft.com/office/drawing/2014/main" id="{60F62716-C32C-461B-8078-4E683F571710}"/>
              </a:ext>
            </a:extLst>
          </p:cNvPr>
          <p:cNvGrpSpPr/>
          <p:nvPr/>
        </p:nvGrpSpPr>
        <p:grpSpPr>
          <a:xfrm>
            <a:off x="5773000" y="1259383"/>
            <a:ext cx="5541766" cy="4493779"/>
            <a:chOff x="5773000" y="1259383"/>
            <a:chExt cx="5541766" cy="4493779"/>
          </a:xfrm>
        </p:grpSpPr>
        <p:grpSp>
          <p:nvGrpSpPr>
            <p:cNvPr id="45" name="Group 44">
              <a:extLst>
                <a:ext uri="{FF2B5EF4-FFF2-40B4-BE49-F238E27FC236}">
                  <a16:creationId xmlns:a16="http://schemas.microsoft.com/office/drawing/2014/main" id="{14FA622F-579C-4611-8B97-CF6DE963BCCA}"/>
                </a:ext>
              </a:extLst>
            </p:cNvPr>
            <p:cNvGrpSpPr/>
            <p:nvPr/>
          </p:nvGrpSpPr>
          <p:grpSpPr>
            <a:xfrm>
              <a:off x="5773000" y="1595137"/>
              <a:ext cx="5541766" cy="4158025"/>
              <a:chOff x="1647252" y="1706237"/>
              <a:chExt cx="5541766" cy="4158025"/>
            </a:xfrm>
          </p:grpSpPr>
          <p:grpSp>
            <p:nvGrpSpPr>
              <p:cNvPr id="46" name="Group 45">
                <a:extLst>
                  <a:ext uri="{FF2B5EF4-FFF2-40B4-BE49-F238E27FC236}">
                    <a16:creationId xmlns:a16="http://schemas.microsoft.com/office/drawing/2014/main" id="{ACFA733C-B710-4ECF-961A-C6B7BBB7F561}"/>
                  </a:ext>
                </a:extLst>
              </p:cNvPr>
              <p:cNvGrpSpPr/>
              <p:nvPr/>
            </p:nvGrpSpPr>
            <p:grpSpPr>
              <a:xfrm>
                <a:off x="1647252" y="1706237"/>
                <a:ext cx="5541766" cy="4158025"/>
                <a:chOff x="1647252" y="1706237"/>
                <a:chExt cx="5541766" cy="4158025"/>
              </a:xfrm>
            </p:grpSpPr>
            <p:pic>
              <p:nvPicPr>
                <p:cNvPr id="51" name="Picture 50">
                  <a:extLst>
                    <a:ext uri="{FF2B5EF4-FFF2-40B4-BE49-F238E27FC236}">
                      <a16:creationId xmlns:a16="http://schemas.microsoft.com/office/drawing/2014/main" id="{B2E04F04-E510-47DA-95A5-2ACF33706AC2}"/>
                    </a:ext>
                  </a:extLst>
                </p:cNvPr>
                <p:cNvPicPr>
                  <a:picLocks noChangeAspect="1"/>
                </p:cNvPicPr>
                <p:nvPr/>
              </p:nvPicPr>
              <p:blipFill rotWithShape="1">
                <a:blip r:embed="rId4"/>
                <a:srcRect r="33639" b="55581"/>
                <a:stretch/>
              </p:blipFill>
              <p:spPr>
                <a:xfrm>
                  <a:off x="1647252" y="1706237"/>
                  <a:ext cx="5508000" cy="1940302"/>
                </a:xfrm>
                <a:prstGeom prst="rect">
                  <a:avLst/>
                </a:prstGeom>
              </p:spPr>
            </p:pic>
            <p:pic>
              <p:nvPicPr>
                <p:cNvPr id="52" name="Picture 51">
                  <a:extLst>
                    <a:ext uri="{FF2B5EF4-FFF2-40B4-BE49-F238E27FC236}">
                      <a16:creationId xmlns:a16="http://schemas.microsoft.com/office/drawing/2014/main" id="{9BCFDFCE-FA77-4E5B-AE28-9C2293CA7735}"/>
                    </a:ext>
                  </a:extLst>
                </p:cNvPr>
                <p:cNvPicPr>
                  <a:picLocks noChangeAspect="1"/>
                </p:cNvPicPr>
                <p:nvPr/>
              </p:nvPicPr>
              <p:blipFill rotWithShape="1">
                <a:blip r:embed="rId4"/>
                <a:srcRect l="67523" t="1422" r="-276" b="55581"/>
                <a:stretch/>
              </p:blipFill>
              <p:spPr>
                <a:xfrm>
                  <a:off x="1690252" y="3646539"/>
                  <a:ext cx="2718548" cy="1878222"/>
                </a:xfrm>
                <a:prstGeom prst="rect">
                  <a:avLst/>
                </a:prstGeom>
              </p:spPr>
            </p:pic>
            <p:pic>
              <p:nvPicPr>
                <p:cNvPr id="53" name="Picture 52">
                  <a:extLst>
                    <a:ext uri="{FF2B5EF4-FFF2-40B4-BE49-F238E27FC236}">
                      <a16:creationId xmlns:a16="http://schemas.microsoft.com/office/drawing/2014/main" id="{863372CD-B253-4542-A1F3-19D9B5C78F53}"/>
                    </a:ext>
                  </a:extLst>
                </p:cNvPr>
                <p:cNvPicPr>
                  <a:picLocks noChangeAspect="1"/>
                </p:cNvPicPr>
                <p:nvPr/>
              </p:nvPicPr>
              <p:blipFill rotWithShape="1">
                <a:blip r:embed="rId4"/>
                <a:srcRect l="67523" t="48777" r="-276" b="775"/>
                <a:stretch/>
              </p:blipFill>
              <p:spPr>
                <a:xfrm>
                  <a:off x="4470470" y="3660644"/>
                  <a:ext cx="2718548" cy="2203618"/>
                </a:xfrm>
                <a:prstGeom prst="rect">
                  <a:avLst/>
                </a:prstGeom>
              </p:spPr>
            </p:pic>
            <p:pic>
              <p:nvPicPr>
                <p:cNvPr id="54" name="Picture 53">
                  <a:extLst>
                    <a:ext uri="{FF2B5EF4-FFF2-40B4-BE49-F238E27FC236}">
                      <a16:creationId xmlns:a16="http://schemas.microsoft.com/office/drawing/2014/main" id="{122FE510-AC82-4BE3-8A65-B6BC1ED39C85}"/>
                    </a:ext>
                  </a:extLst>
                </p:cNvPr>
                <p:cNvPicPr>
                  <a:picLocks noChangeAspect="1"/>
                </p:cNvPicPr>
                <p:nvPr/>
              </p:nvPicPr>
              <p:blipFill rotWithShape="1">
                <a:blip r:embed="rId4"/>
                <a:srcRect l="67523" t="90866" r="-276" b="776"/>
                <a:stretch/>
              </p:blipFill>
              <p:spPr>
                <a:xfrm>
                  <a:off x="1680524" y="5496374"/>
                  <a:ext cx="2718548" cy="365100"/>
                </a:xfrm>
                <a:prstGeom prst="rect">
                  <a:avLst/>
                </a:prstGeom>
              </p:spPr>
            </p:pic>
          </p:grpSp>
          <p:pic>
            <p:nvPicPr>
              <p:cNvPr id="47" name="Picture 46">
                <a:extLst>
                  <a:ext uri="{FF2B5EF4-FFF2-40B4-BE49-F238E27FC236}">
                    <a16:creationId xmlns:a16="http://schemas.microsoft.com/office/drawing/2014/main" id="{D7A3E2C5-5A0E-4F08-A2E5-9CFC4390E7E5}"/>
                  </a:ext>
                </a:extLst>
              </p:cNvPr>
              <p:cNvPicPr>
                <a:picLocks noChangeAspect="1"/>
              </p:cNvPicPr>
              <p:nvPr/>
            </p:nvPicPr>
            <p:blipFill rotWithShape="1">
              <a:blip r:embed="rId5">
                <a:extLst>
                  <a:ext uri="{28A0092B-C50C-407E-A947-70E740481C1C}">
                    <a14:useLocalDpi xmlns:a14="http://schemas.microsoft.com/office/drawing/2010/main" val="0"/>
                  </a:ext>
                </a:extLst>
              </a:blip>
              <a:srcRect l="14871" t="3256" r="68693" b="85571"/>
              <a:stretch/>
            </p:blipFill>
            <p:spPr>
              <a:xfrm>
                <a:off x="2851844" y="1904257"/>
                <a:ext cx="1353691" cy="500099"/>
              </a:xfrm>
              <a:prstGeom prst="rect">
                <a:avLst/>
              </a:prstGeom>
            </p:spPr>
          </p:pic>
          <p:pic>
            <p:nvPicPr>
              <p:cNvPr id="48" name="Picture 47">
                <a:extLst>
                  <a:ext uri="{FF2B5EF4-FFF2-40B4-BE49-F238E27FC236}">
                    <a16:creationId xmlns:a16="http://schemas.microsoft.com/office/drawing/2014/main" id="{947F60E8-08EA-447A-B89F-A15815F07ABF}"/>
                  </a:ext>
                </a:extLst>
              </p:cNvPr>
              <p:cNvPicPr>
                <a:picLocks noChangeAspect="1"/>
              </p:cNvPicPr>
              <p:nvPr/>
            </p:nvPicPr>
            <p:blipFill rotWithShape="1">
              <a:blip r:embed="rId5">
                <a:extLst>
                  <a:ext uri="{28A0092B-C50C-407E-A947-70E740481C1C}">
                    <a14:useLocalDpi xmlns:a14="http://schemas.microsoft.com/office/drawing/2010/main" val="0"/>
                  </a:ext>
                </a:extLst>
              </a:blip>
              <a:srcRect l="83511" t="52079" r="1655" b="35496"/>
              <a:stretch/>
            </p:blipFill>
            <p:spPr>
              <a:xfrm>
                <a:off x="5770025" y="3823156"/>
                <a:ext cx="1221725" cy="556166"/>
              </a:xfrm>
              <a:prstGeom prst="rect">
                <a:avLst/>
              </a:prstGeom>
            </p:spPr>
          </p:pic>
          <p:pic>
            <p:nvPicPr>
              <p:cNvPr id="49" name="Picture 48">
                <a:extLst>
                  <a:ext uri="{FF2B5EF4-FFF2-40B4-BE49-F238E27FC236}">
                    <a16:creationId xmlns:a16="http://schemas.microsoft.com/office/drawing/2014/main" id="{F090F423-33CE-4896-BD64-477B5A27DB75}"/>
                  </a:ext>
                </a:extLst>
              </p:cNvPr>
              <p:cNvPicPr>
                <a:picLocks noChangeAspect="1"/>
              </p:cNvPicPr>
              <p:nvPr/>
            </p:nvPicPr>
            <p:blipFill rotWithShape="1">
              <a:blip r:embed="rId5">
                <a:extLst>
                  <a:ext uri="{28A0092B-C50C-407E-A947-70E740481C1C}">
                    <a14:useLocalDpi xmlns:a14="http://schemas.microsoft.com/office/drawing/2010/main" val="0"/>
                  </a:ext>
                </a:extLst>
              </a:blip>
              <a:srcRect l="85056" t="35289" r="1696" b="60821"/>
              <a:stretch/>
            </p:blipFill>
            <p:spPr>
              <a:xfrm>
                <a:off x="2648116" y="5139114"/>
                <a:ext cx="1091141" cy="174142"/>
              </a:xfrm>
              <a:prstGeom prst="rect">
                <a:avLst/>
              </a:prstGeom>
            </p:spPr>
          </p:pic>
          <p:pic>
            <p:nvPicPr>
              <p:cNvPr id="50" name="Picture 49">
                <a:extLst>
                  <a:ext uri="{FF2B5EF4-FFF2-40B4-BE49-F238E27FC236}">
                    <a16:creationId xmlns:a16="http://schemas.microsoft.com/office/drawing/2014/main" id="{3C813272-2AD0-409C-8D84-E48C7454E36F}"/>
                  </a:ext>
                </a:extLst>
              </p:cNvPr>
              <p:cNvPicPr>
                <a:picLocks noChangeAspect="1"/>
              </p:cNvPicPr>
              <p:nvPr/>
            </p:nvPicPr>
            <p:blipFill rotWithShape="1">
              <a:blip r:embed="rId5">
                <a:extLst>
                  <a:ext uri="{28A0092B-C50C-407E-A947-70E740481C1C}">
                    <a14:useLocalDpi xmlns:a14="http://schemas.microsoft.com/office/drawing/2010/main" val="0"/>
                  </a:ext>
                </a:extLst>
              </a:blip>
              <a:srcRect l="44458" t="29738" r="40708" b="59319"/>
              <a:stretch/>
            </p:blipFill>
            <p:spPr>
              <a:xfrm>
                <a:off x="5371067" y="3038807"/>
                <a:ext cx="1221725" cy="489796"/>
              </a:xfrm>
              <a:prstGeom prst="rect">
                <a:avLst/>
              </a:prstGeom>
            </p:spPr>
          </p:pic>
        </p:grpSp>
        <p:sp>
          <p:nvSpPr>
            <p:cNvPr id="71" name="Text Placeholder 4">
              <a:extLst>
                <a:ext uri="{FF2B5EF4-FFF2-40B4-BE49-F238E27FC236}">
                  <a16:creationId xmlns:a16="http://schemas.microsoft.com/office/drawing/2014/main" id="{FCBD57AE-1AD7-44B6-9D15-1BEC6E8E8169}"/>
                </a:ext>
              </a:extLst>
            </p:cNvPr>
            <p:cNvSpPr txBox="1">
              <a:spLocks/>
            </p:cNvSpPr>
            <p:nvPr/>
          </p:nvSpPr>
          <p:spPr>
            <a:xfrm>
              <a:off x="7647802" y="1259383"/>
              <a:ext cx="3150186" cy="406199"/>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500" b="1" dirty="0"/>
                <a:t>AUG #37041 at 5.0-5.5 s</a:t>
              </a:r>
            </a:p>
          </p:txBody>
        </p:sp>
      </p:grpSp>
    </p:spTree>
    <p:extLst>
      <p:ext uri="{BB962C8B-B14F-4D97-AF65-F5344CB8AC3E}">
        <p14:creationId xmlns:p14="http://schemas.microsoft.com/office/powerpoint/2010/main" val="436292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34560-4C21-40CE-8EAE-BC1CF366C6B5}"/>
              </a:ext>
            </a:extLst>
          </p:cNvPr>
          <p:cNvSpPr/>
          <p:nvPr/>
        </p:nvSpPr>
        <p:spPr>
          <a:xfrm>
            <a:off x="658814" y="2198318"/>
            <a:ext cx="10739872" cy="238620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9" name="Title 5">
            <a:extLst>
              <a:ext uri="{FF2B5EF4-FFF2-40B4-BE49-F238E27FC236}">
                <a16:creationId xmlns:a16="http://schemas.microsoft.com/office/drawing/2014/main" id="{5F6E3955-4147-4C9C-8B17-8A371BE453D9}"/>
              </a:ext>
            </a:extLst>
          </p:cNvPr>
          <p:cNvSpPr txBox="1">
            <a:spLocks/>
          </p:cNvSpPr>
          <p:nvPr/>
        </p:nvSpPr>
        <p:spPr>
          <a:xfrm>
            <a:off x="1068081" y="2420471"/>
            <a:ext cx="9873983" cy="1928692"/>
          </a:xfrm>
          <a:prstGeom prst="rect">
            <a:avLst/>
          </a:prstGeom>
        </p:spPr>
        <p:txBody>
          <a:bodyPr vert="horz" lIns="0" tIns="0" rIns="0" bIns="0" rtlCol="0" anchor="ctr"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algn="ctr">
              <a:spcAft>
                <a:spcPts val="600"/>
              </a:spcAft>
            </a:pPr>
            <a:r>
              <a:rPr lang="en-US" dirty="0">
                <a:solidFill>
                  <a:schemeClr val="bg1"/>
                </a:solidFill>
              </a:rPr>
              <a:t>Modelling the control of W accumulation with central ECRH</a:t>
            </a:r>
            <a:endParaRPr lang="de-DE" dirty="0">
              <a:solidFill>
                <a:schemeClr val="bg1"/>
              </a:solidFill>
            </a:endParaRPr>
          </a:p>
        </p:txBody>
      </p:sp>
    </p:spTree>
    <p:extLst>
      <p:ext uri="{BB962C8B-B14F-4D97-AF65-F5344CB8AC3E}">
        <p14:creationId xmlns:p14="http://schemas.microsoft.com/office/powerpoint/2010/main" val="1226286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graph of a graph of a number of different colored lines&#10;&#10;Description automatically generated with medium confidence">
            <a:extLst>
              <a:ext uri="{FF2B5EF4-FFF2-40B4-BE49-F238E27FC236}">
                <a16:creationId xmlns:a16="http://schemas.microsoft.com/office/drawing/2014/main" id="{BFA1ADF3-A1ED-3111-2533-43B781A81433}"/>
              </a:ext>
            </a:extLst>
          </p:cNvPr>
          <p:cNvPicPr>
            <a:picLocks noChangeAspect="1"/>
          </p:cNvPicPr>
          <p:nvPr/>
        </p:nvPicPr>
        <p:blipFill rotWithShape="1">
          <a:blip r:embed="rId2"/>
          <a:srcRect b="38455"/>
          <a:stretch/>
        </p:blipFill>
        <p:spPr>
          <a:xfrm>
            <a:off x="766918" y="1039215"/>
            <a:ext cx="3712464" cy="3228116"/>
          </a:xfrm>
          <a:prstGeom prst="rect">
            <a:avLst/>
          </a:prstGeom>
        </p:spPr>
      </p:pic>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Dynamical modelling of AUG H-mode with NBI + ECRH steps</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7</a:t>
            </a:r>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009F4F4-DF7B-BEE7-BD04-8FC836E25818}"/>
              </a:ext>
            </a:extLst>
          </p:cNvPr>
          <p:cNvGrpSpPr/>
          <p:nvPr/>
        </p:nvGrpSpPr>
        <p:grpSpPr>
          <a:xfrm>
            <a:off x="10002344" y="200298"/>
            <a:ext cx="1234795" cy="565349"/>
            <a:chOff x="7241446" y="5798422"/>
            <a:chExt cx="1518494" cy="565349"/>
          </a:xfrm>
          <a:solidFill>
            <a:srgbClr val="E8EDA8">
              <a:alpha val="24000"/>
            </a:srgbClr>
          </a:solidFill>
        </p:grpSpPr>
        <p:sp>
          <p:nvSpPr>
            <p:cNvPr id="8" name="Rectangle: Rounded Corners 7">
              <a:extLst>
                <a:ext uri="{FF2B5EF4-FFF2-40B4-BE49-F238E27FC236}">
                  <a16:creationId xmlns:a16="http://schemas.microsoft.com/office/drawing/2014/main" id="{1C713813-C76D-AFA7-A149-597454C24946}"/>
                </a:ext>
              </a:extLst>
            </p:cNvPr>
            <p:cNvSpPr/>
            <p:nvPr/>
          </p:nvSpPr>
          <p:spPr>
            <a:xfrm>
              <a:off x="7241446" y="5798422"/>
              <a:ext cx="1518494"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9" name="TextBox 8">
              <a:extLst>
                <a:ext uri="{FF2B5EF4-FFF2-40B4-BE49-F238E27FC236}">
                  <a16:creationId xmlns:a16="http://schemas.microsoft.com/office/drawing/2014/main" id="{BF385444-C14F-9679-A9B9-6CB83FA78822}"/>
                </a:ext>
              </a:extLst>
            </p:cNvPr>
            <p:cNvSpPr txBox="1"/>
            <p:nvPr/>
          </p:nvSpPr>
          <p:spPr>
            <a:xfrm>
              <a:off x="7292946" y="5874595"/>
              <a:ext cx="1457597"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AUG 1.0 MA H-mode</a:t>
              </a:r>
            </a:p>
          </p:txBody>
        </p:sp>
      </p:grpSp>
      <p:sp>
        <p:nvSpPr>
          <p:cNvPr id="15" name="Text Placeholder 4">
            <a:extLst>
              <a:ext uri="{FF2B5EF4-FFF2-40B4-BE49-F238E27FC236}">
                <a16:creationId xmlns:a16="http://schemas.microsoft.com/office/drawing/2014/main" id="{EB9EF70C-80B0-3F07-CB21-E0BC3FDE7D00}"/>
              </a:ext>
            </a:extLst>
          </p:cNvPr>
          <p:cNvSpPr txBox="1">
            <a:spLocks/>
          </p:cNvSpPr>
          <p:nvPr/>
        </p:nvSpPr>
        <p:spPr>
          <a:xfrm>
            <a:off x="2097425" y="1088243"/>
            <a:ext cx="1448418" cy="40773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b="1" dirty="0"/>
              <a:t>AUG #32408</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p:txBody>
      </p:sp>
      <p:pic>
        <p:nvPicPr>
          <p:cNvPr id="20" name="Picture 19">
            <a:extLst>
              <a:ext uri="{FF2B5EF4-FFF2-40B4-BE49-F238E27FC236}">
                <a16:creationId xmlns:a16="http://schemas.microsoft.com/office/drawing/2014/main" id="{0D8B9AFD-A0B0-1CAA-C27F-67D9C91F5BF9}"/>
              </a:ext>
            </a:extLst>
          </p:cNvPr>
          <p:cNvPicPr>
            <a:picLocks noChangeAspect="1"/>
          </p:cNvPicPr>
          <p:nvPr/>
        </p:nvPicPr>
        <p:blipFill rotWithShape="1">
          <a:blip r:embed="rId3"/>
          <a:srcRect l="12659" t="91573"/>
          <a:stretch/>
        </p:blipFill>
        <p:spPr>
          <a:xfrm>
            <a:off x="1236442" y="4251569"/>
            <a:ext cx="3242940" cy="442084"/>
          </a:xfrm>
          <a:prstGeom prst="rect">
            <a:avLst/>
          </a:prstGeom>
        </p:spPr>
      </p:pic>
      <p:grpSp>
        <p:nvGrpSpPr>
          <p:cNvPr id="17" name="Group 16">
            <a:extLst>
              <a:ext uri="{FF2B5EF4-FFF2-40B4-BE49-F238E27FC236}">
                <a16:creationId xmlns:a16="http://schemas.microsoft.com/office/drawing/2014/main" id="{0B4B5422-E84D-41E6-9443-8CBFBCF5B8AA}"/>
              </a:ext>
            </a:extLst>
          </p:cNvPr>
          <p:cNvGrpSpPr/>
          <p:nvPr/>
        </p:nvGrpSpPr>
        <p:grpSpPr>
          <a:xfrm>
            <a:off x="5079127" y="1432498"/>
            <a:ext cx="6983976" cy="1828867"/>
            <a:chOff x="5079126" y="1105404"/>
            <a:chExt cx="6983976" cy="1828867"/>
          </a:xfrm>
        </p:grpSpPr>
        <p:sp>
          <p:nvSpPr>
            <p:cNvPr id="18" name="Text Placeholder 4">
              <a:extLst>
                <a:ext uri="{FF2B5EF4-FFF2-40B4-BE49-F238E27FC236}">
                  <a16:creationId xmlns:a16="http://schemas.microsoft.com/office/drawing/2014/main" id="{36CD1318-3571-4243-8899-559DC8C87A59}"/>
                </a:ext>
              </a:extLst>
            </p:cNvPr>
            <p:cNvSpPr txBox="1">
              <a:spLocks/>
            </p:cNvSpPr>
            <p:nvPr/>
          </p:nvSpPr>
          <p:spPr>
            <a:xfrm>
              <a:off x="5079126" y="1105404"/>
              <a:ext cx="6983976" cy="88091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W accumulation as central ECRH is decreased</a:t>
              </a:r>
              <a:r>
                <a:rPr lang="en-US" baseline="30000" dirty="0"/>
                <a:t>1</a:t>
              </a:r>
              <a:endParaRPr lang="en-US" dirty="0"/>
            </a:p>
            <a:p>
              <a:pPr marL="285750" indent="-285750">
                <a:buFont typeface="Arial" panose="020B0604020202020204" pitchFamily="34" charset="0"/>
                <a:buChar char="•"/>
              </a:pPr>
              <a:endParaRPr lang="en-US" dirty="0"/>
            </a:p>
          </p:txBody>
        </p:sp>
        <p:sp>
          <p:nvSpPr>
            <p:cNvPr id="19" name="TextBox 18">
              <a:extLst>
                <a:ext uri="{FF2B5EF4-FFF2-40B4-BE49-F238E27FC236}">
                  <a16:creationId xmlns:a16="http://schemas.microsoft.com/office/drawing/2014/main" id="{4AD21ABA-9F3E-43D8-AB55-1AAA895D0EDE}"/>
                </a:ext>
              </a:extLst>
            </p:cNvPr>
            <p:cNvSpPr txBox="1"/>
            <p:nvPr/>
          </p:nvSpPr>
          <p:spPr>
            <a:xfrm>
              <a:off x="5079126" y="1875263"/>
              <a:ext cx="6345956" cy="1059008"/>
            </a:xfrm>
            <a:prstGeom prst="rect">
              <a:avLst/>
            </a:prstGeom>
          </p:spPr>
          <p:txBody>
            <a:bodyPr vert="horz" lIns="0" tIns="45720" rIns="0" bIns="45720" rtlCol="0">
              <a:normAutofit/>
            </a:bodyPr>
            <a:lstStyle>
              <a:defPPr>
                <a:defRPr lang="en-US"/>
              </a:defPPr>
              <a:lvl1pPr marL="285750" marR="0" indent="-285750" defTabSz="914400" fontAlgn="auto">
                <a:lnSpc>
                  <a:spcPct val="120000"/>
                </a:lnSpc>
                <a:spcBef>
                  <a:spcPts val="600"/>
                </a:spcBef>
                <a:spcAft>
                  <a:spcPts val="0"/>
                </a:spcAft>
                <a:buClrTx/>
                <a:buSzTx/>
                <a:buFont typeface="Arial" panose="020B0604020202020204" pitchFamily="34" charset="0"/>
                <a:buChar char="•"/>
                <a:tabLst/>
                <a:defRPr b="0" i="0" kern="600" spc="40" baseline="0"/>
              </a:lvl1pPr>
              <a:lvl2pPr marL="0" indent="0" defTabSz="914400">
                <a:lnSpc>
                  <a:spcPct val="120000"/>
                </a:lnSpc>
                <a:spcBef>
                  <a:spcPts val="600"/>
                </a:spcBef>
                <a:spcAft>
                  <a:spcPts val="0"/>
                </a:spcAft>
                <a:buFont typeface="Arial" panose="020B0604020202020204" pitchFamily="34" charset="0"/>
                <a:buNone/>
                <a:defRPr b="1" kern="600" spc="40" baseline="0">
                  <a:solidFill>
                    <a:schemeClr val="tx2"/>
                  </a:solidFill>
                </a:defRPr>
              </a:lvl2pPr>
              <a:lvl3pPr marL="179388" indent="-179388" defTabSz="914400">
                <a:lnSpc>
                  <a:spcPct val="120000"/>
                </a:lnSpc>
                <a:spcBef>
                  <a:spcPts val="600"/>
                </a:spcBef>
                <a:buFont typeface="Arial" panose="020B0604020202020204" pitchFamily="34" charset="0"/>
                <a:buChar char="•"/>
                <a:defRPr b="1" kern="400" spc="40" baseline="0">
                  <a:solidFill>
                    <a:schemeClr val="accent3"/>
                  </a:solidFill>
                </a:defRPr>
              </a:lvl3pPr>
              <a:lvl4pPr marL="179388" indent="-179388" defTabSz="914400">
                <a:lnSpc>
                  <a:spcPct val="120000"/>
                </a:lnSpc>
                <a:spcBef>
                  <a:spcPts val="600"/>
                </a:spcBef>
                <a:buFont typeface="Arial" panose="020B0604020202020204" pitchFamily="34" charset="0"/>
                <a:buChar char="•"/>
                <a:defRPr kern="600" spc="40" baseline="0"/>
              </a:lvl4pPr>
              <a:lvl5pPr marL="357188" indent="-179388" defTabSz="914400">
                <a:lnSpc>
                  <a:spcPct val="120000"/>
                </a:lnSpc>
                <a:spcBef>
                  <a:spcPts val="600"/>
                </a:spcBef>
                <a:buFont typeface="Arial" panose="020B0604020202020204" pitchFamily="34" charset="0"/>
                <a:buChar char="•"/>
                <a:defRPr b="0" i="0" kern="600" spc="40" baseline="0"/>
              </a:lvl5pPr>
              <a:lvl6pPr marL="645750" indent="-285750" defTabSz="914400">
                <a:lnSpc>
                  <a:spcPct val="100000"/>
                </a:lnSpc>
                <a:spcBef>
                  <a:spcPts val="300"/>
                </a:spcBef>
                <a:spcAft>
                  <a:spcPts val="0"/>
                </a:spcAft>
                <a:buClr>
                  <a:schemeClr val="tx1"/>
                </a:buClr>
                <a:buSzPct val="110000"/>
                <a:buFont typeface="Symbol" panose="05050102010706020507" pitchFamily="18" charset="2"/>
                <a:buChar char=""/>
                <a:defRPr b="0" i="0" kern="600" spc="40" baseline="0"/>
              </a:lvl6pPr>
              <a:lvl7pPr marL="0" indent="215900" defTabSz="914400">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defRPr>
              </a:lvl7pPr>
              <a:lvl8pPr marL="0" indent="0" defTabSz="914400">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r>
                <a:rPr lang="en-US" dirty="0"/>
                <a:t>Central wave heating controls W accumulation because it </a:t>
              </a:r>
              <a:r>
                <a:rPr lang="en-US" dirty="0">
                  <a:solidFill>
                    <a:schemeClr val="bg2">
                      <a:lumMod val="75000"/>
                    </a:schemeClr>
                  </a:solidFill>
                </a:rPr>
                <a:t>increases W diffusivity </a:t>
              </a:r>
              <a:r>
                <a:rPr lang="en-US" dirty="0"/>
                <a:t>and </a:t>
              </a:r>
              <a:r>
                <a:rPr lang="en-US" dirty="0">
                  <a:solidFill>
                    <a:srgbClr val="006C66"/>
                  </a:solidFill>
                </a:rPr>
                <a:t>decreases W pinch</a:t>
              </a:r>
            </a:p>
          </p:txBody>
        </p:sp>
      </p:grpSp>
      <p:sp>
        <p:nvSpPr>
          <p:cNvPr id="23" name="Text Placeholder 4">
            <a:extLst>
              <a:ext uri="{FF2B5EF4-FFF2-40B4-BE49-F238E27FC236}">
                <a16:creationId xmlns:a16="http://schemas.microsoft.com/office/drawing/2014/main" id="{C62B7A4D-7BCB-4AF8-B0B8-99C3BD6ADE76}"/>
              </a:ext>
            </a:extLst>
          </p:cNvPr>
          <p:cNvSpPr txBox="1">
            <a:spLocks/>
          </p:cNvSpPr>
          <p:nvPr/>
        </p:nvSpPr>
        <p:spPr>
          <a:xfrm>
            <a:off x="9217881" y="5776791"/>
            <a:ext cx="2845222"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err="1">
                <a:solidFill>
                  <a:schemeClr val="accent6">
                    <a:lumMod val="50000"/>
                  </a:schemeClr>
                </a:solidFill>
              </a:rPr>
              <a:t>Angioni</a:t>
            </a:r>
            <a:r>
              <a:rPr lang="en-US" sz="1400" dirty="0">
                <a:solidFill>
                  <a:schemeClr val="accent6">
                    <a:lumMod val="50000"/>
                  </a:schemeClr>
                </a:solidFill>
              </a:rPr>
              <a:t> 2017 NF 57 056015</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spTree>
    <p:extLst>
      <p:ext uri="{BB962C8B-B14F-4D97-AF65-F5344CB8AC3E}">
        <p14:creationId xmlns:p14="http://schemas.microsoft.com/office/powerpoint/2010/main" val="1336596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aph of a number of different types of data&#10;&#10;Description automatically generated with medium confidence">
            <a:extLst>
              <a:ext uri="{FF2B5EF4-FFF2-40B4-BE49-F238E27FC236}">
                <a16:creationId xmlns:a16="http://schemas.microsoft.com/office/drawing/2014/main" id="{64ED4B67-58A9-44D9-A68E-5F96CE19E41B}"/>
              </a:ext>
            </a:extLst>
          </p:cNvPr>
          <p:cNvPicPr>
            <a:picLocks noChangeAspect="1"/>
          </p:cNvPicPr>
          <p:nvPr/>
        </p:nvPicPr>
        <p:blipFill>
          <a:blip r:embed="rId2"/>
          <a:stretch>
            <a:fillRect/>
          </a:stretch>
        </p:blipFill>
        <p:spPr>
          <a:xfrm>
            <a:off x="769200" y="1040617"/>
            <a:ext cx="3712464" cy="5245107"/>
          </a:xfrm>
          <a:prstGeom prst="rect">
            <a:avLst/>
          </a:prstGeom>
        </p:spPr>
      </p:pic>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Dynamical modelling of AUG H-mode with NBI + ECRH steps</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7</a:t>
            </a:r>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009F4F4-DF7B-BEE7-BD04-8FC836E25818}"/>
              </a:ext>
            </a:extLst>
          </p:cNvPr>
          <p:cNvGrpSpPr/>
          <p:nvPr/>
        </p:nvGrpSpPr>
        <p:grpSpPr>
          <a:xfrm>
            <a:off x="10002344" y="200298"/>
            <a:ext cx="1234795" cy="565349"/>
            <a:chOff x="7241446" y="5798422"/>
            <a:chExt cx="1518494" cy="565349"/>
          </a:xfrm>
          <a:solidFill>
            <a:srgbClr val="E8EDA8">
              <a:alpha val="24000"/>
            </a:srgbClr>
          </a:solidFill>
        </p:grpSpPr>
        <p:sp>
          <p:nvSpPr>
            <p:cNvPr id="8" name="Rectangle: Rounded Corners 7">
              <a:extLst>
                <a:ext uri="{FF2B5EF4-FFF2-40B4-BE49-F238E27FC236}">
                  <a16:creationId xmlns:a16="http://schemas.microsoft.com/office/drawing/2014/main" id="{1C713813-C76D-AFA7-A149-597454C24946}"/>
                </a:ext>
              </a:extLst>
            </p:cNvPr>
            <p:cNvSpPr/>
            <p:nvPr/>
          </p:nvSpPr>
          <p:spPr>
            <a:xfrm>
              <a:off x="7241446" y="5798422"/>
              <a:ext cx="1518494"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9" name="TextBox 8">
              <a:extLst>
                <a:ext uri="{FF2B5EF4-FFF2-40B4-BE49-F238E27FC236}">
                  <a16:creationId xmlns:a16="http://schemas.microsoft.com/office/drawing/2014/main" id="{BF385444-C14F-9679-A9B9-6CB83FA78822}"/>
                </a:ext>
              </a:extLst>
            </p:cNvPr>
            <p:cNvSpPr txBox="1"/>
            <p:nvPr/>
          </p:nvSpPr>
          <p:spPr>
            <a:xfrm>
              <a:off x="7292946" y="5874595"/>
              <a:ext cx="1457597"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AUG 1.0 MA H-mode</a:t>
              </a:r>
            </a:p>
          </p:txBody>
        </p:sp>
      </p:grpSp>
      <p:sp>
        <p:nvSpPr>
          <p:cNvPr id="15" name="Text Placeholder 4">
            <a:extLst>
              <a:ext uri="{FF2B5EF4-FFF2-40B4-BE49-F238E27FC236}">
                <a16:creationId xmlns:a16="http://schemas.microsoft.com/office/drawing/2014/main" id="{EB9EF70C-80B0-3F07-CB21-E0BC3FDE7D00}"/>
              </a:ext>
            </a:extLst>
          </p:cNvPr>
          <p:cNvSpPr txBox="1">
            <a:spLocks/>
          </p:cNvSpPr>
          <p:nvPr/>
        </p:nvSpPr>
        <p:spPr>
          <a:xfrm>
            <a:off x="2097425" y="1088243"/>
            <a:ext cx="1448418" cy="40773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b="1" dirty="0"/>
              <a:t>AUG #32408</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p:txBody>
      </p:sp>
      <p:grpSp>
        <p:nvGrpSpPr>
          <p:cNvPr id="18" name="Group 17">
            <a:extLst>
              <a:ext uri="{FF2B5EF4-FFF2-40B4-BE49-F238E27FC236}">
                <a16:creationId xmlns:a16="http://schemas.microsoft.com/office/drawing/2014/main" id="{A1A28346-650E-4C51-8FF1-9958AB513D81}"/>
              </a:ext>
            </a:extLst>
          </p:cNvPr>
          <p:cNvGrpSpPr/>
          <p:nvPr/>
        </p:nvGrpSpPr>
        <p:grpSpPr>
          <a:xfrm>
            <a:off x="5079127" y="1432498"/>
            <a:ext cx="6983976" cy="4381691"/>
            <a:chOff x="5079126" y="1105404"/>
            <a:chExt cx="6983976" cy="4381691"/>
          </a:xfrm>
        </p:grpSpPr>
        <p:sp>
          <p:nvSpPr>
            <p:cNvPr id="20" name="Text Placeholder 4">
              <a:extLst>
                <a:ext uri="{FF2B5EF4-FFF2-40B4-BE49-F238E27FC236}">
                  <a16:creationId xmlns:a16="http://schemas.microsoft.com/office/drawing/2014/main" id="{55B04B7F-5724-448E-A02E-0504B1C462A3}"/>
                </a:ext>
              </a:extLst>
            </p:cNvPr>
            <p:cNvSpPr txBox="1">
              <a:spLocks/>
            </p:cNvSpPr>
            <p:nvPr/>
          </p:nvSpPr>
          <p:spPr>
            <a:xfrm>
              <a:off x="5079126" y="1105404"/>
              <a:ext cx="6983976" cy="88091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W accumulation as central ECRH is decreased</a:t>
              </a:r>
              <a:r>
                <a:rPr lang="en-US" baseline="30000" dirty="0"/>
                <a:t>1</a:t>
              </a:r>
              <a:endParaRPr lang="en-US" dirty="0"/>
            </a:p>
            <a:p>
              <a:pPr marL="285750" indent="-285750">
                <a:buFont typeface="Arial" panose="020B0604020202020204" pitchFamily="34" charset="0"/>
                <a:buChar char="•"/>
              </a:pPr>
              <a:endParaRPr lang="en-US" dirty="0"/>
            </a:p>
          </p:txBody>
        </p:sp>
        <p:sp>
          <p:nvSpPr>
            <p:cNvPr id="21" name="TextBox 20">
              <a:extLst>
                <a:ext uri="{FF2B5EF4-FFF2-40B4-BE49-F238E27FC236}">
                  <a16:creationId xmlns:a16="http://schemas.microsoft.com/office/drawing/2014/main" id="{4057E40A-640C-4FF2-9E86-B49A2458A92B}"/>
                </a:ext>
              </a:extLst>
            </p:cNvPr>
            <p:cNvSpPr txBox="1"/>
            <p:nvPr/>
          </p:nvSpPr>
          <p:spPr>
            <a:xfrm>
              <a:off x="5079126" y="1875263"/>
              <a:ext cx="6345956" cy="1059008"/>
            </a:xfrm>
            <a:prstGeom prst="rect">
              <a:avLst/>
            </a:prstGeom>
          </p:spPr>
          <p:txBody>
            <a:bodyPr vert="horz" lIns="0" tIns="45720" rIns="0" bIns="45720" rtlCol="0">
              <a:normAutofit/>
            </a:bodyPr>
            <a:lstStyle>
              <a:defPPr>
                <a:defRPr lang="en-US"/>
              </a:defPPr>
              <a:lvl1pPr marL="285750" marR="0" indent="-285750" defTabSz="914400" fontAlgn="auto">
                <a:lnSpc>
                  <a:spcPct val="120000"/>
                </a:lnSpc>
                <a:spcBef>
                  <a:spcPts val="600"/>
                </a:spcBef>
                <a:spcAft>
                  <a:spcPts val="0"/>
                </a:spcAft>
                <a:buClrTx/>
                <a:buSzTx/>
                <a:buFont typeface="Arial" panose="020B0604020202020204" pitchFamily="34" charset="0"/>
                <a:buChar char="•"/>
                <a:tabLst/>
                <a:defRPr b="0" i="0" kern="600" spc="40" baseline="0"/>
              </a:lvl1pPr>
              <a:lvl2pPr marL="0" indent="0" defTabSz="914400">
                <a:lnSpc>
                  <a:spcPct val="120000"/>
                </a:lnSpc>
                <a:spcBef>
                  <a:spcPts val="600"/>
                </a:spcBef>
                <a:spcAft>
                  <a:spcPts val="0"/>
                </a:spcAft>
                <a:buFont typeface="Arial" panose="020B0604020202020204" pitchFamily="34" charset="0"/>
                <a:buNone/>
                <a:defRPr b="1" kern="600" spc="40" baseline="0">
                  <a:solidFill>
                    <a:schemeClr val="tx2"/>
                  </a:solidFill>
                </a:defRPr>
              </a:lvl2pPr>
              <a:lvl3pPr marL="179388" indent="-179388" defTabSz="914400">
                <a:lnSpc>
                  <a:spcPct val="120000"/>
                </a:lnSpc>
                <a:spcBef>
                  <a:spcPts val="600"/>
                </a:spcBef>
                <a:buFont typeface="Arial" panose="020B0604020202020204" pitchFamily="34" charset="0"/>
                <a:buChar char="•"/>
                <a:defRPr b="1" kern="400" spc="40" baseline="0">
                  <a:solidFill>
                    <a:schemeClr val="accent3"/>
                  </a:solidFill>
                </a:defRPr>
              </a:lvl3pPr>
              <a:lvl4pPr marL="179388" indent="-179388" defTabSz="914400">
                <a:lnSpc>
                  <a:spcPct val="120000"/>
                </a:lnSpc>
                <a:spcBef>
                  <a:spcPts val="600"/>
                </a:spcBef>
                <a:buFont typeface="Arial" panose="020B0604020202020204" pitchFamily="34" charset="0"/>
                <a:buChar char="•"/>
                <a:defRPr kern="600" spc="40" baseline="0"/>
              </a:lvl4pPr>
              <a:lvl5pPr marL="357188" indent="-179388" defTabSz="914400">
                <a:lnSpc>
                  <a:spcPct val="120000"/>
                </a:lnSpc>
                <a:spcBef>
                  <a:spcPts val="600"/>
                </a:spcBef>
                <a:buFont typeface="Arial" panose="020B0604020202020204" pitchFamily="34" charset="0"/>
                <a:buChar char="•"/>
                <a:defRPr b="0" i="0" kern="600" spc="40" baseline="0"/>
              </a:lvl5pPr>
              <a:lvl6pPr marL="645750" indent="-285750" defTabSz="914400">
                <a:lnSpc>
                  <a:spcPct val="100000"/>
                </a:lnSpc>
                <a:spcBef>
                  <a:spcPts val="300"/>
                </a:spcBef>
                <a:spcAft>
                  <a:spcPts val="0"/>
                </a:spcAft>
                <a:buClr>
                  <a:schemeClr val="tx1"/>
                </a:buClr>
                <a:buSzPct val="110000"/>
                <a:buFont typeface="Symbol" panose="05050102010706020507" pitchFamily="18" charset="2"/>
                <a:buChar char=""/>
                <a:defRPr b="0" i="0" kern="600" spc="40" baseline="0"/>
              </a:lvl6pPr>
              <a:lvl7pPr marL="0" indent="215900" defTabSz="914400">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defRPr>
              </a:lvl7pPr>
              <a:lvl8pPr marL="0" indent="0" defTabSz="914400">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r>
                <a:rPr lang="en-US" dirty="0"/>
                <a:t>Central wave heating controls W accumulation because it </a:t>
              </a:r>
              <a:r>
                <a:rPr lang="en-US" dirty="0">
                  <a:solidFill>
                    <a:schemeClr val="bg2">
                      <a:lumMod val="75000"/>
                    </a:schemeClr>
                  </a:solidFill>
                </a:rPr>
                <a:t>increases W diffusivity </a:t>
              </a:r>
              <a:r>
                <a:rPr lang="en-US" dirty="0"/>
                <a:t>and </a:t>
              </a:r>
              <a:r>
                <a:rPr lang="en-US" dirty="0">
                  <a:solidFill>
                    <a:srgbClr val="006C66"/>
                  </a:solidFill>
                </a:rPr>
                <a:t>decreases W pinch</a:t>
              </a:r>
            </a:p>
          </p:txBody>
        </p:sp>
        <p:sp>
          <p:nvSpPr>
            <p:cNvPr id="22" name="Rectangle 21">
              <a:extLst>
                <a:ext uri="{FF2B5EF4-FFF2-40B4-BE49-F238E27FC236}">
                  <a16:creationId xmlns:a16="http://schemas.microsoft.com/office/drawing/2014/main" id="{50670A06-EB83-4098-AFE9-D866672FB068}"/>
                </a:ext>
              </a:extLst>
            </p:cNvPr>
            <p:cNvSpPr/>
            <p:nvPr/>
          </p:nvSpPr>
          <p:spPr>
            <a:xfrm>
              <a:off x="5079126" y="3089681"/>
              <a:ext cx="6345955" cy="726609"/>
            </a:xfrm>
            <a:prstGeom prst="rect">
              <a:avLst/>
            </a:prstGeom>
          </p:spPr>
          <p:txBody>
            <a:bodyPr vert="horz" lIns="0" tIns="45720" rIns="0" bIns="45720" rtlCol="0">
              <a:normAutofit/>
            </a:bodyPr>
            <a:lstStyle/>
            <a:p>
              <a:pPr marL="285750" indent="-285750" defTabSz="914400">
                <a:lnSpc>
                  <a:spcPct val="120000"/>
                </a:lnSpc>
                <a:spcBef>
                  <a:spcPts val="600"/>
                </a:spcBef>
                <a:buFont typeface="Arial" panose="020B0604020202020204" pitchFamily="34" charset="0"/>
                <a:buChar char="•"/>
              </a:pPr>
              <a:r>
                <a:rPr lang="en-US" kern="600" spc="40" dirty="0"/>
                <a:t>ASTRA-TGLF-FACIT modelling of entire flattop </a:t>
              </a:r>
              <a:r>
                <a:rPr lang="en-US" b="1" kern="600" spc="40" dirty="0"/>
                <a:t>quantitatively</a:t>
              </a:r>
              <a:r>
                <a:rPr lang="en-US" kern="600" spc="40" dirty="0"/>
                <a:t> reproduces experimental W behavior</a:t>
              </a:r>
              <a:r>
                <a:rPr lang="en-US" kern="600" spc="40" baseline="30000" dirty="0"/>
                <a:t>2</a:t>
              </a:r>
              <a:endParaRPr lang="en-US" kern="600" spc="40" dirty="0"/>
            </a:p>
          </p:txBody>
        </p:sp>
        <p:sp>
          <p:nvSpPr>
            <p:cNvPr id="23" name="Text Placeholder 4">
              <a:extLst>
                <a:ext uri="{FF2B5EF4-FFF2-40B4-BE49-F238E27FC236}">
                  <a16:creationId xmlns:a16="http://schemas.microsoft.com/office/drawing/2014/main" id="{AB669089-F109-4D3D-98CF-72CBF28205FD}"/>
                </a:ext>
              </a:extLst>
            </p:cNvPr>
            <p:cNvSpPr txBox="1">
              <a:spLocks/>
            </p:cNvSpPr>
            <p:nvPr/>
          </p:nvSpPr>
          <p:spPr>
            <a:xfrm>
              <a:off x="5079126" y="4388039"/>
              <a:ext cx="6414967" cy="109905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Competition between neoclassical convection and turbulent diffusion</a:t>
              </a:r>
            </a:p>
          </p:txBody>
        </p:sp>
      </p:grpSp>
      <p:sp>
        <p:nvSpPr>
          <p:cNvPr id="24" name="Text Placeholder 4">
            <a:extLst>
              <a:ext uri="{FF2B5EF4-FFF2-40B4-BE49-F238E27FC236}">
                <a16:creationId xmlns:a16="http://schemas.microsoft.com/office/drawing/2014/main" id="{9194009C-E023-4A79-8F15-0D6A815FF348}"/>
              </a:ext>
            </a:extLst>
          </p:cNvPr>
          <p:cNvSpPr txBox="1">
            <a:spLocks/>
          </p:cNvSpPr>
          <p:nvPr/>
        </p:nvSpPr>
        <p:spPr>
          <a:xfrm>
            <a:off x="9217881" y="5776791"/>
            <a:ext cx="2845222"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err="1">
                <a:solidFill>
                  <a:schemeClr val="accent6">
                    <a:lumMod val="50000"/>
                  </a:schemeClr>
                </a:solidFill>
              </a:rPr>
              <a:t>Angioni</a:t>
            </a:r>
            <a:r>
              <a:rPr lang="en-US" sz="1400" dirty="0">
                <a:solidFill>
                  <a:schemeClr val="accent6">
                    <a:lumMod val="50000"/>
                  </a:schemeClr>
                </a:solidFill>
              </a:rPr>
              <a:t> 2017 NF 57 056015</a:t>
            </a:r>
          </a:p>
          <a:p>
            <a:pPr>
              <a:spcBef>
                <a:spcPts val="0"/>
              </a:spcBef>
            </a:pPr>
            <a:r>
              <a:rPr lang="en-US" sz="1400" baseline="30000" dirty="0">
                <a:solidFill>
                  <a:schemeClr val="accent6">
                    <a:lumMod val="50000"/>
                  </a:schemeClr>
                </a:solidFill>
              </a:rPr>
              <a:t>2 </a:t>
            </a:r>
            <a:r>
              <a:rPr lang="en-US" sz="1400" dirty="0">
                <a:solidFill>
                  <a:schemeClr val="accent6">
                    <a:lumMod val="50000"/>
                  </a:schemeClr>
                </a:solidFill>
              </a:rPr>
              <a:t>Fajardo 2024 NF 64 104001</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spTree>
    <p:extLst>
      <p:ext uri="{BB962C8B-B14F-4D97-AF65-F5344CB8AC3E}">
        <p14:creationId xmlns:p14="http://schemas.microsoft.com/office/powerpoint/2010/main" val="107266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Impurities are critical in the operation of a fusion reactor</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1</a:t>
            </a:r>
            <a:endParaRPr lang="de-DE" dirty="0"/>
          </a:p>
        </p:txBody>
      </p:sp>
      <p:cxnSp>
        <p:nvCxnSpPr>
          <p:cNvPr id="12" name="Straight Connector 11">
            <a:extLst>
              <a:ext uri="{FF2B5EF4-FFF2-40B4-BE49-F238E27FC236}">
                <a16:creationId xmlns:a16="http://schemas.microsoft.com/office/drawing/2014/main" id="{FE459B02-347A-4376-AC16-54EDEA7824EA}"/>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FA68E4C-C6C0-40AD-AA10-04AF6A789240}"/>
              </a:ext>
            </a:extLst>
          </p:cNvPr>
          <p:cNvGrpSpPr/>
          <p:nvPr/>
        </p:nvGrpSpPr>
        <p:grpSpPr>
          <a:xfrm>
            <a:off x="1609742" y="1694448"/>
            <a:ext cx="4486258" cy="3914850"/>
            <a:chOff x="619443" y="2978855"/>
            <a:chExt cx="4486258" cy="3914850"/>
          </a:xfrm>
        </p:grpSpPr>
        <p:grpSp>
          <p:nvGrpSpPr>
            <p:cNvPr id="20" name="Group 19">
              <a:extLst>
                <a:ext uri="{FF2B5EF4-FFF2-40B4-BE49-F238E27FC236}">
                  <a16:creationId xmlns:a16="http://schemas.microsoft.com/office/drawing/2014/main" id="{20425FD3-63B0-4959-BE6C-A457CFC3EA9E}"/>
                </a:ext>
              </a:extLst>
            </p:cNvPr>
            <p:cNvGrpSpPr/>
            <p:nvPr/>
          </p:nvGrpSpPr>
          <p:grpSpPr>
            <a:xfrm>
              <a:off x="1977564" y="2978855"/>
              <a:ext cx="1762095" cy="1762095"/>
              <a:chOff x="4481185" y="1817754"/>
              <a:chExt cx="1762095" cy="1762095"/>
            </a:xfrm>
          </p:grpSpPr>
          <p:sp>
            <p:nvSpPr>
              <p:cNvPr id="21" name="Oval 20">
                <a:extLst>
                  <a:ext uri="{FF2B5EF4-FFF2-40B4-BE49-F238E27FC236}">
                    <a16:creationId xmlns:a16="http://schemas.microsoft.com/office/drawing/2014/main" id="{69CAD7FA-CDFA-4079-921B-7CDBB9E29307}"/>
                  </a:ext>
                </a:extLst>
              </p:cNvPr>
              <p:cNvSpPr/>
              <p:nvPr/>
            </p:nvSpPr>
            <p:spPr>
              <a:xfrm>
                <a:off x="4481185" y="1817754"/>
                <a:ext cx="1762095" cy="1762095"/>
              </a:xfrm>
              <a:prstGeom prst="ellipse">
                <a:avLst/>
              </a:prstGeom>
              <a:solidFill>
                <a:srgbClr val="E8EDA8"/>
              </a:solidFill>
              <a:ln w="381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2" name="TextBox 21">
                <a:extLst>
                  <a:ext uri="{FF2B5EF4-FFF2-40B4-BE49-F238E27FC236}">
                    <a16:creationId xmlns:a16="http://schemas.microsoft.com/office/drawing/2014/main" id="{9452D431-43ED-4684-96E8-5F560DEB6F87}"/>
                  </a:ext>
                </a:extLst>
              </p:cNvPr>
              <p:cNvSpPr txBox="1"/>
              <p:nvPr/>
            </p:nvSpPr>
            <p:spPr>
              <a:xfrm>
                <a:off x="4567616" y="2334106"/>
                <a:ext cx="1607399"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Core performance</a:t>
                </a:r>
                <a:endParaRPr lang="de-DE" sz="2000" b="1" dirty="0" err="1">
                  <a:ln w="3175">
                    <a:solidFill>
                      <a:schemeClr val="tx1"/>
                    </a:solidFill>
                  </a:ln>
                  <a:solidFill>
                    <a:schemeClr val="bg1"/>
                  </a:solidFill>
                </a:endParaRPr>
              </a:p>
            </p:txBody>
          </p:sp>
        </p:grpSp>
        <p:grpSp>
          <p:nvGrpSpPr>
            <p:cNvPr id="23" name="Group 22">
              <a:extLst>
                <a:ext uri="{FF2B5EF4-FFF2-40B4-BE49-F238E27FC236}">
                  <a16:creationId xmlns:a16="http://schemas.microsoft.com/office/drawing/2014/main" id="{191383A6-8107-43CB-A5C6-05A63554DDFC}"/>
                </a:ext>
              </a:extLst>
            </p:cNvPr>
            <p:cNvGrpSpPr/>
            <p:nvPr/>
          </p:nvGrpSpPr>
          <p:grpSpPr>
            <a:xfrm>
              <a:off x="3343606" y="5131610"/>
              <a:ext cx="1762095" cy="1762095"/>
              <a:chOff x="6124575" y="3893562"/>
              <a:chExt cx="1762095" cy="1762095"/>
            </a:xfrm>
          </p:grpSpPr>
          <p:sp>
            <p:nvSpPr>
              <p:cNvPr id="29" name="Oval 28">
                <a:extLst>
                  <a:ext uri="{FF2B5EF4-FFF2-40B4-BE49-F238E27FC236}">
                    <a16:creationId xmlns:a16="http://schemas.microsoft.com/office/drawing/2014/main" id="{B75EEBB1-7E9D-4F39-986F-AA4759EE31B4}"/>
                  </a:ext>
                </a:extLst>
              </p:cNvPr>
              <p:cNvSpPr/>
              <p:nvPr/>
            </p:nvSpPr>
            <p:spPr>
              <a:xfrm>
                <a:off x="6124575" y="3893562"/>
                <a:ext cx="1762095" cy="1762095"/>
              </a:xfrm>
              <a:prstGeom prst="ellipse">
                <a:avLst/>
              </a:prstGeom>
              <a:solidFill>
                <a:srgbClr val="99E0F7"/>
              </a:solidFill>
              <a:ln w="3810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2" name="TextBox 31">
                <a:extLst>
                  <a:ext uri="{FF2B5EF4-FFF2-40B4-BE49-F238E27FC236}">
                    <a16:creationId xmlns:a16="http://schemas.microsoft.com/office/drawing/2014/main" id="{10253739-CC7E-4B5C-8D66-5ABB89A7FF5B}"/>
                  </a:ext>
                </a:extLst>
              </p:cNvPr>
              <p:cNvSpPr txBox="1"/>
              <p:nvPr/>
            </p:nvSpPr>
            <p:spPr>
              <a:xfrm>
                <a:off x="6280038" y="4429506"/>
                <a:ext cx="1451168"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Power exhaust</a:t>
                </a:r>
                <a:endParaRPr lang="de-DE" sz="2000" b="1" dirty="0" err="1">
                  <a:ln w="3175">
                    <a:solidFill>
                      <a:schemeClr val="tx1"/>
                    </a:solidFill>
                  </a:ln>
                  <a:solidFill>
                    <a:schemeClr val="bg1"/>
                  </a:solidFill>
                </a:endParaRPr>
              </a:p>
            </p:txBody>
          </p:sp>
        </p:grpSp>
        <p:grpSp>
          <p:nvGrpSpPr>
            <p:cNvPr id="33" name="Group 32">
              <a:extLst>
                <a:ext uri="{FF2B5EF4-FFF2-40B4-BE49-F238E27FC236}">
                  <a16:creationId xmlns:a16="http://schemas.microsoft.com/office/drawing/2014/main" id="{C27B7DD5-1821-41CA-B9E7-FD233CB5C381}"/>
                </a:ext>
              </a:extLst>
            </p:cNvPr>
            <p:cNvGrpSpPr/>
            <p:nvPr/>
          </p:nvGrpSpPr>
          <p:grpSpPr>
            <a:xfrm>
              <a:off x="619443" y="5114104"/>
              <a:ext cx="1762095" cy="1762095"/>
              <a:chOff x="3048726" y="3932554"/>
              <a:chExt cx="1762095" cy="1762095"/>
            </a:xfrm>
          </p:grpSpPr>
          <p:sp>
            <p:nvSpPr>
              <p:cNvPr id="34" name="Oval 33">
                <a:extLst>
                  <a:ext uri="{FF2B5EF4-FFF2-40B4-BE49-F238E27FC236}">
                    <a16:creationId xmlns:a16="http://schemas.microsoft.com/office/drawing/2014/main" id="{23092EAE-3D6E-4787-B5A8-4F1616067C64}"/>
                  </a:ext>
                </a:extLst>
              </p:cNvPr>
              <p:cNvSpPr/>
              <p:nvPr/>
            </p:nvSpPr>
            <p:spPr>
              <a:xfrm>
                <a:off x="3048726" y="3932554"/>
                <a:ext cx="1762095" cy="1762095"/>
              </a:xfrm>
              <a:prstGeom prst="ellipse">
                <a:avLst/>
              </a:prstGeom>
              <a:solidFill>
                <a:srgbClr val="F9CB99"/>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5" name="TextBox 34">
                <a:extLst>
                  <a:ext uri="{FF2B5EF4-FFF2-40B4-BE49-F238E27FC236}">
                    <a16:creationId xmlns:a16="http://schemas.microsoft.com/office/drawing/2014/main" id="{C0B3BA51-D9C1-4911-A03A-44D010EA2C0B}"/>
                  </a:ext>
                </a:extLst>
              </p:cNvPr>
              <p:cNvSpPr txBox="1"/>
              <p:nvPr/>
            </p:nvSpPr>
            <p:spPr>
              <a:xfrm>
                <a:off x="3157521" y="4511702"/>
                <a:ext cx="1529694"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Plasma-wall interaction</a:t>
                </a:r>
                <a:endParaRPr lang="de-DE" sz="2000" b="1" dirty="0" err="1">
                  <a:ln w="3175">
                    <a:solidFill>
                      <a:schemeClr val="tx1"/>
                    </a:solidFill>
                  </a:ln>
                  <a:solidFill>
                    <a:schemeClr val="bg1"/>
                  </a:solidFill>
                </a:endParaRPr>
              </a:p>
            </p:txBody>
          </p:sp>
        </p:grpSp>
        <p:pic>
          <p:nvPicPr>
            <p:cNvPr id="36" name="Graphic 35" descr="Line arrow Counter clockwise curve">
              <a:extLst>
                <a:ext uri="{FF2B5EF4-FFF2-40B4-BE49-F238E27FC236}">
                  <a16:creationId xmlns:a16="http://schemas.microsoft.com/office/drawing/2014/main" id="{0A86AE68-2C80-4337-AD19-6DB089E228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a:off x="3407811" y="4404317"/>
              <a:ext cx="758167" cy="758167"/>
            </a:xfrm>
            <a:prstGeom prst="rect">
              <a:avLst/>
            </a:prstGeom>
          </p:spPr>
        </p:pic>
        <p:pic>
          <p:nvPicPr>
            <p:cNvPr id="37" name="Graphic 36" descr="Line arrow Counter clockwise curve">
              <a:extLst>
                <a:ext uri="{FF2B5EF4-FFF2-40B4-BE49-F238E27FC236}">
                  <a16:creationId xmlns:a16="http://schemas.microsoft.com/office/drawing/2014/main" id="{23554295-25B6-403B-B2DD-DA82A096E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flipH="1" flipV="1">
              <a:off x="2974769" y="4675042"/>
              <a:ext cx="758167" cy="758167"/>
            </a:xfrm>
            <a:prstGeom prst="rect">
              <a:avLst/>
            </a:prstGeom>
          </p:spPr>
        </p:pic>
        <p:pic>
          <p:nvPicPr>
            <p:cNvPr id="38" name="Graphic 37" descr="Line arrow Counter clockwise curve">
              <a:extLst>
                <a:ext uri="{FF2B5EF4-FFF2-40B4-BE49-F238E27FC236}">
                  <a16:creationId xmlns:a16="http://schemas.microsoft.com/office/drawing/2014/main" id="{A649839C-A97B-4E52-8AF2-6C1577B8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a:off x="1582925" y="4419969"/>
              <a:ext cx="758167" cy="758167"/>
            </a:xfrm>
            <a:prstGeom prst="rect">
              <a:avLst/>
            </a:prstGeom>
          </p:spPr>
        </p:pic>
        <p:pic>
          <p:nvPicPr>
            <p:cNvPr id="39" name="Graphic 38" descr="Line arrow Counter clockwise curve">
              <a:extLst>
                <a:ext uri="{FF2B5EF4-FFF2-40B4-BE49-F238E27FC236}">
                  <a16:creationId xmlns:a16="http://schemas.microsoft.com/office/drawing/2014/main" id="{D7405ACD-3BCC-4070-91AE-0998FDE323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flipH="1" flipV="1">
              <a:off x="2023508" y="4675042"/>
              <a:ext cx="758167" cy="758167"/>
            </a:xfrm>
            <a:prstGeom prst="rect">
              <a:avLst/>
            </a:prstGeom>
          </p:spPr>
        </p:pic>
        <p:pic>
          <p:nvPicPr>
            <p:cNvPr id="40" name="Graphic 39" descr="Line arrow Counter clockwise curve">
              <a:extLst>
                <a:ext uri="{FF2B5EF4-FFF2-40B4-BE49-F238E27FC236}">
                  <a16:creationId xmlns:a16="http://schemas.microsoft.com/office/drawing/2014/main" id="{C20A9C06-5D4A-47E4-ABA4-E70144FEAC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860153" flipH="1" flipV="1">
              <a:off x="2463087" y="5948503"/>
              <a:ext cx="758167" cy="758167"/>
            </a:xfrm>
            <a:prstGeom prst="rect">
              <a:avLst/>
            </a:prstGeom>
          </p:spPr>
        </p:pic>
        <p:pic>
          <p:nvPicPr>
            <p:cNvPr id="41" name="Graphic 40" descr="Line arrow Counter clockwise curve">
              <a:extLst>
                <a:ext uri="{FF2B5EF4-FFF2-40B4-BE49-F238E27FC236}">
                  <a16:creationId xmlns:a16="http://schemas.microsoft.com/office/drawing/2014/main" id="{DA367A2D-B01D-4D64-A7D5-9C6210BD8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975841">
              <a:off x="2488612" y="5495016"/>
              <a:ext cx="758167" cy="758167"/>
            </a:xfrm>
            <a:prstGeom prst="rect">
              <a:avLst/>
            </a:prstGeom>
          </p:spPr>
        </p:pic>
      </p:grpSp>
      <p:sp>
        <p:nvSpPr>
          <p:cNvPr id="7" name="TextBox 6">
            <a:extLst>
              <a:ext uri="{FF2B5EF4-FFF2-40B4-BE49-F238E27FC236}">
                <a16:creationId xmlns:a16="http://schemas.microsoft.com/office/drawing/2014/main" id="{1E8E0C6A-8C67-4BE8-A90B-4388D7A912ED}"/>
              </a:ext>
            </a:extLst>
          </p:cNvPr>
          <p:cNvSpPr txBox="1"/>
          <p:nvPr/>
        </p:nvSpPr>
        <p:spPr>
          <a:xfrm>
            <a:off x="7667114" y="2286299"/>
            <a:ext cx="2532745" cy="2966838"/>
          </a:xfrm>
          <a:prstGeom prst="rect">
            <a:avLst/>
          </a:prstGeom>
          <a:noFill/>
        </p:spPr>
        <p:txBody>
          <a:bodyPr wrap="none" lIns="0" tIns="0" rIns="0" bIns="0" rtlCol="0" anchor="t" anchorCtr="0">
            <a:spAutoFit/>
          </a:bodyPr>
          <a:lstStyle/>
          <a:p>
            <a:pPr marL="285750" indent="-285750" algn="l">
              <a:lnSpc>
                <a:spcPts val="2300"/>
              </a:lnSpc>
              <a:spcBef>
                <a:spcPts val="1150"/>
              </a:spcBef>
              <a:buFont typeface="Wingdings" panose="05000000000000000000" pitchFamily="2" charset="2"/>
              <a:buChar char="v"/>
            </a:pPr>
            <a:r>
              <a:rPr lang="en-US" dirty="0"/>
              <a:t>Radiative losses</a:t>
            </a:r>
          </a:p>
          <a:p>
            <a:pPr marL="285750" indent="-285750" algn="l">
              <a:lnSpc>
                <a:spcPts val="2300"/>
              </a:lnSpc>
              <a:spcBef>
                <a:spcPts val="1150"/>
              </a:spcBef>
              <a:buFont typeface="Wingdings" panose="05000000000000000000" pitchFamily="2" charset="2"/>
              <a:buChar char="v"/>
            </a:pPr>
            <a:endParaRPr lang="en-US" dirty="0"/>
          </a:p>
          <a:p>
            <a:pPr marL="285750" indent="-285750" algn="l">
              <a:lnSpc>
                <a:spcPts val="2300"/>
              </a:lnSpc>
              <a:spcBef>
                <a:spcPts val="1150"/>
              </a:spcBef>
              <a:buFont typeface="Wingdings" panose="05000000000000000000" pitchFamily="2" charset="2"/>
              <a:buChar char="v"/>
            </a:pPr>
            <a:r>
              <a:rPr lang="en-US" dirty="0"/>
              <a:t>Impurity accumulation</a:t>
            </a:r>
          </a:p>
          <a:p>
            <a:pPr marL="285750" indent="-285750" algn="l">
              <a:lnSpc>
                <a:spcPts val="2300"/>
              </a:lnSpc>
              <a:spcBef>
                <a:spcPts val="1150"/>
              </a:spcBef>
              <a:buFont typeface="Wingdings" panose="05000000000000000000" pitchFamily="2" charset="2"/>
              <a:buChar char="v"/>
            </a:pPr>
            <a:endParaRPr lang="en-US" dirty="0"/>
          </a:p>
          <a:p>
            <a:pPr marL="285750" indent="-285750" algn="l">
              <a:lnSpc>
                <a:spcPts val="2300"/>
              </a:lnSpc>
              <a:spcBef>
                <a:spcPts val="1150"/>
              </a:spcBef>
              <a:buFont typeface="Wingdings" panose="05000000000000000000" pitchFamily="2" charset="2"/>
              <a:buChar char="v"/>
            </a:pPr>
            <a:r>
              <a:rPr lang="en-US" dirty="0"/>
              <a:t>Fuel dilution</a:t>
            </a:r>
          </a:p>
          <a:p>
            <a:pPr marL="285750" indent="-285750" algn="l">
              <a:lnSpc>
                <a:spcPts val="2300"/>
              </a:lnSpc>
              <a:spcBef>
                <a:spcPts val="1150"/>
              </a:spcBef>
              <a:buFont typeface="Wingdings" panose="05000000000000000000" pitchFamily="2" charset="2"/>
              <a:buChar char="v"/>
            </a:pPr>
            <a:endParaRPr lang="en-US" dirty="0"/>
          </a:p>
          <a:p>
            <a:pPr marL="285750" indent="-285750" algn="l">
              <a:lnSpc>
                <a:spcPts val="2300"/>
              </a:lnSpc>
              <a:spcBef>
                <a:spcPts val="1150"/>
              </a:spcBef>
              <a:buFont typeface="Wingdings" panose="05000000000000000000" pitchFamily="2" charset="2"/>
              <a:buChar char="v"/>
            </a:pPr>
            <a:r>
              <a:rPr lang="en-US" dirty="0"/>
              <a:t>Impurity seeding</a:t>
            </a:r>
          </a:p>
        </p:txBody>
      </p:sp>
    </p:spTree>
    <p:extLst>
      <p:ext uri="{BB962C8B-B14F-4D97-AF65-F5344CB8AC3E}">
        <p14:creationId xmlns:p14="http://schemas.microsoft.com/office/powerpoint/2010/main" val="1742058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Dynamical modelling of AUG H-mode with NBI + ECRH steps</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7</a:t>
            </a:r>
            <a:endParaRPr lang="de-DE" dirty="0"/>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009F4F4-DF7B-BEE7-BD04-8FC836E25818}"/>
              </a:ext>
            </a:extLst>
          </p:cNvPr>
          <p:cNvGrpSpPr/>
          <p:nvPr/>
        </p:nvGrpSpPr>
        <p:grpSpPr>
          <a:xfrm>
            <a:off x="10002344" y="200298"/>
            <a:ext cx="1234795" cy="565349"/>
            <a:chOff x="7241446" y="5798422"/>
            <a:chExt cx="1518494" cy="565349"/>
          </a:xfrm>
          <a:solidFill>
            <a:srgbClr val="E8EDA8">
              <a:alpha val="24000"/>
            </a:srgbClr>
          </a:solidFill>
        </p:grpSpPr>
        <p:sp>
          <p:nvSpPr>
            <p:cNvPr id="8" name="Rectangle: Rounded Corners 7">
              <a:extLst>
                <a:ext uri="{FF2B5EF4-FFF2-40B4-BE49-F238E27FC236}">
                  <a16:creationId xmlns:a16="http://schemas.microsoft.com/office/drawing/2014/main" id="{1C713813-C76D-AFA7-A149-597454C24946}"/>
                </a:ext>
              </a:extLst>
            </p:cNvPr>
            <p:cNvSpPr/>
            <p:nvPr/>
          </p:nvSpPr>
          <p:spPr>
            <a:xfrm>
              <a:off x="7241446" y="5798422"/>
              <a:ext cx="1518494"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9" name="TextBox 8">
              <a:extLst>
                <a:ext uri="{FF2B5EF4-FFF2-40B4-BE49-F238E27FC236}">
                  <a16:creationId xmlns:a16="http://schemas.microsoft.com/office/drawing/2014/main" id="{BF385444-C14F-9679-A9B9-6CB83FA78822}"/>
                </a:ext>
              </a:extLst>
            </p:cNvPr>
            <p:cNvSpPr txBox="1"/>
            <p:nvPr/>
          </p:nvSpPr>
          <p:spPr>
            <a:xfrm>
              <a:off x="7292946" y="5874595"/>
              <a:ext cx="1457597"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AUG 1.0 MA H-mode</a:t>
              </a:r>
            </a:p>
          </p:txBody>
        </p:sp>
      </p:grpSp>
      <p:sp>
        <p:nvSpPr>
          <p:cNvPr id="19" name="Text Placeholder 4">
            <a:extLst>
              <a:ext uri="{FF2B5EF4-FFF2-40B4-BE49-F238E27FC236}">
                <a16:creationId xmlns:a16="http://schemas.microsoft.com/office/drawing/2014/main" id="{141ABCBA-2319-4306-9D61-5691184D422F}"/>
              </a:ext>
            </a:extLst>
          </p:cNvPr>
          <p:cNvSpPr txBox="1">
            <a:spLocks/>
          </p:cNvSpPr>
          <p:nvPr/>
        </p:nvSpPr>
        <p:spPr>
          <a:xfrm>
            <a:off x="9217881" y="5776791"/>
            <a:ext cx="2845222"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err="1">
                <a:solidFill>
                  <a:schemeClr val="accent6">
                    <a:lumMod val="50000"/>
                  </a:schemeClr>
                </a:solidFill>
              </a:rPr>
              <a:t>Angioni</a:t>
            </a:r>
            <a:r>
              <a:rPr lang="en-US" sz="1400" dirty="0">
                <a:solidFill>
                  <a:schemeClr val="accent6">
                    <a:lumMod val="50000"/>
                  </a:schemeClr>
                </a:solidFill>
              </a:rPr>
              <a:t> 2017 NF 57 056015</a:t>
            </a:r>
          </a:p>
          <a:p>
            <a:pPr>
              <a:spcBef>
                <a:spcPts val="0"/>
              </a:spcBef>
            </a:pPr>
            <a:r>
              <a:rPr lang="en-US" sz="1400" baseline="30000" dirty="0">
                <a:solidFill>
                  <a:schemeClr val="accent6">
                    <a:lumMod val="50000"/>
                  </a:schemeClr>
                </a:solidFill>
              </a:rPr>
              <a:t>2 </a:t>
            </a:r>
            <a:r>
              <a:rPr lang="en-US" sz="1400" dirty="0">
                <a:solidFill>
                  <a:schemeClr val="accent6">
                    <a:lumMod val="50000"/>
                  </a:schemeClr>
                </a:solidFill>
              </a:rPr>
              <a:t>Fajardo 2024 NF 64 104001</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grpSp>
        <p:nvGrpSpPr>
          <p:cNvPr id="14" name="Group 13">
            <a:extLst>
              <a:ext uri="{FF2B5EF4-FFF2-40B4-BE49-F238E27FC236}">
                <a16:creationId xmlns:a16="http://schemas.microsoft.com/office/drawing/2014/main" id="{32EC39A0-7C82-4259-97AF-43FC23E67234}"/>
              </a:ext>
            </a:extLst>
          </p:cNvPr>
          <p:cNvGrpSpPr/>
          <p:nvPr/>
        </p:nvGrpSpPr>
        <p:grpSpPr>
          <a:xfrm>
            <a:off x="5079127" y="1432498"/>
            <a:ext cx="6983976" cy="4381691"/>
            <a:chOff x="5079126" y="1105404"/>
            <a:chExt cx="6983976" cy="4381691"/>
          </a:xfrm>
        </p:grpSpPr>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079126" y="1105404"/>
              <a:ext cx="6983976" cy="88091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W accumulation as central ECRH is decreased</a:t>
              </a:r>
              <a:r>
                <a:rPr lang="en-US" baseline="30000" dirty="0"/>
                <a:t>1</a:t>
              </a:r>
              <a:endParaRPr lang="en-US" dirty="0"/>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B9DEC8BB-377F-43B1-B5BE-E9A7B8DC619B}"/>
                </a:ext>
              </a:extLst>
            </p:cNvPr>
            <p:cNvSpPr txBox="1"/>
            <p:nvPr/>
          </p:nvSpPr>
          <p:spPr>
            <a:xfrm>
              <a:off x="5079126" y="1875263"/>
              <a:ext cx="6345956" cy="1059008"/>
            </a:xfrm>
            <a:prstGeom prst="rect">
              <a:avLst/>
            </a:prstGeom>
          </p:spPr>
          <p:txBody>
            <a:bodyPr vert="horz" lIns="0" tIns="45720" rIns="0" bIns="45720" rtlCol="0">
              <a:normAutofit/>
            </a:bodyPr>
            <a:lstStyle>
              <a:defPPr>
                <a:defRPr lang="en-US"/>
              </a:defPPr>
              <a:lvl1pPr marL="285750" marR="0" indent="-285750" defTabSz="914400" fontAlgn="auto">
                <a:lnSpc>
                  <a:spcPct val="120000"/>
                </a:lnSpc>
                <a:spcBef>
                  <a:spcPts val="600"/>
                </a:spcBef>
                <a:spcAft>
                  <a:spcPts val="0"/>
                </a:spcAft>
                <a:buClrTx/>
                <a:buSzTx/>
                <a:buFont typeface="Arial" panose="020B0604020202020204" pitchFamily="34" charset="0"/>
                <a:buChar char="•"/>
                <a:tabLst/>
                <a:defRPr b="0" i="0" kern="600" spc="40" baseline="0"/>
              </a:lvl1pPr>
              <a:lvl2pPr marL="0" indent="0" defTabSz="914400">
                <a:lnSpc>
                  <a:spcPct val="120000"/>
                </a:lnSpc>
                <a:spcBef>
                  <a:spcPts val="600"/>
                </a:spcBef>
                <a:spcAft>
                  <a:spcPts val="0"/>
                </a:spcAft>
                <a:buFont typeface="Arial" panose="020B0604020202020204" pitchFamily="34" charset="0"/>
                <a:buNone/>
                <a:defRPr b="1" kern="600" spc="40" baseline="0">
                  <a:solidFill>
                    <a:schemeClr val="tx2"/>
                  </a:solidFill>
                </a:defRPr>
              </a:lvl2pPr>
              <a:lvl3pPr marL="179388" indent="-179388" defTabSz="914400">
                <a:lnSpc>
                  <a:spcPct val="120000"/>
                </a:lnSpc>
                <a:spcBef>
                  <a:spcPts val="600"/>
                </a:spcBef>
                <a:buFont typeface="Arial" panose="020B0604020202020204" pitchFamily="34" charset="0"/>
                <a:buChar char="•"/>
                <a:defRPr b="1" kern="400" spc="40" baseline="0">
                  <a:solidFill>
                    <a:schemeClr val="accent3"/>
                  </a:solidFill>
                </a:defRPr>
              </a:lvl3pPr>
              <a:lvl4pPr marL="179388" indent="-179388" defTabSz="914400">
                <a:lnSpc>
                  <a:spcPct val="120000"/>
                </a:lnSpc>
                <a:spcBef>
                  <a:spcPts val="600"/>
                </a:spcBef>
                <a:buFont typeface="Arial" panose="020B0604020202020204" pitchFamily="34" charset="0"/>
                <a:buChar char="•"/>
                <a:defRPr kern="600" spc="40" baseline="0"/>
              </a:lvl4pPr>
              <a:lvl5pPr marL="357188" indent="-179388" defTabSz="914400">
                <a:lnSpc>
                  <a:spcPct val="120000"/>
                </a:lnSpc>
                <a:spcBef>
                  <a:spcPts val="600"/>
                </a:spcBef>
                <a:buFont typeface="Arial" panose="020B0604020202020204" pitchFamily="34" charset="0"/>
                <a:buChar char="•"/>
                <a:defRPr b="0" i="0" kern="600" spc="40" baseline="0"/>
              </a:lvl5pPr>
              <a:lvl6pPr marL="645750" indent="-285750" defTabSz="914400">
                <a:lnSpc>
                  <a:spcPct val="100000"/>
                </a:lnSpc>
                <a:spcBef>
                  <a:spcPts val="300"/>
                </a:spcBef>
                <a:spcAft>
                  <a:spcPts val="0"/>
                </a:spcAft>
                <a:buClr>
                  <a:schemeClr val="tx1"/>
                </a:buClr>
                <a:buSzPct val="110000"/>
                <a:buFont typeface="Symbol" panose="05050102010706020507" pitchFamily="18" charset="2"/>
                <a:buChar char=""/>
                <a:defRPr b="0" i="0" kern="600" spc="40" baseline="0"/>
              </a:lvl6pPr>
              <a:lvl7pPr marL="0" indent="215900" defTabSz="914400">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defRPr>
              </a:lvl7pPr>
              <a:lvl8pPr marL="0" indent="0" defTabSz="914400">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r>
                <a:rPr lang="en-US" dirty="0"/>
                <a:t>Central wave heating controls W accumulation because it </a:t>
              </a:r>
              <a:r>
                <a:rPr lang="en-US" dirty="0">
                  <a:solidFill>
                    <a:schemeClr val="bg2">
                      <a:lumMod val="75000"/>
                    </a:schemeClr>
                  </a:solidFill>
                </a:rPr>
                <a:t>increases W diffusivity </a:t>
              </a:r>
              <a:r>
                <a:rPr lang="en-US" dirty="0"/>
                <a:t>and </a:t>
              </a:r>
              <a:r>
                <a:rPr lang="en-US" dirty="0">
                  <a:solidFill>
                    <a:srgbClr val="006C66"/>
                  </a:solidFill>
                </a:rPr>
                <a:t>decreases W pinch</a:t>
              </a:r>
            </a:p>
          </p:txBody>
        </p:sp>
        <p:sp>
          <p:nvSpPr>
            <p:cNvPr id="7" name="Rectangle 6">
              <a:extLst>
                <a:ext uri="{FF2B5EF4-FFF2-40B4-BE49-F238E27FC236}">
                  <a16:creationId xmlns:a16="http://schemas.microsoft.com/office/drawing/2014/main" id="{F0762066-EE49-421E-A386-DFE2EF6DD814}"/>
                </a:ext>
              </a:extLst>
            </p:cNvPr>
            <p:cNvSpPr/>
            <p:nvPr/>
          </p:nvSpPr>
          <p:spPr>
            <a:xfrm>
              <a:off x="5079126" y="3089681"/>
              <a:ext cx="6345955" cy="726609"/>
            </a:xfrm>
            <a:prstGeom prst="rect">
              <a:avLst/>
            </a:prstGeom>
          </p:spPr>
          <p:txBody>
            <a:bodyPr vert="horz" lIns="0" tIns="45720" rIns="0" bIns="45720" rtlCol="0">
              <a:normAutofit/>
            </a:bodyPr>
            <a:lstStyle/>
            <a:p>
              <a:pPr marL="285750" indent="-285750" defTabSz="914400">
                <a:lnSpc>
                  <a:spcPct val="120000"/>
                </a:lnSpc>
                <a:spcBef>
                  <a:spcPts val="600"/>
                </a:spcBef>
                <a:buFont typeface="Arial" panose="020B0604020202020204" pitchFamily="34" charset="0"/>
                <a:buChar char="•"/>
              </a:pPr>
              <a:r>
                <a:rPr lang="en-US" kern="600" spc="40" dirty="0"/>
                <a:t>ASTRA-TGLF-FACIT modelling of entire flattop </a:t>
              </a:r>
              <a:r>
                <a:rPr lang="en-US" b="1" kern="600" spc="40" dirty="0"/>
                <a:t>quantitatively</a:t>
              </a:r>
              <a:r>
                <a:rPr lang="en-US" kern="600" spc="40" dirty="0"/>
                <a:t> reproduces experimental W behavior</a:t>
              </a:r>
              <a:r>
                <a:rPr lang="en-US" kern="600" spc="40" baseline="30000" dirty="0"/>
                <a:t>2</a:t>
              </a:r>
              <a:endParaRPr lang="en-US" kern="600" spc="40" dirty="0"/>
            </a:p>
          </p:txBody>
        </p:sp>
        <p:sp>
          <p:nvSpPr>
            <p:cNvPr id="17" name="Text Placeholder 4">
              <a:extLst>
                <a:ext uri="{FF2B5EF4-FFF2-40B4-BE49-F238E27FC236}">
                  <a16:creationId xmlns:a16="http://schemas.microsoft.com/office/drawing/2014/main" id="{A81323EE-246C-43C9-8C97-5922011DA98A}"/>
                </a:ext>
              </a:extLst>
            </p:cNvPr>
            <p:cNvSpPr txBox="1">
              <a:spLocks/>
            </p:cNvSpPr>
            <p:nvPr/>
          </p:nvSpPr>
          <p:spPr>
            <a:xfrm>
              <a:off x="5079126" y="4388039"/>
              <a:ext cx="6530792" cy="109905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Competition between neoclassical convection and turbulent diffusion → </a:t>
              </a:r>
              <a:r>
                <a:rPr lang="en-US" dirty="0">
                  <a:solidFill>
                    <a:srgbClr val="EF7C00"/>
                  </a:solidFill>
                </a:rPr>
                <a:t>different W profiles at different ECRH</a:t>
              </a:r>
            </a:p>
          </p:txBody>
        </p:sp>
      </p:grpSp>
      <p:grpSp>
        <p:nvGrpSpPr>
          <p:cNvPr id="23" name="Group 22">
            <a:extLst>
              <a:ext uri="{FF2B5EF4-FFF2-40B4-BE49-F238E27FC236}">
                <a16:creationId xmlns:a16="http://schemas.microsoft.com/office/drawing/2014/main" id="{75E98938-2BA6-4BD6-B74A-8AAFEBCFE53D}"/>
              </a:ext>
            </a:extLst>
          </p:cNvPr>
          <p:cNvGrpSpPr/>
          <p:nvPr/>
        </p:nvGrpSpPr>
        <p:grpSpPr>
          <a:xfrm>
            <a:off x="582081" y="1794625"/>
            <a:ext cx="4048691" cy="3759988"/>
            <a:chOff x="582081" y="1794625"/>
            <a:chExt cx="4048691" cy="3759988"/>
          </a:xfrm>
        </p:grpSpPr>
        <p:sp>
          <p:nvSpPr>
            <p:cNvPr id="15" name="Text Placeholder 4">
              <a:extLst>
                <a:ext uri="{FF2B5EF4-FFF2-40B4-BE49-F238E27FC236}">
                  <a16:creationId xmlns:a16="http://schemas.microsoft.com/office/drawing/2014/main" id="{EB9EF70C-80B0-3F07-CB21-E0BC3FDE7D00}"/>
                </a:ext>
              </a:extLst>
            </p:cNvPr>
            <p:cNvSpPr txBox="1">
              <a:spLocks/>
            </p:cNvSpPr>
            <p:nvPr/>
          </p:nvSpPr>
          <p:spPr>
            <a:xfrm>
              <a:off x="2173944" y="1794625"/>
              <a:ext cx="1448418" cy="407732"/>
            </a:xfrm>
            <a:prstGeom prst="rect">
              <a:avLst/>
            </a:prstGeom>
          </p:spPr>
          <p:txBody>
            <a:bodyPr vert="horz" lIns="0" tIns="45720" rIns="0" bIns="45720" rtlCol="0">
              <a:normAutofit lnSpcReduction="1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b="1" dirty="0"/>
                <a:t>AUG #32408</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p:txBody>
        </p:sp>
        <p:grpSp>
          <p:nvGrpSpPr>
            <p:cNvPr id="13" name="Group 12">
              <a:extLst>
                <a:ext uri="{FF2B5EF4-FFF2-40B4-BE49-F238E27FC236}">
                  <a16:creationId xmlns:a16="http://schemas.microsoft.com/office/drawing/2014/main" id="{BE675F08-A98A-4AF9-BE3D-0D1396CCC782}"/>
                </a:ext>
              </a:extLst>
            </p:cNvPr>
            <p:cNvGrpSpPr/>
            <p:nvPr/>
          </p:nvGrpSpPr>
          <p:grpSpPr>
            <a:xfrm>
              <a:off x="582081" y="2202357"/>
              <a:ext cx="4048691" cy="3352256"/>
              <a:chOff x="961695" y="3767279"/>
              <a:chExt cx="3302656" cy="2734550"/>
            </a:xfrm>
          </p:grpSpPr>
          <p:pic>
            <p:nvPicPr>
              <p:cNvPr id="20" name="Picture 19" descr="A close-up of a graph&#10;&#10;Description automatically generated">
                <a:extLst>
                  <a:ext uri="{FF2B5EF4-FFF2-40B4-BE49-F238E27FC236}">
                    <a16:creationId xmlns:a16="http://schemas.microsoft.com/office/drawing/2014/main" id="{525FAC8E-1D62-4E8A-A6DF-06CA0944FD5E}"/>
                  </a:ext>
                </a:extLst>
              </p:cNvPr>
              <p:cNvPicPr>
                <a:picLocks noChangeAspect="1"/>
              </p:cNvPicPr>
              <p:nvPr/>
            </p:nvPicPr>
            <p:blipFill rotWithShape="1">
              <a:blip r:embed="rId2"/>
              <a:srcRect l="25746" t="45367" r="50000" b="822"/>
              <a:stretch/>
            </p:blipFill>
            <p:spPr>
              <a:xfrm>
                <a:off x="961695" y="3767279"/>
                <a:ext cx="3302656" cy="2734550"/>
              </a:xfrm>
              <a:prstGeom prst="rect">
                <a:avLst/>
              </a:prstGeom>
            </p:spPr>
          </p:pic>
          <p:sp>
            <p:nvSpPr>
              <p:cNvPr id="22" name="Rectangle 21">
                <a:extLst>
                  <a:ext uri="{FF2B5EF4-FFF2-40B4-BE49-F238E27FC236}">
                    <a16:creationId xmlns:a16="http://schemas.microsoft.com/office/drawing/2014/main" id="{C352E34B-FDBA-4814-AEC5-EC99A9006FFC}"/>
                  </a:ext>
                </a:extLst>
              </p:cNvPr>
              <p:cNvSpPr/>
              <p:nvPr/>
            </p:nvSpPr>
            <p:spPr>
              <a:xfrm>
                <a:off x="3731464" y="3935829"/>
                <a:ext cx="274548" cy="329403"/>
              </a:xfrm>
              <a:prstGeom prst="rect">
                <a:avLst/>
              </a:prstGeom>
              <a:solidFill>
                <a:srgbClr val="D3D3D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grpSp>
    </p:spTree>
    <p:extLst>
      <p:ext uri="{BB962C8B-B14F-4D97-AF65-F5344CB8AC3E}">
        <p14:creationId xmlns:p14="http://schemas.microsoft.com/office/powerpoint/2010/main" val="2784375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34560-4C21-40CE-8EAE-BC1CF366C6B5}"/>
              </a:ext>
            </a:extLst>
          </p:cNvPr>
          <p:cNvSpPr/>
          <p:nvPr/>
        </p:nvSpPr>
        <p:spPr>
          <a:xfrm>
            <a:off x="658814" y="2198318"/>
            <a:ext cx="10739872" cy="238620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9" name="Title 5">
            <a:extLst>
              <a:ext uri="{FF2B5EF4-FFF2-40B4-BE49-F238E27FC236}">
                <a16:creationId xmlns:a16="http://schemas.microsoft.com/office/drawing/2014/main" id="{5F6E3955-4147-4C9C-8B17-8A371BE453D9}"/>
              </a:ext>
            </a:extLst>
          </p:cNvPr>
          <p:cNvSpPr txBox="1">
            <a:spLocks/>
          </p:cNvSpPr>
          <p:nvPr/>
        </p:nvSpPr>
        <p:spPr>
          <a:xfrm>
            <a:off x="1068081" y="2420471"/>
            <a:ext cx="9873983" cy="1928692"/>
          </a:xfrm>
          <a:prstGeom prst="rect">
            <a:avLst/>
          </a:prstGeom>
        </p:spPr>
        <p:txBody>
          <a:bodyPr vert="horz" lIns="0" tIns="0" rIns="0" bIns="0" rtlCol="0" anchor="ctr"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algn="ctr">
              <a:spcAft>
                <a:spcPts val="600"/>
              </a:spcAft>
            </a:pPr>
            <a:r>
              <a:rPr lang="de-DE" dirty="0">
                <a:solidFill>
                  <a:schemeClr val="bg1"/>
                </a:solidFill>
              </a:rPr>
              <a:t>ITER 15 MA </a:t>
            </a:r>
            <a:r>
              <a:rPr lang="de-DE" dirty="0" err="1">
                <a:solidFill>
                  <a:schemeClr val="bg1"/>
                </a:solidFill>
              </a:rPr>
              <a:t>baseline</a:t>
            </a:r>
            <a:r>
              <a:rPr lang="de-DE" dirty="0">
                <a:solidFill>
                  <a:schemeClr val="bg1"/>
                </a:solidFill>
              </a:rPr>
              <a:t> </a:t>
            </a:r>
            <a:r>
              <a:rPr lang="de-DE" dirty="0" err="1">
                <a:solidFill>
                  <a:schemeClr val="bg1"/>
                </a:solidFill>
              </a:rPr>
              <a:t>scenario</a:t>
            </a:r>
            <a:endParaRPr lang="de-DE" dirty="0">
              <a:solidFill>
                <a:schemeClr val="bg1"/>
              </a:solidFill>
            </a:endParaRPr>
          </a:p>
        </p:txBody>
      </p:sp>
    </p:spTree>
    <p:extLst>
      <p:ext uri="{BB962C8B-B14F-4D97-AF65-F5344CB8AC3E}">
        <p14:creationId xmlns:p14="http://schemas.microsoft.com/office/powerpoint/2010/main" val="3360717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Modelling the 15 MA baseline scenario including tungsten</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8</a:t>
            </a:r>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712566" y="1292864"/>
            <a:ext cx="5740930" cy="559879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i="1" dirty="0" err="1"/>
              <a:t>B</a:t>
            </a:r>
            <a:r>
              <a:rPr lang="en-US" i="1" baseline="-25000" dirty="0" err="1"/>
              <a:t>t</a:t>
            </a:r>
            <a:r>
              <a:rPr lang="en-US" dirty="0"/>
              <a:t> = 5.3 T, 50/50 D-T mix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Boundary condition at pedestal top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Pedestal calculated with </a:t>
            </a:r>
            <a:r>
              <a:rPr lang="en-US" b="1" dirty="0"/>
              <a:t>IMEP</a:t>
            </a:r>
            <a:r>
              <a:rPr lang="en-US" baseline="30000" dirty="0"/>
              <a:t>1</a:t>
            </a:r>
            <a:endParaRPr lang="en-US" dirty="0">
              <a:solidFill>
                <a:srgbClr val="6495ED"/>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30 MW of NBI</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Scan in ECRH power: 0, 10, 20, 50, 70 MW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Scan in pedestal top W concentration: 10</a:t>
            </a:r>
            <a:r>
              <a:rPr lang="en-US" baseline="30000" dirty="0"/>
              <a:t>-5 </a:t>
            </a:r>
            <a:r>
              <a:rPr lang="en-US" dirty="0"/>
              <a:t> to 10</a:t>
            </a:r>
            <a:r>
              <a:rPr lang="en-US" baseline="30000" dirty="0"/>
              <a:t>-4</a:t>
            </a: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11F564B-EE15-5117-92D9-159073629BA9}"/>
              </a:ext>
            </a:extLst>
          </p:cNvPr>
          <p:cNvGrpSpPr/>
          <p:nvPr/>
        </p:nvGrpSpPr>
        <p:grpSpPr>
          <a:xfrm>
            <a:off x="9977073" y="224280"/>
            <a:ext cx="1291635" cy="560009"/>
            <a:chOff x="7340512" y="5798422"/>
            <a:chExt cx="1416445" cy="560009"/>
          </a:xfrm>
          <a:solidFill>
            <a:srgbClr val="E8EDA8">
              <a:alpha val="24000"/>
            </a:srgbClr>
          </a:solidFill>
        </p:grpSpPr>
        <p:sp>
          <p:nvSpPr>
            <p:cNvPr id="14" name="Rectangle: Rounded Corners 13">
              <a:extLst>
                <a:ext uri="{FF2B5EF4-FFF2-40B4-BE49-F238E27FC236}">
                  <a16:creationId xmlns:a16="http://schemas.microsoft.com/office/drawing/2014/main" id="{0AF1855D-C605-99D5-AC6D-6E21DEB3B3CC}"/>
                </a:ext>
              </a:extLst>
            </p:cNvPr>
            <p:cNvSpPr/>
            <p:nvPr/>
          </p:nvSpPr>
          <p:spPr>
            <a:xfrm>
              <a:off x="7340512" y="5798422"/>
              <a:ext cx="1416445"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5" name="TextBox 14">
              <a:extLst>
                <a:ext uri="{FF2B5EF4-FFF2-40B4-BE49-F238E27FC236}">
                  <a16:creationId xmlns:a16="http://schemas.microsoft.com/office/drawing/2014/main" id="{8EAF640F-2C5C-FFE7-31FF-E51408E96ED2}"/>
                </a:ext>
              </a:extLst>
            </p:cNvPr>
            <p:cNvSpPr txBox="1"/>
            <p:nvPr/>
          </p:nvSpPr>
          <p:spPr>
            <a:xfrm>
              <a:off x="7413386" y="5862982"/>
              <a:ext cx="1284609"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15 MA H-mode in DT</a:t>
              </a:r>
            </a:p>
          </p:txBody>
        </p:sp>
      </p:grpSp>
      <p:sp>
        <p:nvSpPr>
          <p:cNvPr id="22" name="Text Placeholder 4">
            <a:extLst>
              <a:ext uri="{FF2B5EF4-FFF2-40B4-BE49-F238E27FC236}">
                <a16:creationId xmlns:a16="http://schemas.microsoft.com/office/drawing/2014/main" id="{9957C6B9-82BA-40DB-9808-38D03271AE98}"/>
              </a:ext>
            </a:extLst>
          </p:cNvPr>
          <p:cNvSpPr txBox="1">
            <a:spLocks/>
          </p:cNvSpPr>
          <p:nvPr/>
        </p:nvSpPr>
        <p:spPr>
          <a:xfrm>
            <a:off x="9200279" y="6063394"/>
            <a:ext cx="2845222" cy="49820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a:solidFill>
                  <a:schemeClr val="accent6">
                    <a:lumMod val="50000"/>
                  </a:schemeClr>
                </a:solidFill>
              </a:rPr>
              <a:t>Luda 2025 NF 65 072001</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pic>
        <p:nvPicPr>
          <p:cNvPr id="8" name="Picture 7">
            <a:extLst>
              <a:ext uri="{FF2B5EF4-FFF2-40B4-BE49-F238E27FC236}">
                <a16:creationId xmlns:a16="http://schemas.microsoft.com/office/drawing/2014/main" id="{97DB2FF9-D598-4A06-A815-0539B1208C9E}"/>
              </a:ext>
            </a:extLst>
          </p:cNvPr>
          <p:cNvPicPr>
            <a:picLocks noChangeAspect="1"/>
          </p:cNvPicPr>
          <p:nvPr/>
        </p:nvPicPr>
        <p:blipFill>
          <a:blip r:embed="rId2"/>
          <a:stretch>
            <a:fillRect/>
          </a:stretch>
        </p:blipFill>
        <p:spPr>
          <a:xfrm>
            <a:off x="5995531" y="1567299"/>
            <a:ext cx="5285243" cy="3456439"/>
          </a:xfrm>
          <a:prstGeom prst="rect">
            <a:avLst/>
          </a:prstGeom>
        </p:spPr>
      </p:pic>
    </p:spTree>
    <p:extLst>
      <p:ext uri="{BB962C8B-B14F-4D97-AF65-F5344CB8AC3E}">
        <p14:creationId xmlns:p14="http://schemas.microsoft.com/office/powerpoint/2010/main" val="2964333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W profile shape &amp; radiation are independent of ECRH power</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9</a:t>
            </a:r>
            <a:endParaRPr lang="de-DE"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1059782" y="5030353"/>
            <a:ext cx="9212015" cy="182033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W density profile shape is practically not affected by ECRH</a:t>
            </a:r>
            <a:r>
              <a:rPr lang="en-US" baseline="30000" dirty="0"/>
              <a:t>1</a:t>
            </a:r>
            <a:endParaRPr lang="en-US" dirty="0"/>
          </a:p>
          <a:p>
            <a:pPr marL="285750" indent="-285750">
              <a:buFont typeface="Arial" panose="020B0604020202020204" pitchFamily="34" charset="0"/>
              <a:buChar char="•"/>
            </a:pPr>
            <a:r>
              <a:rPr lang="en-US" dirty="0"/>
              <a:t>As a consequence, the radiated power losses are also independent of ECRH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A7E3632-BE02-F6E2-6CA0-DC46D7598602}"/>
              </a:ext>
            </a:extLst>
          </p:cNvPr>
          <p:cNvGrpSpPr/>
          <p:nvPr/>
        </p:nvGrpSpPr>
        <p:grpSpPr>
          <a:xfrm>
            <a:off x="9977073" y="224280"/>
            <a:ext cx="1291635" cy="560009"/>
            <a:chOff x="7340512" y="5798422"/>
            <a:chExt cx="1416445" cy="560009"/>
          </a:xfrm>
          <a:solidFill>
            <a:srgbClr val="E8EDA8">
              <a:alpha val="24000"/>
            </a:srgbClr>
          </a:solidFill>
        </p:grpSpPr>
        <p:sp>
          <p:nvSpPr>
            <p:cNvPr id="15" name="Rectangle: Rounded Corners 14">
              <a:extLst>
                <a:ext uri="{FF2B5EF4-FFF2-40B4-BE49-F238E27FC236}">
                  <a16:creationId xmlns:a16="http://schemas.microsoft.com/office/drawing/2014/main" id="{81F5F680-4152-334A-E604-CD0F530BC26A}"/>
                </a:ext>
              </a:extLst>
            </p:cNvPr>
            <p:cNvSpPr/>
            <p:nvPr/>
          </p:nvSpPr>
          <p:spPr>
            <a:xfrm>
              <a:off x="7340512" y="5798422"/>
              <a:ext cx="1416445"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6" name="TextBox 15">
              <a:extLst>
                <a:ext uri="{FF2B5EF4-FFF2-40B4-BE49-F238E27FC236}">
                  <a16:creationId xmlns:a16="http://schemas.microsoft.com/office/drawing/2014/main" id="{3FCB46D9-57F5-F9C5-1E9C-5D41C3C70E1C}"/>
                </a:ext>
              </a:extLst>
            </p:cNvPr>
            <p:cNvSpPr txBox="1"/>
            <p:nvPr/>
          </p:nvSpPr>
          <p:spPr>
            <a:xfrm>
              <a:off x="7413386" y="5862982"/>
              <a:ext cx="1284609"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15 MA H-mode in DT</a:t>
              </a:r>
            </a:p>
          </p:txBody>
        </p:sp>
      </p:grpSp>
      <p:sp>
        <p:nvSpPr>
          <p:cNvPr id="33" name="Text Placeholder 4">
            <a:extLst>
              <a:ext uri="{FF2B5EF4-FFF2-40B4-BE49-F238E27FC236}">
                <a16:creationId xmlns:a16="http://schemas.microsoft.com/office/drawing/2014/main" id="{7DE03CF0-88E8-4A66-9670-1071B856CBDA}"/>
              </a:ext>
            </a:extLst>
          </p:cNvPr>
          <p:cNvSpPr txBox="1">
            <a:spLocks/>
          </p:cNvSpPr>
          <p:nvPr/>
        </p:nvSpPr>
        <p:spPr>
          <a:xfrm>
            <a:off x="9200279" y="6045385"/>
            <a:ext cx="2845222" cy="46498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a:solidFill>
                  <a:schemeClr val="accent6">
                    <a:lumMod val="50000"/>
                  </a:schemeClr>
                </a:solidFill>
              </a:rPr>
              <a:t>Fajardo 2024 NF 64 104001</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grpSp>
        <p:nvGrpSpPr>
          <p:cNvPr id="22" name="Group 21">
            <a:extLst>
              <a:ext uri="{FF2B5EF4-FFF2-40B4-BE49-F238E27FC236}">
                <a16:creationId xmlns:a16="http://schemas.microsoft.com/office/drawing/2014/main" id="{93B81C97-0E7E-4670-A17E-19680F994D1B}"/>
              </a:ext>
            </a:extLst>
          </p:cNvPr>
          <p:cNvGrpSpPr/>
          <p:nvPr/>
        </p:nvGrpSpPr>
        <p:grpSpPr>
          <a:xfrm>
            <a:off x="1282243" y="1440916"/>
            <a:ext cx="5542424" cy="3156635"/>
            <a:chOff x="1282243" y="1440916"/>
            <a:chExt cx="5542424" cy="3156635"/>
          </a:xfrm>
        </p:grpSpPr>
        <p:grpSp>
          <p:nvGrpSpPr>
            <p:cNvPr id="19" name="Group 18">
              <a:extLst>
                <a:ext uri="{FF2B5EF4-FFF2-40B4-BE49-F238E27FC236}">
                  <a16:creationId xmlns:a16="http://schemas.microsoft.com/office/drawing/2014/main" id="{6A6E2D70-CB02-4644-86C6-D652AA38D1B5}"/>
                </a:ext>
              </a:extLst>
            </p:cNvPr>
            <p:cNvGrpSpPr/>
            <p:nvPr/>
          </p:nvGrpSpPr>
          <p:grpSpPr>
            <a:xfrm>
              <a:off x="1282243" y="1440916"/>
              <a:ext cx="5542424" cy="3156635"/>
              <a:chOff x="5738349" y="1266918"/>
              <a:chExt cx="5010034" cy="2853417"/>
            </a:xfrm>
          </p:grpSpPr>
          <p:pic>
            <p:nvPicPr>
              <p:cNvPr id="8" name="Picture 7">
                <a:extLst>
                  <a:ext uri="{FF2B5EF4-FFF2-40B4-BE49-F238E27FC236}">
                    <a16:creationId xmlns:a16="http://schemas.microsoft.com/office/drawing/2014/main" id="{05A2F9DA-9AAA-404A-A7CC-71FE09BCAB37}"/>
                  </a:ext>
                </a:extLst>
              </p:cNvPr>
              <p:cNvPicPr>
                <a:picLocks noChangeAspect="1"/>
              </p:cNvPicPr>
              <p:nvPr/>
            </p:nvPicPr>
            <p:blipFill>
              <a:blip r:embed="rId2"/>
              <a:stretch>
                <a:fillRect/>
              </a:stretch>
            </p:blipFill>
            <p:spPr>
              <a:xfrm>
                <a:off x="5738349" y="1266918"/>
                <a:ext cx="3542061" cy="2767763"/>
              </a:xfrm>
              <a:prstGeom prst="rect">
                <a:avLst/>
              </a:prstGeom>
            </p:spPr>
          </p:pic>
          <p:pic>
            <p:nvPicPr>
              <p:cNvPr id="27" name="Picture 26">
                <a:extLst>
                  <a:ext uri="{FF2B5EF4-FFF2-40B4-BE49-F238E27FC236}">
                    <a16:creationId xmlns:a16="http://schemas.microsoft.com/office/drawing/2014/main" id="{35AF399D-D6E3-4F6B-8489-9031FFA61BE8}"/>
                  </a:ext>
                </a:extLst>
              </p:cNvPr>
              <p:cNvPicPr>
                <a:picLocks noChangeAspect="1"/>
              </p:cNvPicPr>
              <p:nvPr/>
            </p:nvPicPr>
            <p:blipFill rotWithShape="1">
              <a:blip r:embed="rId3">
                <a:extLst>
                  <a:ext uri="{28A0092B-C50C-407E-A947-70E740481C1C}">
                    <a14:useLocalDpi xmlns:a14="http://schemas.microsoft.com/office/drawing/2010/main" val="0"/>
                  </a:ext>
                </a:extLst>
              </a:blip>
              <a:srcRect l="73668"/>
              <a:stretch/>
            </p:blipFill>
            <p:spPr>
              <a:xfrm>
                <a:off x="9374277" y="1458987"/>
                <a:ext cx="1374106" cy="2661348"/>
              </a:xfrm>
              <a:prstGeom prst="rect">
                <a:avLst/>
              </a:prstGeom>
            </p:spPr>
          </p:pic>
          <p:cxnSp>
            <p:nvCxnSpPr>
              <p:cNvPr id="32" name="Straight Arrow Connector 31">
                <a:extLst>
                  <a:ext uri="{FF2B5EF4-FFF2-40B4-BE49-F238E27FC236}">
                    <a16:creationId xmlns:a16="http://schemas.microsoft.com/office/drawing/2014/main" id="{FC0AC864-8CE1-495B-908D-DB4AAD8A9F06}"/>
                  </a:ext>
                </a:extLst>
              </p:cNvPr>
              <p:cNvCxnSpPr>
                <a:cxnSpLocks/>
              </p:cNvCxnSpPr>
              <p:nvPr/>
            </p:nvCxnSpPr>
            <p:spPr>
              <a:xfrm>
                <a:off x="8615244" y="1934305"/>
                <a:ext cx="349569" cy="295789"/>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BBA2555D-6D19-4739-83B4-EFD6BE7E31F4}"/>
                  </a:ext>
                </a:extLst>
              </p:cNvPr>
              <p:cNvSpPr/>
              <p:nvPr/>
            </p:nvSpPr>
            <p:spPr>
              <a:xfrm>
                <a:off x="7634060" y="2613361"/>
                <a:ext cx="187962" cy="426802"/>
              </a:xfrm>
              <a:custGeom>
                <a:avLst/>
                <a:gdLst>
                  <a:gd name="connsiteX0" fmla="*/ 0 w 174453"/>
                  <a:gd name="connsiteY0" fmla="*/ 0 h 385550"/>
                  <a:gd name="connsiteX1" fmla="*/ 112594 w 174453"/>
                  <a:gd name="connsiteY1" fmla="*/ 54591 h 385550"/>
                  <a:gd name="connsiteX2" fmla="*/ 174009 w 174453"/>
                  <a:gd name="connsiteY2" fmla="*/ 177421 h 385550"/>
                  <a:gd name="connsiteX3" fmla="*/ 133065 w 174453"/>
                  <a:gd name="connsiteY3" fmla="*/ 279779 h 385550"/>
                  <a:gd name="connsiteX4" fmla="*/ 6824 w 174453"/>
                  <a:gd name="connsiteY4" fmla="*/ 385550 h 385550"/>
                  <a:gd name="connsiteX0" fmla="*/ 0 w 228720"/>
                  <a:gd name="connsiteY0" fmla="*/ 0 h 393690"/>
                  <a:gd name="connsiteX1" fmla="*/ 166861 w 228720"/>
                  <a:gd name="connsiteY1" fmla="*/ 62731 h 393690"/>
                  <a:gd name="connsiteX2" fmla="*/ 228276 w 228720"/>
                  <a:gd name="connsiteY2" fmla="*/ 185561 h 393690"/>
                  <a:gd name="connsiteX3" fmla="*/ 187332 w 228720"/>
                  <a:gd name="connsiteY3" fmla="*/ 287919 h 393690"/>
                  <a:gd name="connsiteX4" fmla="*/ 61091 w 228720"/>
                  <a:gd name="connsiteY4" fmla="*/ 393690 h 393690"/>
                  <a:gd name="connsiteX0" fmla="*/ 0 w 228899"/>
                  <a:gd name="connsiteY0" fmla="*/ 0 h 426250"/>
                  <a:gd name="connsiteX1" fmla="*/ 166861 w 228899"/>
                  <a:gd name="connsiteY1" fmla="*/ 62731 h 426250"/>
                  <a:gd name="connsiteX2" fmla="*/ 228276 w 228899"/>
                  <a:gd name="connsiteY2" fmla="*/ 185561 h 426250"/>
                  <a:gd name="connsiteX3" fmla="*/ 187332 w 228899"/>
                  <a:gd name="connsiteY3" fmla="*/ 287919 h 426250"/>
                  <a:gd name="connsiteX4" fmla="*/ 23104 w 228899"/>
                  <a:gd name="connsiteY4" fmla="*/ 426250 h 426250"/>
                  <a:gd name="connsiteX0" fmla="*/ 0 w 228851"/>
                  <a:gd name="connsiteY0" fmla="*/ 0 h 439816"/>
                  <a:gd name="connsiteX1" fmla="*/ 166861 w 228851"/>
                  <a:gd name="connsiteY1" fmla="*/ 62731 h 439816"/>
                  <a:gd name="connsiteX2" fmla="*/ 228276 w 228851"/>
                  <a:gd name="connsiteY2" fmla="*/ 185561 h 439816"/>
                  <a:gd name="connsiteX3" fmla="*/ 187332 w 228851"/>
                  <a:gd name="connsiteY3" fmla="*/ 287919 h 439816"/>
                  <a:gd name="connsiteX4" fmla="*/ 31244 w 228851"/>
                  <a:gd name="connsiteY4" fmla="*/ 439816 h 439816"/>
                  <a:gd name="connsiteX0" fmla="*/ 0 w 231564"/>
                  <a:gd name="connsiteY0" fmla="*/ 0 h 420822"/>
                  <a:gd name="connsiteX1" fmla="*/ 169574 w 231564"/>
                  <a:gd name="connsiteY1" fmla="*/ 43737 h 420822"/>
                  <a:gd name="connsiteX2" fmla="*/ 230989 w 231564"/>
                  <a:gd name="connsiteY2" fmla="*/ 166567 h 420822"/>
                  <a:gd name="connsiteX3" fmla="*/ 190045 w 231564"/>
                  <a:gd name="connsiteY3" fmla="*/ 268925 h 420822"/>
                  <a:gd name="connsiteX4" fmla="*/ 33957 w 231564"/>
                  <a:gd name="connsiteY4" fmla="*/ 420822 h 420822"/>
                  <a:gd name="connsiteX0" fmla="*/ 0 w 231564"/>
                  <a:gd name="connsiteY0" fmla="*/ 1124 h 421946"/>
                  <a:gd name="connsiteX1" fmla="*/ 169574 w 231564"/>
                  <a:gd name="connsiteY1" fmla="*/ 44861 h 421946"/>
                  <a:gd name="connsiteX2" fmla="*/ 230989 w 231564"/>
                  <a:gd name="connsiteY2" fmla="*/ 167691 h 421946"/>
                  <a:gd name="connsiteX3" fmla="*/ 190045 w 231564"/>
                  <a:gd name="connsiteY3" fmla="*/ 270049 h 421946"/>
                  <a:gd name="connsiteX4" fmla="*/ 33957 w 231564"/>
                  <a:gd name="connsiteY4" fmla="*/ 421946 h 421946"/>
                  <a:gd name="connsiteX0" fmla="*/ 0 w 231816"/>
                  <a:gd name="connsiteY0" fmla="*/ 1030 h 421852"/>
                  <a:gd name="connsiteX1" fmla="*/ 164148 w 231816"/>
                  <a:gd name="connsiteY1" fmla="*/ 47480 h 421852"/>
                  <a:gd name="connsiteX2" fmla="*/ 230989 w 231816"/>
                  <a:gd name="connsiteY2" fmla="*/ 167597 h 421852"/>
                  <a:gd name="connsiteX3" fmla="*/ 190045 w 231816"/>
                  <a:gd name="connsiteY3" fmla="*/ 269955 h 421852"/>
                  <a:gd name="connsiteX4" fmla="*/ 33957 w 231816"/>
                  <a:gd name="connsiteY4" fmla="*/ 421852 h 421852"/>
                  <a:gd name="connsiteX0" fmla="*/ 0 w 221654"/>
                  <a:gd name="connsiteY0" fmla="*/ 1154 h 421976"/>
                  <a:gd name="connsiteX1" fmla="*/ 164148 w 221654"/>
                  <a:gd name="connsiteY1" fmla="*/ 47604 h 421976"/>
                  <a:gd name="connsiteX2" fmla="*/ 220135 w 221654"/>
                  <a:gd name="connsiteY2" fmla="*/ 189428 h 421976"/>
                  <a:gd name="connsiteX3" fmla="*/ 190045 w 221654"/>
                  <a:gd name="connsiteY3" fmla="*/ 270079 h 421976"/>
                  <a:gd name="connsiteX4" fmla="*/ 33957 w 221654"/>
                  <a:gd name="connsiteY4" fmla="*/ 421976 h 421976"/>
                  <a:gd name="connsiteX0" fmla="*/ 0 w 220150"/>
                  <a:gd name="connsiteY0" fmla="*/ 1154 h 421976"/>
                  <a:gd name="connsiteX1" fmla="*/ 164148 w 220150"/>
                  <a:gd name="connsiteY1" fmla="*/ 47604 h 421976"/>
                  <a:gd name="connsiteX2" fmla="*/ 220135 w 220150"/>
                  <a:gd name="connsiteY2" fmla="*/ 189428 h 421976"/>
                  <a:gd name="connsiteX3" fmla="*/ 160198 w 220150"/>
                  <a:gd name="connsiteY3" fmla="*/ 310779 h 421976"/>
                  <a:gd name="connsiteX4" fmla="*/ 33957 w 220150"/>
                  <a:gd name="connsiteY4" fmla="*/ 421976 h 421976"/>
                  <a:gd name="connsiteX0" fmla="*/ 0 w 220167"/>
                  <a:gd name="connsiteY0" fmla="*/ 511 h 421333"/>
                  <a:gd name="connsiteX1" fmla="*/ 153295 w 220167"/>
                  <a:gd name="connsiteY1" fmla="*/ 82234 h 421333"/>
                  <a:gd name="connsiteX2" fmla="*/ 220135 w 220167"/>
                  <a:gd name="connsiteY2" fmla="*/ 188785 h 421333"/>
                  <a:gd name="connsiteX3" fmla="*/ 160198 w 220167"/>
                  <a:gd name="connsiteY3" fmla="*/ 310136 h 421333"/>
                  <a:gd name="connsiteX4" fmla="*/ 33957 w 220167"/>
                  <a:gd name="connsiteY4" fmla="*/ 421333 h 421333"/>
                  <a:gd name="connsiteX0" fmla="*/ 0 w 187782"/>
                  <a:gd name="connsiteY0" fmla="*/ 553 h 421375"/>
                  <a:gd name="connsiteX1" fmla="*/ 153295 w 187782"/>
                  <a:gd name="connsiteY1" fmla="*/ 82276 h 421375"/>
                  <a:gd name="connsiteX2" fmla="*/ 187575 w 187782"/>
                  <a:gd name="connsiteY2" fmla="*/ 218674 h 421375"/>
                  <a:gd name="connsiteX3" fmla="*/ 160198 w 187782"/>
                  <a:gd name="connsiteY3" fmla="*/ 310178 h 421375"/>
                  <a:gd name="connsiteX4" fmla="*/ 33957 w 187782"/>
                  <a:gd name="connsiteY4" fmla="*/ 421375 h 421375"/>
                  <a:gd name="connsiteX0" fmla="*/ 0 w 187962"/>
                  <a:gd name="connsiteY0" fmla="*/ 553 h 421375"/>
                  <a:gd name="connsiteX1" fmla="*/ 153295 w 187962"/>
                  <a:gd name="connsiteY1" fmla="*/ 82276 h 421375"/>
                  <a:gd name="connsiteX2" fmla="*/ 187575 w 187962"/>
                  <a:gd name="connsiteY2" fmla="*/ 218674 h 421375"/>
                  <a:gd name="connsiteX3" fmla="*/ 141205 w 187962"/>
                  <a:gd name="connsiteY3" fmla="*/ 334598 h 421375"/>
                  <a:gd name="connsiteX4" fmla="*/ 33957 w 187962"/>
                  <a:gd name="connsiteY4" fmla="*/ 421375 h 421375"/>
                  <a:gd name="connsiteX0" fmla="*/ 0 w 187962"/>
                  <a:gd name="connsiteY0" fmla="*/ 553 h 426802"/>
                  <a:gd name="connsiteX1" fmla="*/ 153295 w 187962"/>
                  <a:gd name="connsiteY1" fmla="*/ 82276 h 426802"/>
                  <a:gd name="connsiteX2" fmla="*/ 187575 w 187962"/>
                  <a:gd name="connsiteY2" fmla="*/ 218674 h 426802"/>
                  <a:gd name="connsiteX3" fmla="*/ 141205 w 187962"/>
                  <a:gd name="connsiteY3" fmla="*/ 334598 h 426802"/>
                  <a:gd name="connsiteX4" fmla="*/ 47524 w 187962"/>
                  <a:gd name="connsiteY4" fmla="*/ 426802 h 426802"/>
                  <a:gd name="connsiteX0" fmla="*/ 0 w 187962"/>
                  <a:gd name="connsiteY0" fmla="*/ 553 h 426802"/>
                  <a:gd name="connsiteX1" fmla="*/ 153295 w 187962"/>
                  <a:gd name="connsiteY1" fmla="*/ 82276 h 426802"/>
                  <a:gd name="connsiteX2" fmla="*/ 187575 w 187962"/>
                  <a:gd name="connsiteY2" fmla="*/ 218674 h 426802"/>
                  <a:gd name="connsiteX3" fmla="*/ 141205 w 187962"/>
                  <a:gd name="connsiteY3" fmla="*/ 334598 h 426802"/>
                  <a:gd name="connsiteX4" fmla="*/ 47524 w 187962"/>
                  <a:gd name="connsiteY4" fmla="*/ 426802 h 42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2" h="426802">
                    <a:moveTo>
                      <a:pt x="0" y="553"/>
                    </a:moveTo>
                    <a:cubicBezTo>
                      <a:pt x="49936" y="-5930"/>
                      <a:pt x="122033" y="45923"/>
                      <a:pt x="153295" y="82276"/>
                    </a:cubicBezTo>
                    <a:cubicBezTo>
                      <a:pt x="184557" y="118629"/>
                      <a:pt x="189590" y="176620"/>
                      <a:pt x="187575" y="218674"/>
                    </a:cubicBezTo>
                    <a:cubicBezTo>
                      <a:pt x="185560" y="260728"/>
                      <a:pt x="164547" y="299910"/>
                      <a:pt x="141205" y="334598"/>
                    </a:cubicBezTo>
                    <a:cubicBezTo>
                      <a:pt x="117863" y="369286"/>
                      <a:pt x="85858" y="380406"/>
                      <a:pt x="47524" y="426802"/>
                    </a:cubicBezTo>
                  </a:path>
                </a:pathLst>
              </a:custGeom>
              <a:noFill/>
              <a:ln w="19050" cmpd="sng">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39" name="Text Placeholder 4">
              <a:extLst>
                <a:ext uri="{FF2B5EF4-FFF2-40B4-BE49-F238E27FC236}">
                  <a16:creationId xmlns:a16="http://schemas.microsoft.com/office/drawing/2014/main" id="{7946DD7C-85E0-47E6-A8A0-2313BA53223B}"/>
                </a:ext>
              </a:extLst>
            </p:cNvPr>
            <p:cNvSpPr txBox="1">
              <a:spLocks/>
            </p:cNvSpPr>
            <p:nvPr/>
          </p:nvSpPr>
          <p:spPr>
            <a:xfrm>
              <a:off x="1888460" y="1527330"/>
              <a:ext cx="1520125" cy="311686"/>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b="1" dirty="0"/>
                <a:t>ITER 15 MA</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p:txBody>
        </p:sp>
      </p:grpSp>
    </p:spTree>
    <p:extLst>
      <p:ext uri="{BB962C8B-B14F-4D97-AF65-F5344CB8AC3E}">
        <p14:creationId xmlns:p14="http://schemas.microsoft.com/office/powerpoint/2010/main" val="167138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W profile shape &amp; radiation are independent of ECRH power</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9</a:t>
            </a:r>
            <a:endParaRPr lang="de-DE"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1059782" y="5030353"/>
            <a:ext cx="9212015" cy="182033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W density profile shape is practically not affected by ECRH</a:t>
            </a:r>
            <a:r>
              <a:rPr lang="en-US" baseline="30000" dirty="0"/>
              <a:t>1</a:t>
            </a:r>
            <a:endParaRPr lang="en-US" dirty="0"/>
          </a:p>
          <a:p>
            <a:pPr marL="285750" indent="-285750">
              <a:buFont typeface="Arial" panose="020B0604020202020204" pitchFamily="34" charset="0"/>
              <a:buChar char="•"/>
            </a:pPr>
            <a:r>
              <a:rPr lang="en-US" dirty="0"/>
              <a:t>As a consequence, the radiated power losses are also independent of ECRH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A7E3632-BE02-F6E2-6CA0-DC46D7598602}"/>
              </a:ext>
            </a:extLst>
          </p:cNvPr>
          <p:cNvGrpSpPr/>
          <p:nvPr/>
        </p:nvGrpSpPr>
        <p:grpSpPr>
          <a:xfrm>
            <a:off x="9977073" y="224280"/>
            <a:ext cx="1291635" cy="560009"/>
            <a:chOff x="7340512" y="5798422"/>
            <a:chExt cx="1416445" cy="560009"/>
          </a:xfrm>
          <a:solidFill>
            <a:srgbClr val="E8EDA8">
              <a:alpha val="24000"/>
            </a:srgbClr>
          </a:solidFill>
        </p:grpSpPr>
        <p:sp>
          <p:nvSpPr>
            <p:cNvPr id="15" name="Rectangle: Rounded Corners 14">
              <a:extLst>
                <a:ext uri="{FF2B5EF4-FFF2-40B4-BE49-F238E27FC236}">
                  <a16:creationId xmlns:a16="http://schemas.microsoft.com/office/drawing/2014/main" id="{81F5F680-4152-334A-E604-CD0F530BC26A}"/>
                </a:ext>
              </a:extLst>
            </p:cNvPr>
            <p:cNvSpPr/>
            <p:nvPr/>
          </p:nvSpPr>
          <p:spPr>
            <a:xfrm>
              <a:off x="7340512" y="5798422"/>
              <a:ext cx="1416445"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6" name="TextBox 15">
              <a:extLst>
                <a:ext uri="{FF2B5EF4-FFF2-40B4-BE49-F238E27FC236}">
                  <a16:creationId xmlns:a16="http://schemas.microsoft.com/office/drawing/2014/main" id="{3FCB46D9-57F5-F9C5-1E9C-5D41C3C70E1C}"/>
                </a:ext>
              </a:extLst>
            </p:cNvPr>
            <p:cNvSpPr txBox="1"/>
            <p:nvPr/>
          </p:nvSpPr>
          <p:spPr>
            <a:xfrm>
              <a:off x="7413386" y="5862982"/>
              <a:ext cx="1284609"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15 MA H-mode in DT</a:t>
              </a:r>
            </a:p>
          </p:txBody>
        </p:sp>
      </p:grpSp>
      <p:sp>
        <p:nvSpPr>
          <p:cNvPr id="33" name="Text Placeholder 4">
            <a:extLst>
              <a:ext uri="{FF2B5EF4-FFF2-40B4-BE49-F238E27FC236}">
                <a16:creationId xmlns:a16="http://schemas.microsoft.com/office/drawing/2014/main" id="{7DE03CF0-88E8-4A66-9670-1071B856CBDA}"/>
              </a:ext>
            </a:extLst>
          </p:cNvPr>
          <p:cNvSpPr txBox="1">
            <a:spLocks/>
          </p:cNvSpPr>
          <p:nvPr/>
        </p:nvSpPr>
        <p:spPr>
          <a:xfrm>
            <a:off x="9200279" y="6045385"/>
            <a:ext cx="2845222" cy="46498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a:solidFill>
                  <a:schemeClr val="accent6">
                    <a:lumMod val="50000"/>
                  </a:schemeClr>
                </a:solidFill>
              </a:rPr>
              <a:t>Fajardo 2024 NF 64 104001</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grpSp>
        <p:nvGrpSpPr>
          <p:cNvPr id="34" name="Group 33">
            <a:extLst>
              <a:ext uri="{FF2B5EF4-FFF2-40B4-BE49-F238E27FC236}">
                <a16:creationId xmlns:a16="http://schemas.microsoft.com/office/drawing/2014/main" id="{22B72FEF-DC7D-4AE9-90D6-4850C886A4BE}"/>
              </a:ext>
            </a:extLst>
          </p:cNvPr>
          <p:cNvGrpSpPr/>
          <p:nvPr/>
        </p:nvGrpSpPr>
        <p:grpSpPr>
          <a:xfrm>
            <a:off x="7741638" y="1386794"/>
            <a:ext cx="3094975" cy="2905252"/>
            <a:chOff x="582081" y="1754108"/>
            <a:chExt cx="4048691" cy="3800505"/>
          </a:xfrm>
        </p:grpSpPr>
        <p:sp>
          <p:nvSpPr>
            <p:cNvPr id="35" name="Text Placeholder 4">
              <a:extLst>
                <a:ext uri="{FF2B5EF4-FFF2-40B4-BE49-F238E27FC236}">
                  <a16:creationId xmlns:a16="http://schemas.microsoft.com/office/drawing/2014/main" id="{2FF77A5E-80CB-42BC-9C0D-C63C24528379}"/>
                </a:ext>
              </a:extLst>
            </p:cNvPr>
            <p:cNvSpPr txBox="1">
              <a:spLocks/>
            </p:cNvSpPr>
            <p:nvPr/>
          </p:nvSpPr>
          <p:spPr>
            <a:xfrm>
              <a:off x="2001373" y="1754108"/>
              <a:ext cx="1988551" cy="407732"/>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b="1" dirty="0"/>
                <a:t>AUG #32408</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p:txBody>
        </p:sp>
        <p:grpSp>
          <p:nvGrpSpPr>
            <p:cNvPr id="36" name="Group 35">
              <a:extLst>
                <a:ext uri="{FF2B5EF4-FFF2-40B4-BE49-F238E27FC236}">
                  <a16:creationId xmlns:a16="http://schemas.microsoft.com/office/drawing/2014/main" id="{238F7920-C761-4272-ABB7-7EE21AA6D848}"/>
                </a:ext>
              </a:extLst>
            </p:cNvPr>
            <p:cNvGrpSpPr/>
            <p:nvPr/>
          </p:nvGrpSpPr>
          <p:grpSpPr>
            <a:xfrm>
              <a:off x="582081" y="2202357"/>
              <a:ext cx="4048691" cy="3352256"/>
              <a:chOff x="961695" y="3767279"/>
              <a:chExt cx="3302656" cy="2734550"/>
            </a:xfrm>
          </p:grpSpPr>
          <p:pic>
            <p:nvPicPr>
              <p:cNvPr id="37" name="Picture 36" descr="A close-up of a graph&#10;&#10;Description automatically generated">
                <a:extLst>
                  <a:ext uri="{FF2B5EF4-FFF2-40B4-BE49-F238E27FC236}">
                    <a16:creationId xmlns:a16="http://schemas.microsoft.com/office/drawing/2014/main" id="{D90EFF36-FC92-4BC3-B026-4CA3AA8FFE5A}"/>
                  </a:ext>
                </a:extLst>
              </p:cNvPr>
              <p:cNvPicPr>
                <a:picLocks noChangeAspect="1"/>
              </p:cNvPicPr>
              <p:nvPr/>
            </p:nvPicPr>
            <p:blipFill rotWithShape="1">
              <a:blip r:embed="rId2"/>
              <a:srcRect l="25746" t="45367" r="50000" b="822"/>
              <a:stretch/>
            </p:blipFill>
            <p:spPr>
              <a:xfrm>
                <a:off x="961695" y="3767279"/>
                <a:ext cx="3302656" cy="2734550"/>
              </a:xfrm>
              <a:prstGeom prst="rect">
                <a:avLst/>
              </a:prstGeom>
            </p:spPr>
          </p:pic>
          <p:sp>
            <p:nvSpPr>
              <p:cNvPr id="38" name="Rectangle 37">
                <a:extLst>
                  <a:ext uri="{FF2B5EF4-FFF2-40B4-BE49-F238E27FC236}">
                    <a16:creationId xmlns:a16="http://schemas.microsoft.com/office/drawing/2014/main" id="{9A77BF1D-F90F-4845-BB00-E6B6CD68AB5E}"/>
                  </a:ext>
                </a:extLst>
              </p:cNvPr>
              <p:cNvSpPr/>
              <p:nvPr/>
            </p:nvSpPr>
            <p:spPr>
              <a:xfrm>
                <a:off x="3731464" y="3935829"/>
                <a:ext cx="274548" cy="329403"/>
              </a:xfrm>
              <a:prstGeom prst="rect">
                <a:avLst/>
              </a:prstGeom>
              <a:solidFill>
                <a:srgbClr val="D3D3D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grpSp>
      <p:grpSp>
        <p:nvGrpSpPr>
          <p:cNvPr id="22" name="Group 21">
            <a:extLst>
              <a:ext uri="{FF2B5EF4-FFF2-40B4-BE49-F238E27FC236}">
                <a16:creationId xmlns:a16="http://schemas.microsoft.com/office/drawing/2014/main" id="{93B81C97-0E7E-4670-A17E-19680F994D1B}"/>
              </a:ext>
            </a:extLst>
          </p:cNvPr>
          <p:cNvGrpSpPr/>
          <p:nvPr/>
        </p:nvGrpSpPr>
        <p:grpSpPr>
          <a:xfrm>
            <a:off x="1282243" y="1440916"/>
            <a:ext cx="5542424" cy="3156635"/>
            <a:chOff x="1282243" y="1440916"/>
            <a:chExt cx="5542424" cy="3156635"/>
          </a:xfrm>
        </p:grpSpPr>
        <p:grpSp>
          <p:nvGrpSpPr>
            <p:cNvPr id="19" name="Group 18">
              <a:extLst>
                <a:ext uri="{FF2B5EF4-FFF2-40B4-BE49-F238E27FC236}">
                  <a16:creationId xmlns:a16="http://schemas.microsoft.com/office/drawing/2014/main" id="{6A6E2D70-CB02-4644-86C6-D652AA38D1B5}"/>
                </a:ext>
              </a:extLst>
            </p:cNvPr>
            <p:cNvGrpSpPr/>
            <p:nvPr/>
          </p:nvGrpSpPr>
          <p:grpSpPr>
            <a:xfrm>
              <a:off x="1282243" y="1440916"/>
              <a:ext cx="5542424" cy="3156635"/>
              <a:chOff x="5738349" y="1266918"/>
              <a:chExt cx="5010034" cy="2853417"/>
            </a:xfrm>
          </p:grpSpPr>
          <p:pic>
            <p:nvPicPr>
              <p:cNvPr id="8" name="Picture 7">
                <a:extLst>
                  <a:ext uri="{FF2B5EF4-FFF2-40B4-BE49-F238E27FC236}">
                    <a16:creationId xmlns:a16="http://schemas.microsoft.com/office/drawing/2014/main" id="{05A2F9DA-9AAA-404A-A7CC-71FE09BCAB37}"/>
                  </a:ext>
                </a:extLst>
              </p:cNvPr>
              <p:cNvPicPr>
                <a:picLocks noChangeAspect="1"/>
              </p:cNvPicPr>
              <p:nvPr/>
            </p:nvPicPr>
            <p:blipFill>
              <a:blip r:embed="rId3"/>
              <a:stretch>
                <a:fillRect/>
              </a:stretch>
            </p:blipFill>
            <p:spPr>
              <a:xfrm>
                <a:off x="5738349" y="1266918"/>
                <a:ext cx="3542061" cy="2767763"/>
              </a:xfrm>
              <a:prstGeom prst="rect">
                <a:avLst/>
              </a:prstGeom>
            </p:spPr>
          </p:pic>
          <p:pic>
            <p:nvPicPr>
              <p:cNvPr id="27" name="Picture 26">
                <a:extLst>
                  <a:ext uri="{FF2B5EF4-FFF2-40B4-BE49-F238E27FC236}">
                    <a16:creationId xmlns:a16="http://schemas.microsoft.com/office/drawing/2014/main" id="{35AF399D-D6E3-4F6B-8489-9031FFA61BE8}"/>
                  </a:ext>
                </a:extLst>
              </p:cNvPr>
              <p:cNvPicPr>
                <a:picLocks noChangeAspect="1"/>
              </p:cNvPicPr>
              <p:nvPr/>
            </p:nvPicPr>
            <p:blipFill rotWithShape="1">
              <a:blip r:embed="rId4">
                <a:extLst>
                  <a:ext uri="{28A0092B-C50C-407E-A947-70E740481C1C}">
                    <a14:useLocalDpi xmlns:a14="http://schemas.microsoft.com/office/drawing/2010/main" val="0"/>
                  </a:ext>
                </a:extLst>
              </a:blip>
              <a:srcRect l="73668"/>
              <a:stretch/>
            </p:blipFill>
            <p:spPr>
              <a:xfrm>
                <a:off x="9374277" y="1458987"/>
                <a:ext cx="1374106" cy="2661348"/>
              </a:xfrm>
              <a:prstGeom prst="rect">
                <a:avLst/>
              </a:prstGeom>
            </p:spPr>
          </p:pic>
          <p:cxnSp>
            <p:nvCxnSpPr>
              <p:cNvPr id="32" name="Straight Arrow Connector 31">
                <a:extLst>
                  <a:ext uri="{FF2B5EF4-FFF2-40B4-BE49-F238E27FC236}">
                    <a16:creationId xmlns:a16="http://schemas.microsoft.com/office/drawing/2014/main" id="{FC0AC864-8CE1-495B-908D-DB4AAD8A9F06}"/>
                  </a:ext>
                </a:extLst>
              </p:cNvPr>
              <p:cNvCxnSpPr>
                <a:cxnSpLocks/>
              </p:cNvCxnSpPr>
              <p:nvPr/>
            </p:nvCxnSpPr>
            <p:spPr>
              <a:xfrm>
                <a:off x="8615244" y="1934305"/>
                <a:ext cx="349569" cy="295789"/>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BBA2555D-6D19-4739-83B4-EFD6BE7E31F4}"/>
                  </a:ext>
                </a:extLst>
              </p:cNvPr>
              <p:cNvSpPr/>
              <p:nvPr/>
            </p:nvSpPr>
            <p:spPr>
              <a:xfrm>
                <a:off x="7634060" y="2613361"/>
                <a:ext cx="187962" cy="426802"/>
              </a:xfrm>
              <a:custGeom>
                <a:avLst/>
                <a:gdLst>
                  <a:gd name="connsiteX0" fmla="*/ 0 w 174453"/>
                  <a:gd name="connsiteY0" fmla="*/ 0 h 385550"/>
                  <a:gd name="connsiteX1" fmla="*/ 112594 w 174453"/>
                  <a:gd name="connsiteY1" fmla="*/ 54591 h 385550"/>
                  <a:gd name="connsiteX2" fmla="*/ 174009 w 174453"/>
                  <a:gd name="connsiteY2" fmla="*/ 177421 h 385550"/>
                  <a:gd name="connsiteX3" fmla="*/ 133065 w 174453"/>
                  <a:gd name="connsiteY3" fmla="*/ 279779 h 385550"/>
                  <a:gd name="connsiteX4" fmla="*/ 6824 w 174453"/>
                  <a:gd name="connsiteY4" fmla="*/ 385550 h 385550"/>
                  <a:gd name="connsiteX0" fmla="*/ 0 w 228720"/>
                  <a:gd name="connsiteY0" fmla="*/ 0 h 393690"/>
                  <a:gd name="connsiteX1" fmla="*/ 166861 w 228720"/>
                  <a:gd name="connsiteY1" fmla="*/ 62731 h 393690"/>
                  <a:gd name="connsiteX2" fmla="*/ 228276 w 228720"/>
                  <a:gd name="connsiteY2" fmla="*/ 185561 h 393690"/>
                  <a:gd name="connsiteX3" fmla="*/ 187332 w 228720"/>
                  <a:gd name="connsiteY3" fmla="*/ 287919 h 393690"/>
                  <a:gd name="connsiteX4" fmla="*/ 61091 w 228720"/>
                  <a:gd name="connsiteY4" fmla="*/ 393690 h 393690"/>
                  <a:gd name="connsiteX0" fmla="*/ 0 w 228899"/>
                  <a:gd name="connsiteY0" fmla="*/ 0 h 426250"/>
                  <a:gd name="connsiteX1" fmla="*/ 166861 w 228899"/>
                  <a:gd name="connsiteY1" fmla="*/ 62731 h 426250"/>
                  <a:gd name="connsiteX2" fmla="*/ 228276 w 228899"/>
                  <a:gd name="connsiteY2" fmla="*/ 185561 h 426250"/>
                  <a:gd name="connsiteX3" fmla="*/ 187332 w 228899"/>
                  <a:gd name="connsiteY3" fmla="*/ 287919 h 426250"/>
                  <a:gd name="connsiteX4" fmla="*/ 23104 w 228899"/>
                  <a:gd name="connsiteY4" fmla="*/ 426250 h 426250"/>
                  <a:gd name="connsiteX0" fmla="*/ 0 w 228851"/>
                  <a:gd name="connsiteY0" fmla="*/ 0 h 439816"/>
                  <a:gd name="connsiteX1" fmla="*/ 166861 w 228851"/>
                  <a:gd name="connsiteY1" fmla="*/ 62731 h 439816"/>
                  <a:gd name="connsiteX2" fmla="*/ 228276 w 228851"/>
                  <a:gd name="connsiteY2" fmla="*/ 185561 h 439816"/>
                  <a:gd name="connsiteX3" fmla="*/ 187332 w 228851"/>
                  <a:gd name="connsiteY3" fmla="*/ 287919 h 439816"/>
                  <a:gd name="connsiteX4" fmla="*/ 31244 w 228851"/>
                  <a:gd name="connsiteY4" fmla="*/ 439816 h 439816"/>
                  <a:gd name="connsiteX0" fmla="*/ 0 w 231564"/>
                  <a:gd name="connsiteY0" fmla="*/ 0 h 420822"/>
                  <a:gd name="connsiteX1" fmla="*/ 169574 w 231564"/>
                  <a:gd name="connsiteY1" fmla="*/ 43737 h 420822"/>
                  <a:gd name="connsiteX2" fmla="*/ 230989 w 231564"/>
                  <a:gd name="connsiteY2" fmla="*/ 166567 h 420822"/>
                  <a:gd name="connsiteX3" fmla="*/ 190045 w 231564"/>
                  <a:gd name="connsiteY3" fmla="*/ 268925 h 420822"/>
                  <a:gd name="connsiteX4" fmla="*/ 33957 w 231564"/>
                  <a:gd name="connsiteY4" fmla="*/ 420822 h 420822"/>
                  <a:gd name="connsiteX0" fmla="*/ 0 w 231564"/>
                  <a:gd name="connsiteY0" fmla="*/ 1124 h 421946"/>
                  <a:gd name="connsiteX1" fmla="*/ 169574 w 231564"/>
                  <a:gd name="connsiteY1" fmla="*/ 44861 h 421946"/>
                  <a:gd name="connsiteX2" fmla="*/ 230989 w 231564"/>
                  <a:gd name="connsiteY2" fmla="*/ 167691 h 421946"/>
                  <a:gd name="connsiteX3" fmla="*/ 190045 w 231564"/>
                  <a:gd name="connsiteY3" fmla="*/ 270049 h 421946"/>
                  <a:gd name="connsiteX4" fmla="*/ 33957 w 231564"/>
                  <a:gd name="connsiteY4" fmla="*/ 421946 h 421946"/>
                  <a:gd name="connsiteX0" fmla="*/ 0 w 231816"/>
                  <a:gd name="connsiteY0" fmla="*/ 1030 h 421852"/>
                  <a:gd name="connsiteX1" fmla="*/ 164148 w 231816"/>
                  <a:gd name="connsiteY1" fmla="*/ 47480 h 421852"/>
                  <a:gd name="connsiteX2" fmla="*/ 230989 w 231816"/>
                  <a:gd name="connsiteY2" fmla="*/ 167597 h 421852"/>
                  <a:gd name="connsiteX3" fmla="*/ 190045 w 231816"/>
                  <a:gd name="connsiteY3" fmla="*/ 269955 h 421852"/>
                  <a:gd name="connsiteX4" fmla="*/ 33957 w 231816"/>
                  <a:gd name="connsiteY4" fmla="*/ 421852 h 421852"/>
                  <a:gd name="connsiteX0" fmla="*/ 0 w 221654"/>
                  <a:gd name="connsiteY0" fmla="*/ 1154 h 421976"/>
                  <a:gd name="connsiteX1" fmla="*/ 164148 w 221654"/>
                  <a:gd name="connsiteY1" fmla="*/ 47604 h 421976"/>
                  <a:gd name="connsiteX2" fmla="*/ 220135 w 221654"/>
                  <a:gd name="connsiteY2" fmla="*/ 189428 h 421976"/>
                  <a:gd name="connsiteX3" fmla="*/ 190045 w 221654"/>
                  <a:gd name="connsiteY3" fmla="*/ 270079 h 421976"/>
                  <a:gd name="connsiteX4" fmla="*/ 33957 w 221654"/>
                  <a:gd name="connsiteY4" fmla="*/ 421976 h 421976"/>
                  <a:gd name="connsiteX0" fmla="*/ 0 w 220150"/>
                  <a:gd name="connsiteY0" fmla="*/ 1154 h 421976"/>
                  <a:gd name="connsiteX1" fmla="*/ 164148 w 220150"/>
                  <a:gd name="connsiteY1" fmla="*/ 47604 h 421976"/>
                  <a:gd name="connsiteX2" fmla="*/ 220135 w 220150"/>
                  <a:gd name="connsiteY2" fmla="*/ 189428 h 421976"/>
                  <a:gd name="connsiteX3" fmla="*/ 160198 w 220150"/>
                  <a:gd name="connsiteY3" fmla="*/ 310779 h 421976"/>
                  <a:gd name="connsiteX4" fmla="*/ 33957 w 220150"/>
                  <a:gd name="connsiteY4" fmla="*/ 421976 h 421976"/>
                  <a:gd name="connsiteX0" fmla="*/ 0 w 220167"/>
                  <a:gd name="connsiteY0" fmla="*/ 511 h 421333"/>
                  <a:gd name="connsiteX1" fmla="*/ 153295 w 220167"/>
                  <a:gd name="connsiteY1" fmla="*/ 82234 h 421333"/>
                  <a:gd name="connsiteX2" fmla="*/ 220135 w 220167"/>
                  <a:gd name="connsiteY2" fmla="*/ 188785 h 421333"/>
                  <a:gd name="connsiteX3" fmla="*/ 160198 w 220167"/>
                  <a:gd name="connsiteY3" fmla="*/ 310136 h 421333"/>
                  <a:gd name="connsiteX4" fmla="*/ 33957 w 220167"/>
                  <a:gd name="connsiteY4" fmla="*/ 421333 h 421333"/>
                  <a:gd name="connsiteX0" fmla="*/ 0 w 187782"/>
                  <a:gd name="connsiteY0" fmla="*/ 553 h 421375"/>
                  <a:gd name="connsiteX1" fmla="*/ 153295 w 187782"/>
                  <a:gd name="connsiteY1" fmla="*/ 82276 h 421375"/>
                  <a:gd name="connsiteX2" fmla="*/ 187575 w 187782"/>
                  <a:gd name="connsiteY2" fmla="*/ 218674 h 421375"/>
                  <a:gd name="connsiteX3" fmla="*/ 160198 w 187782"/>
                  <a:gd name="connsiteY3" fmla="*/ 310178 h 421375"/>
                  <a:gd name="connsiteX4" fmla="*/ 33957 w 187782"/>
                  <a:gd name="connsiteY4" fmla="*/ 421375 h 421375"/>
                  <a:gd name="connsiteX0" fmla="*/ 0 w 187962"/>
                  <a:gd name="connsiteY0" fmla="*/ 553 h 421375"/>
                  <a:gd name="connsiteX1" fmla="*/ 153295 w 187962"/>
                  <a:gd name="connsiteY1" fmla="*/ 82276 h 421375"/>
                  <a:gd name="connsiteX2" fmla="*/ 187575 w 187962"/>
                  <a:gd name="connsiteY2" fmla="*/ 218674 h 421375"/>
                  <a:gd name="connsiteX3" fmla="*/ 141205 w 187962"/>
                  <a:gd name="connsiteY3" fmla="*/ 334598 h 421375"/>
                  <a:gd name="connsiteX4" fmla="*/ 33957 w 187962"/>
                  <a:gd name="connsiteY4" fmla="*/ 421375 h 421375"/>
                  <a:gd name="connsiteX0" fmla="*/ 0 w 187962"/>
                  <a:gd name="connsiteY0" fmla="*/ 553 h 426802"/>
                  <a:gd name="connsiteX1" fmla="*/ 153295 w 187962"/>
                  <a:gd name="connsiteY1" fmla="*/ 82276 h 426802"/>
                  <a:gd name="connsiteX2" fmla="*/ 187575 w 187962"/>
                  <a:gd name="connsiteY2" fmla="*/ 218674 h 426802"/>
                  <a:gd name="connsiteX3" fmla="*/ 141205 w 187962"/>
                  <a:gd name="connsiteY3" fmla="*/ 334598 h 426802"/>
                  <a:gd name="connsiteX4" fmla="*/ 47524 w 187962"/>
                  <a:gd name="connsiteY4" fmla="*/ 426802 h 426802"/>
                  <a:gd name="connsiteX0" fmla="*/ 0 w 187962"/>
                  <a:gd name="connsiteY0" fmla="*/ 553 h 426802"/>
                  <a:gd name="connsiteX1" fmla="*/ 153295 w 187962"/>
                  <a:gd name="connsiteY1" fmla="*/ 82276 h 426802"/>
                  <a:gd name="connsiteX2" fmla="*/ 187575 w 187962"/>
                  <a:gd name="connsiteY2" fmla="*/ 218674 h 426802"/>
                  <a:gd name="connsiteX3" fmla="*/ 141205 w 187962"/>
                  <a:gd name="connsiteY3" fmla="*/ 334598 h 426802"/>
                  <a:gd name="connsiteX4" fmla="*/ 47524 w 187962"/>
                  <a:gd name="connsiteY4" fmla="*/ 426802 h 42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2" h="426802">
                    <a:moveTo>
                      <a:pt x="0" y="553"/>
                    </a:moveTo>
                    <a:cubicBezTo>
                      <a:pt x="49936" y="-5930"/>
                      <a:pt x="122033" y="45923"/>
                      <a:pt x="153295" y="82276"/>
                    </a:cubicBezTo>
                    <a:cubicBezTo>
                      <a:pt x="184557" y="118629"/>
                      <a:pt x="189590" y="176620"/>
                      <a:pt x="187575" y="218674"/>
                    </a:cubicBezTo>
                    <a:cubicBezTo>
                      <a:pt x="185560" y="260728"/>
                      <a:pt x="164547" y="299910"/>
                      <a:pt x="141205" y="334598"/>
                    </a:cubicBezTo>
                    <a:cubicBezTo>
                      <a:pt x="117863" y="369286"/>
                      <a:pt x="85858" y="380406"/>
                      <a:pt x="47524" y="426802"/>
                    </a:cubicBezTo>
                  </a:path>
                </a:pathLst>
              </a:custGeom>
              <a:noFill/>
              <a:ln w="19050" cmpd="sng">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39" name="Text Placeholder 4">
              <a:extLst>
                <a:ext uri="{FF2B5EF4-FFF2-40B4-BE49-F238E27FC236}">
                  <a16:creationId xmlns:a16="http://schemas.microsoft.com/office/drawing/2014/main" id="{7946DD7C-85E0-47E6-A8A0-2313BA53223B}"/>
                </a:ext>
              </a:extLst>
            </p:cNvPr>
            <p:cNvSpPr txBox="1">
              <a:spLocks/>
            </p:cNvSpPr>
            <p:nvPr/>
          </p:nvSpPr>
          <p:spPr>
            <a:xfrm>
              <a:off x="1888460" y="1527330"/>
              <a:ext cx="1520125" cy="311686"/>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b="1" dirty="0"/>
                <a:t>ITER 15 MA</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p:txBody>
        </p:sp>
      </p:grpSp>
      <p:cxnSp>
        <p:nvCxnSpPr>
          <p:cNvPr id="7" name="Straight Connector 6">
            <a:extLst>
              <a:ext uri="{FF2B5EF4-FFF2-40B4-BE49-F238E27FC236}">
                <a16:creationId xmlns:a16="http://schemas.microsoft.com/office/drawing/2014/main" id="{D875F120-C8C5-4771-AD1B-67F11047EC45}"/>
              </a:ext>
            </a:extLst>
          </p:cNvPr>
          <p:cNvCxnSpPr/>
          <p:nvPr/>
        </p:nvCxnSpPr>
        <p:spPr>
          <a:xfrm>
            <a:off x="7222921" y="1440916"/>
            <a:ext cx="0" cy="2988471"/>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682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Turbulent transport is dominant for W in ITER core</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10</a:t>
            </a:r>
            <a:endParaRPr lang="de-DE"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658812" y="1303657"/>
            <a:ext cx="10792959" cy="1111980"/>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In the core of ITER, the much lower collisionality and lower rotation (compared to present-day devices) cause the </a:t>
            </a:r>
            <a:r>
              <a:rPr lang="en-US" b="1" dirty="0">
                <a:solidFill>
                  <a:srgbClr val="FF0000"/>
                </a:solidFill>
              </a:rPr>
              <a:t>neoclassical</a:t>
            </a:r>
            <a:r>
              <a:rPr lang="en-US" dirty="0"/>
              <a:t> transport to be almost negligible compared to </a:t>
            </a:r>
            <a:r>
              <a:rPr lang="en-US" b="1" dirty="0">
                <a:solidFill>
                  <a:srgbClr val="0000FF"/>
                </a:solidFill>
              </a:rPr>
              <a:t>turbulent</a:t>
            </a:r>
            <a:r>
              <a:rPr lang="en-US" dirty="0"/>
              <a:t> transport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4BF62C4-28C4-49F6-9A4B-0EDC6C955774}"/>
              </a:ext>
            </a:extLst>
          </p:cNvPr>
          <p:cNvSpPr/>
          <p:nvPr/>
        </p:nvSpPr>
        <p:spPr>
          <a:xfrm>
            <a:off x="8002749" y="3154570"/>
            <a:ext cx="3356811" cy="1754326"/>
          </a:xfrm>
          <a:prstGeom prst="rect">
            <a:avLst/>
          </a:prstGeom>
        </p:spPr>
        <p:txBody>
          <a:bodyPr wrap="square">
            <a:spAutoFit/>
          </a:bodyPr>
          <a:lstStyle/>
          <a:p>
            <a:pPr marL="285750" indent="-285750">
              <a:buFont typeface="Arial" panose="020B0604020202020204" pitchFamily="34" charset="0"/>
              <a:buChar char="•"/>
            </a:pPr>
            <a:r>
              <a:rPr lang="en-US" dirty="0"/>
              <a:t>Turbulent transport does not lead to strong accumulation</a:t>
            </a:r>
            <a:r>
              <a:rPr lang="en-US" baseline="30000" dirty="0"/>
              <a:t>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Core W densities are flat regardless of ECRH power</a:t>
            </a:r>
            <a:r>
              <a:rPr lang="en-US" baseline="30000" dirty="0"/>
              <a:t>2</a:t>
            </a:r>
          </a:p>
        </p:txBody>
      </p:sp>
      <p:sp>
        <p:nvSpPr>
          <p:cNvPr id="18" name="Text Placeholder 4">
            <a:extLst>
              <a:ext uri="{FF2B5EF4-FFF2-40B4-BE49-F238E27FC236}">
                <a16:creationId xmlns:a16="http://schemas.microsoft.com/office/drawing/2014/main" id="{8DB5CA51-E713-4864-AD72-DB6A8342DF60}"/>
              </a:ext>
            </a:extLst>
          </p:cNvPr>
          <p:cNvSpPr txBox="1">
            <a:spLocks/>
          </p:cNvSpPr>
          <p:nvPr/>
        </p:nvSpPr>
        <p:spPr>
          <a:xfrm>
            <a:off x="9059214" y="5788840"/>
            <a:ext cx="2845222"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err="1">
                <a:solidFill>
                  <a:schemeClr val="accent6">
                    <a:lumMod val="50000"/>
                  </a:schemeClr>
                </a:solidFill>
              </a:rPr>
              <a:t>Angioni</a:t>
            </a:r>
            <a:r>
              <a:rPr lang="en-US" sz="1400" dirty="0">
                <a:solidFill>
                  <a:schemeClr val="accent6">
                    <a:lumMod val="50000"/>
                  </a:schemeClr>
                </a:solidFill>
              </a:rPr>
              <a:t> 2021 PPCF 63 073001</a:t>
            </a:r>
          </a:p>
          <a:p>
            <a:pPr>
              <a:spcBef>
                <a:spcPts val="0"/>
              </a:spcBef>
            </a:pPr>
            <a:r>
              <a:rPr lang="en-US" sz="1400" baseline="30000" dirty="0">
                <a:solidFill>
                  <a:schemeClr val="accent6">
                    <a:lumMod val="50000"/>
                  </a:schemeClr>
                </a:solidFill>
              </a:rPr>
              <a:t>2 </a:t>
            </a:r>
            <a:r>
              <a:rPr lang="en-US" sz="1400" dirty="0">
                <a:solidFill>
                  <a:schemeClr val="accent6">
                    <a:lumMod val="50000"/>
                  </a:schemeClr>
                </a:solidFill>
              </a:rPr>
              <a:t>Fajardo 2024 NF 64 104001</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grpSp>
        <p:nvGrpSpPr>
          <p:cNvPr id="7" name="Group 6">
            <a:extLst>
              <a:ext uri="{FF2B5EF4-FFF2-40B4-BE49-F238E27FC236}">
                <a16:creationId xmlns:a16="http://schemas.microsoft.com/office/drawing/2014/main" id="{C57244C9-656C-45E8-97AA-4AE5B401BADF}"/>
              </a:ext>
            </a:extLst>
          </p:cNvPr>
          <p:cNvGrpSpPr/>
          <p:nvPr/>
        </p:nvGrpSpPr>
        <p:grpSpPr>
          <a:xfrm>
            <a:off x="523948" y="2528253"/>
            <a:ext cx="3529507" cy="3398320"/>
            <a:chOff x="523948" y="2528253"/>
            <a:chExt cx="3529507" cy="3398320"/>
          </a:xfrm>
        </p:grpSpPr>
        <p:grpSp>
          <p:nvGrpSpPr>
            <p:cNvPr id="24" name="Group 23">
              <a:extLst>
                <a:ext uri="{FF2B5EF4-FFF2-40B4-BE49-F238E27FC236}">
                  <a16:creationId xmlns:a16="http://schemas.microsoft.com/office/drawing/2014/main" id="{8CFBF2D0-A297-453B-8CF0-CB5D466BF926}"/>
                </a:ext>
              </a:extLst>
            </p:cNvPr>
            <p:cNvGrpSpPr/>
            <p:nvPr/>
          </p:nvGrpSpPr>
          <p:grpSpPr>
            <a:xfrm>
              <a:off x="523948" y="2528253"/>
              <a:ext cx="3529507" cy="3131816"/>
              <a:chOff x="523948" y="2528253"/>
              <a:chExt cx="3529507" cy="3131816"/>
            </a:xfrm>
          </p:grpSpPr>
          <p:pic>
            <p:nvPicPr>
              <p:cNvPr id="20" name="Picture 19">
                <a:extLst>
                  <a:ext uri="{FF2B5EF4-FFF2-40B4-BE49-F238E27FC236}">
                    <a16:creationId xmlns:a16="http://schemas.microsoft.com/office/drawing/2014/main" id="{DF676FA4-1272-4883-8C98-9CC95846D976}"/>
                  </a:ext>
                </a:extLst>
              </p:cNvPr>
              <p:cNvPicPr>
                <a:picLocks noChangeAspect="1"/>
              </p:cNvPicPr>
              <p:nvPr/>
            </p:nvPicPr>
            <p:blipFill>
              <a:blip r:embed="rId2"/>
              <a:stretch>
                <a:fillRect/>
              </a:stretch>
            </p:blipFill>
            <p:spPr>
              <a:xfrm>
                <a:off x="523948" y="2528253"/>
                <a:ext cx="3529507" cy="3131816"/>
              </a:xfrm>
              <a:prstGeom prst="rect">
                <a:avLst/>
              </a:prstGeom>
            </p:spPr>
          </p:pic>
          <p:grpSp>
            <p:nvGrpSpPr>
              <p:cNvPr id="13" name="Group 12">
                <a:extLst>
                  <a:ext uri="{FF2B5EF4-FFF2-40B4-BE49-F238E27FC236}">
                    <a16:creationId xmlns:a16="http://schemas.microsoft.com/office/drawing/2014/main" id="{5CAD30E1-8094-F086-D298-4740B46E6D55}"/>
                  </a:ext>
                </a:extLst>
              </p:cNvPr>
              <p:cNvGrpSpPr/>
              <p:nvPr/>
            </p:nvGrpSpPr>
            <p:grpSpPr>
              <a:xfrm>
                <a:off x="2786752" y="4578240"/>
                <a:ext cx="1023835" cy="468764"/>
                <a:chOff x="7236328" y="5867381"/>
                <a:chExt cx="1518494" cy="565349"/>
              </a:xfrm>
              <a:solidFill>
                <a:srgbClr val="E8EDA8">
                  <a:alpha val="24000"/>
                </a:srgbClr>
              </a:solidFill>
            </p:grpSpPr>
            <p:sp>
              <p:nvSpPr>
                <p:cNvPr id="15" name="Rectangle: Rounded Corners 14">
                  <a:extLst>
                    <a:ext uri="{FF2B5EF4-FFF2-40B4-BE49-F238E27FC236}">
                      <a16:creationId xmlns:a16="http://schemas.microsoft.com/office/drawing/2014/main" id="{30D2AC99-164B-A198-69FD-448EA206A354}"/>
                    </a:ext>
                  </a:extLst>
                </p:cNvPr>
                <p:cNvSpPr/>
                <p:nvPr/>
              </p:nvSpPr>
              <p:spPr>
                <a:xfrm>
                  <a:off x="7236328" y="5867381"/>
                  <a:ext cx="1518494"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6" name="TextBox 15">
                  <a:extLst>
                    <a:ext uri="{FF2B5EF4-FFF2-40B4-BE49-F238E27FC236}">
                      <a16:creationId xmlns:a16="http://schemas.microsoft.com/office/drawing/2014/main" id="{11E47A43-3310-F1D1-033B-D66347A52CAB}"/>
                    </a:ext>
                  </a:extLst>
                </p:cNvPr>
                <p:cNvSpPr txBox="1"/>
                <p:nvPr/>
              </p:nvSpPr>
              <p:spPr>
                <a:xfrm>
                  <a:off x="7266777" y="5938444"/>
                  <a:ext cx="1457598" cy="445434"/>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200" b="1" dirty="0">
                      <a:solidFill>
                        <a:schemeClr val="bg2">
                          <a:lumMod val="50000"/>
                        </a:schemeClr>
                      </a:solidFill>
                    </a:rPr>
                    <a:t>AUG 1.0 MA H-mode</a:t>
                  </a:r>
                </a:p>
              </p:txBody>
            </p:sp>
          </p:grpSp>
        </p:grpSp>
        <p:sp>
          <p:nvSpPr>
            <p:cNvPr id="26" name="Rectangle 25">
              <a:extLst>
                <a:ext uri="{FF2B5EF4-FFF2-40B4-BE49-F238E27FC236}">
                  <a16:creationId xmlns:a16="http://schemas.microsoft.com/office/drawing/2014/main" id="{6385E561-54E6-4075-9E70-DA3CF07A344D}"/>
                </a:ext>
              </a:extLst>
            </p:cNvPr>
            <p:cNvSpPr/>
            <p:nvPr/>
          </p:nvSpPr>
          <p:spPr>
            <a:xfrm>
              <a:off x="1810517" y="5618796"/>
              <a:ext cx="1548701" cy="307777"/>
            </a:xfrm>
            <a:prstGeom prst="rect">
              <a:avLst/>
            </a:prstGeom>
          </p:spPr>
          <p:txBody>
            <a:bodyPr wrap="square">
              <a:spAutoFit/>
            </a:bodyPr>
            <a:lstStyle/>
            <a:p>
              <a:r>
                <a:rPr lang="en-US" sz="1400" dirty="0"/>
                <a:t>(+ 8 MW of NBI)</a:t>
              </a:r>
            </a:p>
          </p:txBody>
        </p:sp>
      </p:grpSp>
      <p:grpSp>
        <p:nvGrpSpPr>
          <p:cNvPr id="8" name="Group 7">
            <a:extLst>
              <a:ext uri="{FF2B5EF4-FFF2-40B4-BE49-F238E27FC236}">
                <a16:creationId xmlns:a16="http://schemas.microsoft.com/office/drawing/2014/main" id="{B04A2833-6F8B-4E77-828B-9514E1FDE10D}"/>
              </a:ext>
            </a:extLst>
          </p:cNvPr>
          <p:cNvGrpSpPr/>
          <p:nvPr/>
        </p:nvGrpSpPr>
        <p:grpSpPr>
          <a:xfrm>
            <a:off x="4140179" y="2528253"/>
            <a:ext cx="3526745" cy="3402561"/>
            <a:chOff x="4140179" y="2528253"/>
            <a:chExt cx="3526745" cy="3402561"/>
          </a:xfrm>
        </p:grpSpPr>
        <p:grpSp>
          <p:nvGrpSpPr>
            <p:cNvPr id="23" name="Group 22">
              <a:extLst>
                <a:ext uri="{FF2B5EF4-FFF2-40B4-BE49-F238E27FC236}">
                  <a16:creationId xmlns:a16="http://schemas.microsoft.com/office/drawing/2014/main" id="{3BFAB028-7686-47F7-A8F6-28DA48D107C1}"/>
                </a:ext>
              </a:extLst>
            </p:cNvPr>
            <p:cNvGrpSpPr/>
            <p:nvPr/>
          </p:nvGrpSpPr>
          <p:grpSpPr>
            <a:xfrm>
              <a:off x="4140179" y="2528253"/>
              <a:ext cx="3526745" cy="3131816"/>
              <a:chOff x="4024679" y="2528253"/>
              <a:chExt cx="3526745" cy="3131816"/>
            </a:xfrm>
          </p:grpSpPr>
          <p:pic>
            <p:nvPicPr>
              <p:cNvPr id="22" name="Picture 21">
                <a:extLst>
                  <a:ext uri="{FF2B5EF4-FFF2-40B4-BE49-F238E27FC236}">
                    <a16:creationId xmlns:a16="http://schemas.microsoft.com/office/drawing/2014/main" id="{1F8CED59-C1FA-46DD-8D07-F928ADBB4749}"/>
                  </a:ext>
                </a:extLst>
              </p:cNvPr>
              <p:cNvPicPr>
                <a:picLocks noChangeAspect="1"/>
              </p:cNvPicPr>
              <p:nvPr/>
            </p:nvPicPr>
            <p:blipFill>
              <a:blip r:embed="rId3"/>
              <a:stretch>
                <a:fillRect/>
              </a:stretch>
            </p:blipFill>
            <p:spPr>
              <a:xfrm>
                <a:off x="4024679" y="2528253"/>
                <a:ext cx="3526745" cy="3131816"/>
              </a:xfrm>
              <a:prstGeom prst="rect">
                <a:avLst/>
              </a:prstGeom>
            </p:spPr>
          </p:pic>
          <p:grpSp>
            <p:nvGrpSpPr>
              <p:cNvPr id="9" name="Group 8">
                <a:extLst>
                  <a:ext uri="{FF2B5EF4-FFF2-40B4-BE49-F238E27FC236}">
                    <a16:creationId xmlns:a16="http://schemas.microsoft.com/office/drawing/2014/main" id="{2AB14922-CE2D-85C3-2911-DB71150B2FDA}"/>
                  </a:ext>
                </a:extLst>
              </p:cNvPr>
              <p:cNvGrpSpPr/>
              <p:nvPr/>
            </p:nvGrpSpPr>
            <p:grpSpPr>
              <a:xfrm>
                <a:off x="4894512" y="4576795"/>
                <a:ext cx="1070964" cy="464336"/>
                <a:chOff x="7715445" y="5865638"/>
                <a:chExt cx="1416445" cy="560009"/>
              </a:xfrm>
              <a:solidFill>
                <a:srgbClr val="E8EDA8">
                  <a:alpha val="24000"/>
                </a:srgbClr>
              </a:solidFill>
            </p:grpSpPr>
            <p:sp>
              <p:nvSpPr>
                <p:cNvPr id="11" name="Rectangle: Rounded Corners 10">
                  <a:extLst>
                    <a:ext uri="{FF2B5EF4-FFF2-40B4-BE49-F238E27FC236}">
                      <a16:creationId xmlns:a16="http://schemas.microsoft.com/office/drawing/2014/main" id="{FE777169-4A26-F0A0-E83D-060C50586804}"/>
                    </a:ext>
                  </a:extLst>
                </p:cNvPr>
                <p:cNvSpPr/>
                <p:nvPr/>
              </p:nvSpPr>
              <p:spPr>
                <a:xfrm>
                  <a:off x="7715445" y="5865638"/>
                  <a:ext cx="1416445"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2" name="TextBox 11">
                  <a:extLst>
                    <a:ext uri="{FF2B5EF4-FFF2-40B4-BE49-F238E27FC236}">
                      <a16:creationId xmlns:a16="http://schemas.microsoft.com/office/drawing/2014/main" id="{98CF3020-5600-43A7-B77A-D5A3E383F241}"/>
                    </a:ext>
                  </a:extLst>
                </p:cNvPr>
                <p:cNvSpPr txBox="1"/>
                <p:nvPr/>
              </p:nvSpPr>
              <p:spPr>
                <a:xfrm>
                  <a:off x="7788320" y="5930189"/>
                  <a:ext cx="1284609" cy="445433"/>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200" b="1" dirty="0">
                      <a:solidFill>
                        <a:schemeClr val="bg2">
                          <a:lumMod val="50000"/>
                        </a:schemeClr>
                      </a:solidFill>
                    </a:rPr>
                    <a:t>ITER 15 MA H-mode</a:t>
                  </a:r>
                </a:p>
              </p:txBody>
            </p:sp>
          </p:grpSp>
        </p:grpSp>
        <p:sp>
          <p:nvSpPr>
            <p:cNvPr id="27" name="Rectangle 26">
              <a:extLst>
                <a:ext uri="{FF2B5EF4-FFF2-40B4-BE49-F238E27FC236}">
                  <a16:creationId xmlns:a16="http://schemas.microsoft.com/office/drawing/2014/main" id="{7D684027-CDF7-4105-AF67-423AC1B1F3F8}"/>
                </a:ext>
              </a:extLst>
            </p:cNvPr>
            <p:cNvSpPr/>
            <p:nvPr/>
          </p:nvSpPr>
          <p:spPr>
            <a:xfrm>
              <a:off x="5368899" y="5623037"/>
              <a:ext cx="1735977" cy="307777"/>
            </a:xfrm>
            <a:prstGeom prst="rect">
              <a:avLst/>
            </a:prstGeom>
          </p:spPr>
          <p:txBody>
            <a:bodyPr wrap="square">
              <a:spAutoFit/>
            </a:bodyPr>
            <a:lstStyle/>
            <a:p>
              <a:r>
                <a:rPr lang="en-US" sz="1400" dirty="0"/>
                <a:t>(+ 30 MW of NBI)</a:t>
              </a:r>
            </a:p>
          </p:txBody>
        </p:sp>
      </p:grpSp>
    </p:spTree>
    <p:extLst>
      <p:ext uri="{BB962C8B-B14F-4D97-AF65-F5344CB8AC3E}">
        <p14:creationId xmlns:p14="http://schemas.microsoft.com/office/powerpoint/2010/main" val="1853397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a:xfrm>
            <a:off x="658813" y="382705"/>
            <a:ext cx="9612984" cy="782638"/>
          </a:xfrm>
        </p:spPr>
        <p:txBody>
          <a:bodyPr/>
          <a:lstStyle/>
          <a:p>
            <a:r>
              <a:rPr lang="en-US" dirty="0"/>
              <a:t>Operational limits by W are given by H-mode sustainment</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11</a:t>
            </a:r>
            <a:endParaRPr lang="de-DE" dirty="0"/>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97732BF-B388-10AF-0E35-E2E0FA428FB6}"/>
              </a:ext>
            </a:extLst>
          </p:cNvPr>
          <p:cNvGrpSpPr/>
          <p:nvPr/>
        </p:nvGrpSpPr>
        <p:grpSpPr>
          <a:xfrm>
            <a:off x="9977073" y="224280"/>
            <a:ext cx="1291635" cy="560009"/>
            <a:chOff x="7340512" y="5798422"/>
            <a:chExt cx="1416445" cy="560009"/>
          </a:xfrm>
          <a:solidFill>
            <a:srgbClr val="E8EDA8">
              <a:alpha val="24000"/>
            </a:srgbClr>
          </a:solidFill>
        </p:grpSpPr>
        <p:sp>
          <p:nvSpPr>
            <p:cNvPr id="13" name="Rectangle: Rounded Corners 12">
              <a:extLst>
                <a:ext uri="{FF2B5EF4-FFF2-40B4-BE49-F238E27FC236}">
                  <a16:creationId xmlns:a16="http://schemas.microsoft.com/office/drawing/2014/main" id="{73575BFB-9001-9A70-9890-B0FF69ECF2EF}"/>
                </a:ext>
              </a:extLst>
            </p:cNvPr>
            <p:cNvSpPr/>
            <p:nvPr/>
          </p:nvSpPr>
          <p:spPr>
            <a:xfrm>
              <a:off x="7340512" y="5798422"/>
              <a:ext cx="1416445"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4" name="TextBox 13">
              <a:extLst>
                <a:ext uri="{FF2B5EF4-FFF2-40B4-BE49-F238E27FC236}">
                  <a16:creationId xmlns:a16="http://schemas.microsoft.com/office/drawing/2014/main" id="{F4FD80B0-459A-D287-2EE3-44A05E889155}"/>
                </a:ext>
              </a:extLst>
            </p:cNvPr>
            <p:cNvSpPr txBox="1"/>
            <p:nvPr/>
          </p:nvSpPr>
          <p:spPr>
            <a:xfrm>
              <a:off x="7413386" y="5862982"/>
              <a:ext cx="1284609"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15 MA H-mode in DT</a:t>
              </a:r>
            </a:p>
          </p:txBody>
        </p:sp>
      </p:grpSp>
      <p:pic>
        <p:nvPicPr>
          <p:cNvPr id="8" name="Picture 7">
            <a:extLst>
              <a:ext uri="{FF2B5EF4-FFF2-40B4-BE49-F238E27FC236}">
                <a16:creationId xmlns:a16="http://schemas.microsoft.com/office/drawing/2014/main" id="{F8D9413F-796A-4555-A343-CA82B810708F}"/>
              </a:ext>
            </a:extLst>
          </p:cNvPr>
          <p:cNvPicPr>
            <a:picLocks noChangeAspect="1"/>
          </p:cNvPicPr>
          <p:nvPr/>
        </p:nvPicPr>
        <p:blipFill>
          <a:blip r:embed="rId2"/>
          <a:stretch>
            <a:fillRect/>
          </a:stretch>
        </p:blipFill>
        <p:spPr>
          <a:xfrm>
            <a:off x="5956183" y="1782462"/>
            <a:ext cx="5826237" cy="3301309"/>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12CB40C-6037-4E98-A66F-6D6DA97543C8}"/>
                  </a:ext>
                </a:extLst>
              </p:cNvPr>
              <p:cNvSpPr txBox="1"/>
              <p:nvPr/>
            </p:nvSpPr>
            <p:spPr>
              <a:xfrm>
                <a:off x="741745" y="1643071"/>
                <a:ext cx="5354255" cy="4300536"/>
              </a:xfrm>
              <a:prstGeom prst="rect">
                <a:avLst/>
              </a:prstGeom>
              <a:noFill/>
            </p:spPr>
            <p:txBody>
              <a:bodyPr wrap="square" lIns="0" tIns="0" rIns="0" bIns="0" rtlCol="0" anchor="t" anchorCtr="0">
                <a:spAutoFit/>
              </a:bodyPr>
              <a:lstStyle/>
              <a:p>
                <a:pPr marL="180000" indent="-180000">
                  <a:lnSpc>
                    <a:spcPts val="2300"/>
                  </a:lnSpc>
                  <a:spcBef>
                    <a:spcPts val="1150"/>
                  </a:spcBef>
                  <a:buFont typeface="Arial" panose="020B0604020202020204" pitchFamily="34" charset="0"/>
                  <a:buChar char="•"/>
                </a:pPr>
                <a:r>
                  <a:rPr lang="en-US" dirty="0"/>
                  <a:t>Global condition of </a:t>
                </a:r>
                <a:r>
                  <a:rPr lang="en-US" dirty="0" err="1"/>
                  <a:t>P</a:t>
                </a:r>
                <a:r>
                  <a:rPr lang="en-US" baseline="-25000" dirty="0" err="1"/>
                  <a:t>sep</a:t>
                </a:r>
                <a:r>
                  <a:rPr lang="en-US" dirty="0"/>
                  <a:t> </a:t>
                </a:r>
                <a14:m>
                  <m:oMath xmlns:m="http://schemas.openxmlformats.org/officeDocument/2006/math">
                    <m:r>
                      <a:rPr lang="en-US" i="1">
                        <a:latin typeface="Cambria Math" panose="02040503050406030204" pitchFamily="18" charset="0"/>
                      </a:rPr>
                      <m:t>&lt;</m:t>
                    </m:r>
                  </m:oMath>
                </a14:m>
                <a:r>
                  <a:rPr lang="en-US" dirty="0"/>
                  <a:t> P</a:t>
                </a:r>
                <a:r>
                  <a:rPr lang="en-US" baseline="-25000" dirty="0"/>
                  <a:t>LH</a:t>
                </a:r>
                <a:r>
                  <a:rPr lang="en-US" dirty="0"/>
                  <a:t> is reached before the central power balance is negative locally</a:t>
                </a:r>
                <a:r>
                  <a:rPr lang="en-US" baseline="30000" dirty="0"/>
                  <a:t>1</a:t>
                </a:r>
              </a:p>
              <a:p>
                <a:pPr marL="180000" indent="-180000">
                  <a:lnSpc>
                    <a:spcPts val="2300"/>
                  </a:lnSpc>
                  <a:spcBef>
                    <a:spcPts val="1150"/>
                  </a:spcBef>
                  <a:buFont typeface="Arial" panose="020B0604020202020204" pitchFamily="34" charset="0"/>
                  <a:buChar char="•"/>
                </a:pPr>
                <a:endParaRPr lang="en-US" dirty="0"/>
              </a:p>
              <a:p>
                <a:pPr marL="180000" indent="-180000">
                  <a:lnSpc>
                    <a:spcPts val="2300"/>
                  </a:lnSpc>
                  <a:spcBef>
                    <a:spcPts val="1150"/>
                  </a:spcBef>
                  <a:buFont typeface="Arial" panose="020B0604020202020204" pitchFamily="34" charset="0"/>
                  <a:buChar char="•"/>
                </a:pPr>
                <a:endParaRPr lang="en-US" dirty="0"/>
              </a:p>
              <a:p>
                <a:pPr marL="180000" indent="-180000">
                  <a:lnSpc>
                    <a:spcPts val="2300"/>
                  </a:lnSpc>
                  <a:spcBef>
                    <a:spcPts val="1150"/>
                  </a:spcBef>
                  <a:buFont typeface="Arial" panose="020B0604020202020204" pitchFamily="34" charset="0"/>
                  <a:buChar char="•"/>
                </a:pPr>
                <a:r>
                  <a:rPr lang="en-US" dirty="0"/>
                  <a:t>Depending on the W content, auxiliary heating must be adjusted to offset global radiative losses</a:t>
                </a:r>
              </a:p>
              <a:p>
                <a:pPr marL="180000" indent="-180000">
                  <a:lnSpc>
                    <a:spcPts val="2300"/>
                  </a:lnSpc>
                  <a:spcBef>
                    <a:spcPts val="1150"/>
                  </a:spcBef>
                  <a:buFont typeface="Arial" panose="020B0604020202020204" pitchFamily="34" charset="0"/>
                  <a:buChar char="•"/>
                </a:pPr>
                <a:endParaRPr lang="en-US" dirty="0"/>
              </a:p>
              <a:p>
                <a:pPr marL="180000" indent="-180000">
                  <a:lnSpc>
                    <a:spcPts val="2300"/>
                  </a:lnSpc>
                  <a:spcBef>
                    <a:spcPts val="1150"/>
                  </a:spcBef>
                  <a:buFont typeface="Arial" panose="020B0604020202020204" pitchFamily="34" charset="0"/>
                  <a:buChar char="•"/>
                </a:pPr>
                <a:endParaRPr lang="en-US" dirty="0"/>
              </a:p>
              <a:p>
                <a:pPr marL="180000" indent="-180000">
                  <a:lnSpc>
                    <a:spcPts val="2300"/>
                  </a:lnSpc>
                  <a:spcBef>
                    <a:spcPts val="1150"/>
                  </a:spcBef>
                  <a:buFont typeface="Arial" panose="020B0604020202020204" pitchFamily="34" charset="0"/>
                  <a:buChar char="•"/>
                </a:pPr>
                <a:r>
                  <a:rPr lang="en-US" dirty="0"/>
                  <a:t>The W concentration limited by H-mode sustainment:  </a:t>
                </a:r>
                <a14:m>
                  <m:oMath xmlns:m="http://schemas.openxmlformats.org/officeDocument/2006/math">
                    <m:sSub>
                      <m:sSubPr>
                        <m:ctrlPr>
                          <a:rPr lang="en-US" b="1" i="1">
                            <a:solidFill>
                              <a:srgbClr val="C00000"/>
                            </a:solidFill>
                            <a:latin typeface="Cambria Math" panose="02040503050406030204" pitchFamily="18" charset="0"/>
                          </a:rPr>
                        </m:ctrlPr>
                      </m:sSubPr>
                      <m:e>
                        <m:r>
                          <a:rPr lang="en-US" b="1" i="0">
                            <a:solidFill>
                              <a:srgbClr val="C00000"/>
                            </a:solidFill>
                            <a:latin typeface="Cambria Math" panose="02040503050406030204" pitchFamily="18" charset="0"/>
                          </a:rPr>
                          <m:t>𝐜</m:t>
                        </m:r>
                      </m:e>
                      <m:sub>
                        <m:r>
                          <a:rPr lang="en-US" b="1">
                            <a:solidFill>
                              <a:srgbClr val="C00000"/>
                            </a:solidFill>
                            <a:latin typeface="Cambria Math" panose="02040503050406030204" pitchFamily="18" charset="0"/>
                          </a:rPr>
                          <m:t>𝐰</m:t>
                        </m:r>
                      </m:sub>
                    </m:sSub>
                    <m:r>
                      <a:rPr lang="en-US" b="1" i="1" smtClean="0">
                        <a:solidFill>
                          <a:srgbClr val="C00000"/>
                        </a:solidFill>
                        <a:latin typeface="Cambria Math" panose="02040503050406030204" pitchFamily="18" charset="0"/>
                      </a:rPr>
                      <m:t>&lt;</m:t>
                    </m:r>
                    <m:r>
                      <a:rPr lang="en-US" b="1" i="1" smtClean="0">
                        <a:solidFill>
                          <a:srgbClr val="C00000"/>
                        </a:solidFill>
                        <a:latin typeface="Cambria Math" panose="02040503050406030204" pitchFamily="18" charset="0"/>
                      </a:rPr>
                      <m:t>𝟓</m:t>
                    </m:r>
                    <m:r>
                      <a:rPr lang="es-CO" b="1" i="1">
                        <a:solidFill>
                          <a:srgbClr val="C00000"/>
                        </a:solidFill>
                        <a:latin typeface="Cambria Math" panose="02040503050406030204" pitchFamily="18" charset="0"/>
                      </a:rPr>
                      <m:t>×</m:t>
                    </m:r>
                    <m:sSup>
                      <m:sSupPr>
                        <m:ctrlPr>
                          <a:rPr lang="es-CO" b="1" i="1">
                            <a:solidFill>
                              <a:srgbClr val="C00000"/>
                            </a:solidFill>
                            <a:latin typeface="Cambria Math" panose="02040503050406030204" pitchFamily="18" charset="0"/>
                          </a:rPr>
                        </m:ctrlPr>
                      </m:sSupPr>
                      <m:e>
                        <m:r>
                          <a:rPr lang="es-CO" b="1" i="1">
                            <a:solidFill>
                              <a:srgbClr val="C00000"/>
                            </a:solidFill>
                            <a:latin typeface="Cambria Math" panose="02040503050406030204" pitchFamily="18" charset="0"/>
                          </a:rPr>
                          <m:t>𝟏𝟎</m:t>
                        </m:r>
                      </m:e>
                      <m:sup>
                        <m:r>
                          <a:rPr lang="es-CO" b="1" i="1">
                            <a:solidFill>
                              <a:srgbClr val="C00000"/>
                            </a:solidFill>
                            <a:latin typeface="Cambria Math" panose="02040503050406030204" pitchFamily="18" charset="0"/>
                          </a:rPr>
                          <m:t>−</m:t>
                        </m:r>
                        <m:r>
                          <a:rPr lang="es-CO" b="1" i="1">
                            <a:solidFill>
                              <a:srgbClr val="C00000"/>
                            </a:solidFill>
                            <a:latin typeface="Cambria Math" panose="02040503050406030204" pitchFamily="18" charset="0"/>
                          </a:rPr>
                          <m:t>𝟓</m:t>
                        </m:r>
                        <m:r>
                          <a:rPr lang="en-US" b="1" i="1" smtClean="0">
                            <a:solidFill>
                              <a:srgbClr val="C00000"/>
                            </a:solidFill>
                            <a:latin typeface="Cambria Math" panose="02040503050406030204" pitchFamily="18" charset="0"/>
                          </a:rPr>
                          <m:t> </m:t>
                        </m:r>
                      </m:sup>
                    </m:sSup>
                  </m:oMath>
                </a14:m>
                <a:r>
                  <a:rPr lang="en-US" dirty="0"/>
                  <a:t> at P</a:t>
                </a:r>
                <a:r>
                  <a:rPr lang="en-US" baseline="-25000" dirty="0"/>
                  <a:t>ECRH</a:t>
                </a:r>
                <a:r>
                  <a:rPr lang="en-US" dirty="0"/>
                  <a:t> = 20 MW</a:t>
                </a:r>
              </a:p>
              <a:p>
                <a:pPr marL="180000" indent="-180000">
                  <a:lnSpc>
                    <a:spcPts val="2300"/>
                  </a:lnSpc>
                  <a:spcBef>
                    <a:spcPts val="1150"/>
                  </a:spcBef>
                  <a:buFont typeface="Arial" panose="020B0604020202020204" pitchFamily="34" charset="0"/>
                  <a:buChar char="•"/>
                </a:pPr>
                <a:endParaRPr lang="en-US" dirty="0"/>
              </a:p>
            </p:txBody>
          </p:sp>
        </mc:Choice>
        <mc:Fallback>
          <p:sp>
            <p:nvSpPr>
              <p:cNvPr id="9" name="TextBox 8">
                <a:extLst>
                  <a:ext uri="{FF2B5EF4-FFF2-40B4-BE49-F238E27FC236}">
                    <a16:creationId xmlns:a16="http://schemas.microsoft.com/office/drawing/2014/main" id="{212CB40C-6037-4E98-A66F-6D6DA97543C8}"/>
                  </a:ext>
                </a:extLst>
              </p:cNvPr>
              <p:cNvSpPr txBox="1">
                <a:spLocks noRot="1" noChangeAspect="1" noMove="1" noResize="1" noEditPoints="1" noAdjustHandles="1" noChangeArrowheads="1" noChangeShapeType="1" noTextEdit="1"/>
              </p:cNvSpPr>
              <p:nvPr/>
            </p:nvSpPr>
            <p:spPr>
              <a:xfrm>
                <a:off x="741745" y="1643071"/>
                <a:ext cx="5354255" cy="4300536"/>
              </a:xfrm>
              <a:prstGeom prst="rect">
                <a:avLst/>
              </a:prstGeom>
              <a:blipFill>
                <a:blip r:embed="rId3"/>
                <a:stretch>
                  <a:fillRect l="-2506" t="-1844"/>
                </a:stretch>
              </a:blipFill>
            </p:spPr>
            <p:txBody>
              <a:bodyPr/>
              <a:lstStyle/>
              <a:p>
                <a:r>
                  <a:rPr lang="de-DE">
                    <a:noFill/>
                  </a:rPr>
                  <a:t> </a:t>
                </a:r>
              </a:p>
            </p:txBody>
          </p:sp>
        </mc:Fallback>
      </mc:AlternateContent>
      <p:sp>
        <p:nvSpPr>
          <p:cNvPr id="31" name="Text Placeholder 4">
            <a:extLst>
              <a:ext uri="{FF2B5EF4-FFF2-40B4-BE49-F238E27FC236}">
                <a16:creationId xmlns:a16="http://schemas.microsoft.com/office/drawing/2014/main" id="{769EF1E3-7D16-4DA5-83C1-BBAE1391EAA8}"/>
              </a:ext>
            </a:extLst>
          </p:cNvPr>
          <p:cNvSpPr txBox="1">
            <a:spLocks/>
          </p:cNvSpPr>
          <p:nvPr/>
        </p:nvSpPr>
        <p:spPr>
          <a:xfrm>
            <a:off x="9073427" y="5943607"/>
            <a:ext cx="2613660" cy="48088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a:solidFill>
                  <a:schemeClr val="accent6">
                    <a:lumMod val="50000"/>
                  </a:schemeClr>
                </a:solidFill>
              </a:rPr>
              <a:t>Fajardo 2024 NF 64 104001</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spTree>
    <p:extLst>
      <p:ext uri="{BB962C8B-B14F-4D97-AF65-F5344CB8AC3E}">
        <p14:creationId xmlns:p14="http://schemas.microsoft.com/office/powerpoint/2010/main" val="1799014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Interplay between plasma performance, heating and W content</a:t>
            </a:r>
            <a:endParaRPr lang="de-DE" sz="2400"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12</a:t>
            </a:r>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FE52405-9ACB-CF11-136B-D83802482836}"/>
              </a:ext>
            </a:extLst>
          </p:cNvPr>
          <p:cNvGrpSpPr/>
          <p:nvPr/>
        </p:nvGrpSpPr>
        <p:grpSpPr>
          <a:xfrm>
            <a:off x="9977073" y="224280"/>
            <a:ext cx="1291635" cy="560009"/>
            <a:chOff x="7340512" y="5798422"/>
            <a:chExt cx="1416445" cy="560009"/>
          </a:xfrm>
          <a:solidFill>
            <a:srgbClr val="E8EDA8">
              <a:alpha val="24000"/>
            </a:srgbClr>
          </a:solidFill>
        </p:grpSpPr>
        <p:sp>
          <p:nvSpPr>
            <p:cNvPr id="12" name="Rectangle: Rounded Corners 11">
              <a:extLst>
                <a:ext uri="{FF2B5EF4-FFF2-40B4-BE49-F238E27FC236}">
                  <a16:creationId xmlns:a16="http://schemas.microsoft.com/office/drawing/2014/main" id="{BDCEBFD8-0E65-1032-1EAC-740BD6AA9785}"/>
                </a:ext>
              </a:extLst>
            </p:cNvPr>
            <p:cNvSpPr/>
            <p:nvPr/>
          </p:nvSpPr>
          <p:spPr>
            <a:xfrm>
              <a:off x="7340512" y="5798422"/>
              <a:ext cx="1416445"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3" name="TextBox 12">
              <a:extLst>
                <a:ext uri="{FF2B5EF4-FFF2-40B4-BE49-F238E27FC236}">
                  <a16:creationId xmlns:a16="http://schemas.microsoft.com/office/drawing/2014/main" id="{C5968873-D29A-F4A2-B52E-07A615819EAA}"/>
                </a:ext>
              </a:extLst>
            </p:cNvPr>
            <p:cNvSpPr txBox="1"/>
            <p:nvPr/>
          </p:nvSpPr>
          <p:spPr>
            <a:xfrm>
              <a:off x="7413386" y="5862982"/>
              <a:ext cx="1284609"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15 MA H-mode in DT</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629D94-F2FB-43FA-8AC2-220E9395F7E3}"/>
                  </a:ext>
                </a:extLst>
              </p:cNvPr>
              <p:cNvSpPr txBox="1"/>
              <p:nvPr/>
            </p:nvSpPr>
            <p:spPr>
              <a:xfrm>
                <a:off x="5566271" y="4578166"/>
                <a:ext cx="6115051" cy="273793"/>
              </a:xfrm>
              <a:prstGeom prst="rect">
                <a:avLst/>
              </a:prstGeom>
              <a:noFill/>
            </p:spPr>
            <p:txBody>
              <a:bodyPr wrap="square" lIns="0" tIns="0" rIns="0" bIns="0" rtlCol="0" anchor="t" anchorCtr="0">
                <a:spAutoFit/>
              </a:bodyPr>
              <a:lstStyle/>
              <a:p>
                <a:pPr marL="285750" indent="-285750">
                  <a:lnSpc>
                    <a:spcPts val="2300"/>
                  </a:lnSpc>
                  <a:spcBef>
                    <a:spcPts val="1150"/>
                  </a:spcBef>
                  <a:buFont typeface="Wingdings" panose="05000000000000000000" pitchFamily="2" charset="2"/>
                  <a:buChar char="ü"/>
                </a:pPr>
                <a:r>
                  <a:rPr lang="en-US" dirty="0"/>
                  <a:t>ITER targets are satisfied, as long as </a:t>
                </a:r>
                <a14:m>
                  <m:oMath xmlns:m="http://schemas.openxmlformats.org/officeDocument/2006/math">
                    <m:sSub>
                      <m:sSubPr>
                        <m:ctrlPr>
                          <a:rPr lang="en-US" i="1">
                            <a:latin typeface="Cambria Math" panose="02040503050406030204" pitchFamily="18" charset="0"/>
                          </a:rPr>
                        </m:ctrlPr>
                      </m:sSubPr>
                      <m:e>
                        <m:r>
                          <m:rPr>
                            <m:sty m:val="p"/>
                          </m:rPr>
                          <a:rPr lang="en-US" i="1">
                            <a:latin typeface="Cambria Math" panose="02040503050406030204" pitchFamily="18" charset="0"/>
                          </a:rPr>
                          <m:t>c</m:t>
                        </m:r>
                      </m:e>
                      <m:sub>
                        <m:r>
                          <m:rPr>
                            <m:sty m:val="p"/>
                          </m:rPr>
                          <a:rPr lang="en-US" i="1">
                            <a:latin typeface="Cambria Math" panose="02040503050406030204" pitchFamily="18" charset="0"/>
                          </a:rPr>
                          <m:t>w</m:t>
                        </m:r>
                      </m:sub>
                    </m:sSub>
                    <m:r>
                      <a:rPr lang="en-US" i="1">
                        <a:latin typeface="Cambria Math" panose="02040503050406030204" pitchFamily="18" charset="0"/>
                      </a:rPr>
                      <m:t> </m:t>
                    </m:r>
                  </m:oMath>
                </a14:m>
                <a:r>
                  <a:rPr lang="en-US" dirty="0"/>
                  <a:t>is low enough</a:t>
                </a:r>
                <a:r>
                  <a:rPr lang="en-US" baseline="30000" dirty="0"/>
                  <a:t>2</a:t>
                </a:r>
                <a:endParaRPr lang="de-DE" baseline="30000" dirty="0" err="1"/>
              </a:p>
            </p:txBody>
          </p:sp>
        </mc:Choice>
        <mc:Fallback xmlns="">
          <p:sp>
            <p:nvSpPr>
              <p:cNvPr id="7" name="TextBox 6">
                <a:extLst>
                  <a:ext uri="{FF2B5EF4-FFF2-40B4-BE49-F238E27FC236}">
                    <a16:creationId xmlns:a16="http://schemas.microsoft.com/office/drawing/2014/main" id="{C7629D94-F2FB-43FA-8AC2-220E9395F7E3}"/>
                  </a:ext>
                </a:extLst>
              </p:cNvPr>
              <p:cNvSpPr txBox="1">
                <a:spLocks noRot="1" noChangeAspect="1" noMove="1" noResize="1" noEditPoints="1" noAdjustHandles="1" noChangeArrowheads="1" noChangeShapeType="1" noTextEdit="1"/>
              </p:cNvSpPr>
              <p:nvPr/>
            </p:nvSpPr>
            <p:spPr>
              <a:xfrm>
                <a:off x="5566271" y="4578166"/>
                <a:ext cx="6115051" cy="273793"/>
              </a:xfrm>
              <a:prstGeom prst="rect">
                <a:avLst/>
              </a:prstGeom>
              <a:blipFill>
                <a:blip r:embed="rId2"/>
                <a:stretch>
                  <a:fillRect l="-2094" t="-28889" b="-53333"/>
                </a:stretch>
              </a:blipFill>
            </p:spPr>
            <p:txBody>
              <a:bodyPr/>
              <a:lstStyle/>
              <a:p>
                <a:r>
                  <a:rPr lang="de-DE">
                    <a:noFill/>
                  </a:rPr>
                  <a:t> </a:t>
                </a:r>
              </a:p>
            </p:txBody>
          </p:sp>
        </mc:Fallback>
      </mc:AlternateContent>
      <p:sp>
        <p:nvSpPr>
          <p:cNvPr id="8" name="Rectangle 7">
            <a:extLst>
              <a:ext uri="{FF2B5EF4-FFF2-40B4-BE49-F238E27FC236}">
                <a16:creationId xmlns:a16="http://schemas.microsoft.com/office/drawing/2014/main" id="{FD44D8EB-C35A-4DA7-A8DF-87C965FB2038}"/>
              </a:ext>
            </a:extLst>
          </p:cNvPr>
          <p:cNvSpPr/>
          <p:nvPr/>
        </p:nvSpPr>
        <p:spPr>
          <a:xfrm>
            <a:off x="5566271" y="1499904"/>
            <a:ext cx="5767898" cy="726609"/>
          </a:xfrm>
          <a:prstGeom prst="rect">
            <a:avLst/>
          </a:prstGeom>
        </p:spPr>
        <p:txBody>
          <a:bodyPr vert="horz" lIns="0" tIns="45720" rIns="0" bIns="45720" rtlCol="0">
            <a:normAutofit/>
          </a:bodyPr>
          <a:lstStyle/>
          <a:p>
            <a:pPr marL="285750" indent="-285750" defTabSz="914400">
              <a:lnSpc>
                <a:spcPct val="120000"/>
              </a:lnSpc>
              <a:spcBef>
                <a:spcPts val="600"/>
              </a:spcBef>
              <a:buFont typeface="Arial" panose="020B0604020202020204" pitchFamily="34" charset="0"/>
              <a:buChar char="•"/>
            </a:pPr>
            <a:r>
              <a:rPr lang="en-US" kern="600" spc="40" dirty="0"/>
              <a:t>Auxiliary heating can be raised to tolerate more W (lower Q) or lowered to reach higher Q</a:t>
            </a:r>
          </a:p>
        </p:txBody>
      </p:sp>
      <p:sp>
        <p:nvSpPr>
          <p:cNvPr id="41" name="Text Placeholder 4">
            <a:extLst>
              <a:ext uri="{FF2B5EF4-FFF2-40B4-BE49-F238E27FC236}">
                <a16:creationId xmlns:a16="http://schemas.microsoft.com/office/drawing/2014/main" id="{3E83A125-9820-4D1A-8595-3204374DF82A}"/>
              </a:ext>
            </a:extLst>
          </p:cNvPr>
          <p:cNvSpPr txBox="1">
            <a:spLocks/>
          </p:cNvSpPr>
          <p:nvPr/>
        </p:nvSpPr>
        <p:spPr>
          <a:xfrm>
            <a:off x="5566271" y="2868525"/>
            <a:ext cx="5648671"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Little sensitivity of pedestal pressure to ECRH power in ITER</a:t>
            </a:r>
            <a:r>
              <a:rPr lang="en-US" baseline="30000" dirty="0"/>
              <a:t>1 </a:t>
            </a:r>
            <a:r>
              <a:rPr lang="en-US" dirty="0"/>
              <a:t>and stiff core profiles</a:t>
            </a:r>
            <a:endParaRPr lang="en-US" baseline="30000" dirty="0"/>
          </a:p>
          <a:p>
            <a:pPr marL="642938" lvl="4" indent="-285750">
              <a:buFont typeface="Wingdings" panose="05000000000000000000" pitchFamily="2" charset="2"/>
              <a:buChar char="Ø"/>
            </a:pPr>
            <a:endParaRPr lang="en-US" baseline="30000" dirty="0"/>
          </a:p>
        </p:txBody>
      </p:sp>
      <p:sp>
        <p:nvSpPr>
          <p:cNvPr id="43" name="Text Placeholder 4">
            <a:extLst>
              <a:ext uri="{FF2B5EF4-FFF2-40B4-BE49-F238E27FC236}">
                <a16:creationId xmlns:a16="http://schemas.microsoft.com/office/drawing/2014/main" id="{2D001AE3-A6E6-451D-B52A-15CAC555FA31}"/>
              </a:ext>
            </a:extLst>
          </p:cNvPr>
          <p:cNvSpPr txBox="1">
            <a:spLocks/>
          </p:cNvSpPr>
          <p:nvPr/>
        </p:nvSpPr>
        <p:spPr>
          <a:xfrm>
            <a:off x="8841865" y="5680689"/>
            <a:ext cx="2845222"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a:solidFill>
                  <a:schemeClr val="accent6">
                    <a:lumMod val="50000"/>
                  </a:schemeClr>
                </a:solidFill>
              </a:rPr>
              <a:t>Luda 2025 NF 65 072001</a:t>
            </a:r>
            <a:endParaRPr lang="en-US" sz="1400" baseline="30000" dirty="0">
              <a:solidFill>
                <a:schemeClr val="accent6">
                  <a:lumMod val="50000"/>
                </a:schemeClr>
              </a:solidFill>
            </a:endParaRPr>
          </a:p>
          <a:p>
            <a:pPr>
              <a:spcBef>
                <a:spcPts val="0"/>
              </a:spcBef>
            </a:pPr>
            <a:r>
              <a:rPr lang="en-US" sz="1400" baseline="30000" dirty="0">
                <a:solidFill>
                  <a:schemeClr val="accent6">
                    <a:lumMod val="50000"/>
                  </a:schemeClr>
                </a:solidFill>
              </a:rPr>
              <a:t>2 </a:t>
            </a:r>
            <a:r>
              <a:rPr lang="en-US" sz="1400" dirty="0">
                <a:solidFill>
                  <a:schemeClr val="accent6">
                    <a:lumMod val="50000"/>
                  </a:schemeClr>
                </a:solidFill>
              </a:rPr>
              <a:t>Fajardo 2025 PPCF 67 015020</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grpSp>
        <p:nvGrpSpPr>
          <p:cNvPr id="16" name="Group 15">
            <a:extLst>
              <a:ext uri="{FF2B5EF4-FFF2-40B4-BE49-F238E27FC236}">
                <a16:creationId xmlns:a16="http://schemas.microsoft.com/office/drawing/2014/main" id="{DDC7E76D-13AA-4BBC-B721-B76F533CE90C}"/>
              </a:ext>
            </a:extLst>
          </p:cNvPr>
          <p:cNvGrpSpPr/>
          <p:nvPr/>
        </p:nvGrpSpPr>
        <p:grpSpPr>
          <a:xfrm>
            <a:off x="643607" y="1657131"/>
            <a:ext cx="4455049" cy="4324717"/>
            <a:chOff x="844078" y="843193"/>
            <a:chExt cx="4455049" cy="4324717"/>
          </a:xfrm>
        </p:grpSpPr>
        <p:sp>
          <p:nvSpPr>
            <p:cNvPr id="18" name="Text Placeholder 4">
              <a:extLst>
                <a:ext uri="{FF2B5EF4-FFF2-40B4-BE49-F238E27FC236}">
                  <a16:creationId xmlns:a16="http://schemas.microsoft.com/office/drawing/2014/main" id="{07CD1950-CEBB-4457-AC9B-9F2215FFA0BE}"/>
                </a:ext>
              </a:extLst>
            </p:cNvPr>
            <p:cNvSpPr txBox="1">
              <a:spLocks/>
            </p:cNvSpPr>
            <p:nvPr/>
          </p:nvSpPr>
          <p:spPr>
            <a:xfrm>
              <a:off x="2433034" y="4699551"/>
              <a:ext cx="2255037" cy="468359"/>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0"/>
                </a:spcBef>
              </a:pPr>
              <a:r>
                <a:rPr lang="en-US" dirty="0"/>
                <a:t>(+ 30 MW of NBI)</a:t>
              </a:r>
            </a:p>
            <a:p>
              <a:pPr>
                <a:lnSpc>
                  <a:spcPct val="100000"/>
                </a:lnSpc>
                <a:spcBef>
                  <a:spcPts val="0"/>
                </a:spcBef>
              </a:pPr>
              <a:endParaRPr lang="en-US" baseline="30000" dirty="0"/>
            </a:p>
            <a:p>
              <a:pPr marL="285750" indent="-285750">
                <a:lnSpc>
                  <a:spcPct val="100000"/>
                </a:lnSpc>
                <a:spcBef>
                  <a:spcPts val="0"/>
                </a:spcBef>
                <a:buFont typeface="Arial" panose="020B0604020202020204" pitchFamily="34" charset="0"/>
                <a:buChar char="•"/>
              </a:pPr>
              <a:endParaRPr lang="en-US" dirty="0"/>
            </a:p>
            <a:p>
              <a:pPr>
                <a:lnSpc>
                  <a:spcPct val="100000"/>
                </a:lnSpc>
                <a:spcBef>
                  <a:spcPts val="0"/>
                </a:spcBef>
              </a:pPr>
              <a:endParaRPr lang="en-US" dirty="0"/>
            </a:p>
            <a:p>
              <a:pPr marL="285750" indent="-285750">
                <a:lnSpc>
                  <a:spcPct val="100000"/>
                </a:lnSpc>
                <a:spcBef>
                  <a:spcPts val="0"/>
                </a:spcBef>
                <a:buFont typeface="Arial" panose="020B0604020202020204" pitchFamily="34" charset="0"/>
                <a:buChar char="•"/>
              </a:pPr>
              <a:endParaRPr lang="en-US" dirty="0"/>
            </a:p>
            <a:p>
              <a:pPr marL="285750" indent="-285750">
                <a:lnSpc>
                  <a:spcPct val="100000"/>
                </a:lnSpc>
                <a:spcBef>
                  <a:spcPts val="0"/>
                </a:spcBef>
                <a:buFont typeface="Arial" panose="020B0604020202020204" pitchFamily="34" charset="0"/>
                <a:buChar char="•"/>
              </a:pPr>
              <a:endParaRPr lang="en-US" dirty="0"/>
            </a:p>
            <a:p>
              <a:pPr marL="285750" indent="-285750">
                <a:lnSpc>
                  <a:spcPct val="100000"/>
                </a:lnSpc>
                <a:spcBef>
                  <a:spcPts val="0"/>
                </a:spcBef>
                <a:buFont typeface="Arial" panose="020B0604020202020204" pitchFamily="34" charset="0"/>
                <a:buChar char="•"/>
              </a:pPr>
              <a:endParaRPr lang="en-US" dirty="0"/>
            </a:p>
            <a:p>
              <a:pPr>
                <a:lnSpc>
                  <a:spcPct val="100000"/>
                </a:lnSpc>
                <a:spcBef>
                  <a:spcPts val="0"/>
                </a:spcBef>
              </a:pPr>
              <a:endParaRPr lang="en-US" dirty="0"/>
            </a:p>
            <a:p>
              <a:pPr marL="285750" indent="-285750">
                <a:lnSpc>
                  <a:spcPct val="100000"/>
                </a:lnSpc>
                <a:spcBef>
                  <a:spcPts val="0"/>
                </a:spcBef>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DDAEE64B-BFD8-4153-877B-AFB469F7C3D9}"/>
                </a:ext>
              </a:extLst>
            </p:cNvPr>
            <p:cNvPicPr>
              <a:picLocks noChangeAspect="1"/>
            </p:cNvPicPr>
            <p:nvPr/>
          </p:nvPicPr>
          <p:blipFill>
            <a:blip r:embed="rId3"/>
            <a:stretch>
              <a:fillRect/>
            </a:stretch>
          </p:blipFill>
          <p:spPr>
            <a:xfrm>
              <a:off x="844078" y="843193"/>
              <a:ext cx="4455049" cy="3953071"/>
            </a:xfrm>
            <a:prstGeom prst="rect">
              <a:avLst/>
            </a:prstGeom>
          </p:spPr>
        </p:pic>
      </p:grpSp>
    </p:spTree>
    <p:extLst>
      <p:ext uri="{BB962C8B-B14F-4D97-AF65-F5344CB8AC3E}">
        <p14:creationId xmlns:p14="http://schemas.microsoft.com/office/powerpoint/2010/main" val="209765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34560-4C21-40CE-8EAE-BC1CF366C6B5}"/>
              </a:ext>
            </a:extLst>
          </p:cNvPr>
          <p:cNvSpPr/>
          <p:nvPr/>
        </p:nvSpPr>
        <p:spPr>
          <a:xfrm>
            <a:off x="658814" y="2198318"/>
            <a:ext cx="10739872" cy="238620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9" name="Title 5">
            <a:extLst>
              <a:ext uri="{FF2B5EF4-FFF2-40B4-BE49-F238E27FC236}">
                <a16:creationId xmlns:a16="http://schemas.microsoft.com/office/drawing/2014/main" id="{5F6E3955-4147-4C9C-8B17-8A371BE453D9}"/>
              </a:ext>
            </a:extLst>
          </p:cNvPr>
          <p:cNvSpPr txBox="1">
            <a:spLocks/>
          </p:cNvSpPr>
          <p:nvPr/>
        </p:nvSpPr>
        <p:spPr>
          <a:xfrm>
            <a:off x="1068081" y="2420471"/>
            <a:ext cx="9873983" cy="1928692"/>
          </a:xfrm>
          <a:prstGeom prst="rect">
            <a:avLst/>
          </a:prstGeom>
        </p:spPr>
        <p:txBody>
          <a:bodyPr vert="horz" lIns="0" tIns="0" rIns="0" bIns="0" rtlCol="0" anchor="ctr"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algn="ctr">
              <a:spcAft>
                <a:spcPts val="600"/>
              </a:spcAft>
            </a:pPr>
            <a:r>
              <a:rPr lang="en-US" dirty="0">
                <a:solidFill>
                  <a:schemeClr val="bg1"/>
                </a:solidFill>
              </a:rPr>
              <a:t>Full-radius modelling of the current ramp-up in ITER</a:t>
            </a:r>
            <a:endParaRPr lang="de-DE" dirty="0">
              <a:solidFill>
                <a:schemeClr val="bg1"/>
              </a:solidFill>
            </a:endParaRPr>
          </a:p>
        </p:txBody>
      </p:sp>
    </p:spTree>
    <p:extLst>
      <p:ext uri="{BB962C8B-B14F-4D97-AF65-F5344CB8AC3E}">
        <p14:creationId xmlns:p14="http://schemas.microsoft.com/office/powerpoint/2010/main" val="4125359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13</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ITER current ramp-up simulations</a:t>
            </a:r>
            <a:br>
              <a:rPr lang="en-US" sz="2400" dirty="0"/>
            </a:br>
            <a:r>
              <a:rPr lang="en-US" sz="2400" dirty="0"/>
              <a:t> </a:t>
            </a:r>
            <a:endParaRPr lang="de-DE" sz="2400"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116DCAE-0A2A-9927-00AC-7D39BC637555}"/>
              </a:ext>
            </a:extLst>
          </p:cNvPr>
          <p:cNvGrpSpPr/>
          <p:nvPr/>
        </p:nvGrpSpPr>
        <p:grpSpPr>
          <a:xfrm>
            <a:off x="9965220" y="208675"/>
            <a:ext cx="1278429" cy="565349"/>
            <a:chOff x="7241446" y="5798422"/>
            <a:chExt cx="1572153" cy="565349"/>
          </a:xfrm>
          <a:solidFill>
            <a:srgbClr val="E8EDA8">
              <a:alpha val="24000"/>
            </a:srgbClr>
          </a:solidFill>
        </p:grpSpPr>
        <p:sp>
          <p:nvSpPr>
            <p:cNvPr id="21" name="Rectangle: Rounded Corners 20">
              <a:extLst>
                <a:ext uri="{FF2B5EF4-FFF2-40B4-BE49-F238E27FC236}">
                  <a16:creationId xmlns:a16="http://schemas.microsoft.com/office/drawing/2014/main" id="{EE47B2BA-E709-CC29-2663-9C7E5C8FE565}"/>
                </a:ext>
              </a:extLst>
            </p:cNvPr>
            <p:cNvSpPr/>
            <p:nvPr/>
          </p:nvSpPr>
          <p:spPr>
            <a:xfrm>
              <a:off x="7241446" y="5798422"/>
              <a:ext cx="1572152"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23" name="TextBox 22">
              <a:extLst>
                <a:ext uri="{FF2B5EF4-FFF2-40B4-BE49-F238E27FC236}">
                  <a16:creationId xmlns:a16="http://schemas.microsoft.com/office/drawing/2014/main" id="{B068AEEB-9065-9D1E-AA99-B09E73DA4C0B}"/>
                </a:ext>
              </a:extLst>
            </p:cNvPr>
            <p:cNvSpPr txBox="1"/>
            <p:nvPr/>
          </p:nvSpPr>
          <p:spPr>
            <a:xfrm>
              <a:off x="7356003" y="5857503"/>
              <a:ext cx="1457596"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buNone/>
              </a:pPr>
              <a:r>
                <a:rPr lang="de-DE" sz="1400" b="1" dirty="0">
                  <a:solidFill>
                    <a:schemeClr val="bg2">
                      <a:lumMod val="50000"/>
                    </a:schemeClr>
                  </a:solidFill>
                </a:rPr>
                <a:t>ITER L-mode </a:t>
              </a:r>
              <a:r>
                <a:rPr lang="de-DE" sz="1400" b="1" dirty="0" err="1">
                  <a:solidFill>
                    <a:schemeClr val="bg2">
                      <a:lumMod val="50000"/>
                    </a:schemeClr>
                  </a:solidFill>
                </a:rPr>
                <a:t>ramp-up</a:t>
              </a:r>
              <a:r>
                <a:rPr lang="de-DE" sz="1400" b="1" dirty="0">
                  <a:solidFill>
                    <a:schemeClr val="bg2">
                      <a:lumMod val="50000"/>
                    </a:schemeClr>
                  </a:solidFill>
                </a:rPr>
                <a:t> in D</a:t>
              </a:r>
            </a:p>
          </p:txBody>
        </p:sp>
      </p:grpSp>
      <p:grpSp>
        <p:nvGrpSpPr>
          <p:cNvPr id="7" name="Group 6">
            <a:extLst>
              <a:ext uri="{FF2B5EF4-FFF2-40B4-BE49-F238E27FC236}">
                <a16:creationId xmlns:a16="http://schemas.microsoft.com/office/drawing/2014/main" id="{0D717C19-0DDC-4203-B583-830087A4AD56}"/>
              </a:ext>
            </a:extLst>
          </p:cNvPr>
          <p:cNvGrpSpPr/>
          <p:nvPr/>
        </p:nvGrpSpPr>
        <p:grpSpPr>
          <a:xfrm>
            <a:off x="980446" y="1606989"/>
            <a:ext cx="3503341" cy="3855193"/>
            <a:chOff x="730044" y="1345827"/>
            <a:chExt cx="4259306" cy="4687082"/>
          </a:xfrm>
        </p:grpSpPr>
        <p:pic>
          <p:nvPicPr>
            <p:cNvPr id="14" name="Picture 13" descr="A diagram of a diagram&#10;&#10;Description automatically generated with medium confidence">
              <a:extLst>
                <a:ext uri="{FF2B5EF4-FFF2-40B4-BE49-F238E27FC236}">
                  <a16:creationId xmlns:a16="http://schemas.microsoft.com/office/drawing/2014/main" id="{8CC994F8-78E9-5A8D-EC4F-946BC807AAAB}"/>
                </a:ext>
              </a:extLst>
            </p:cNvPr>
            <p:cNvPicPr>
              <a:picLocks noChangeAspect="1"/>
            </p:cNvPicPr>
            <p:nvPr/>
          </p:nvPicPr>
          <p:blipFill>
            <a:blip r:embed="rId3"/>
            <a:stretch>
              <a:fillRect/>
            </a:stretch>
          </p:blipFill>
          <p:spPr>
            <a:xfrm>
              <a:off x="730044" y="1345827"/>
              <a:ext cx="4259306" cy="4687082"/>
            </a:xfrm>
            <a:prstGeom prst="rect">
              <a:avLst/>
            </a:prstGeom>
          </p:spPr>
        </p:pic>
        <p:sp>
          <p:nvSpPr>
            <p:cNvPr id="25" name="Text Placeholder 4">
              <a:extLst>
                <a:ext uri="{FF2B5EF4-FFF2-40B4-BE49-F238E27FC236}">
                  <a16:creationId xmlns:a16="http://schemas.microsoft.com/office/drawing/2014/main" id="{E4E4EC1B-F638-FA40-A376-83CBFA5460D8}"/>
                </a:ext>
              </a:extLst>
            </p:cNvPr>
            <p:cNvSpPr txBox="1">
              <a:spLocks/>
            </p:cNvSpPr>
            <p:nvPr/>
          </p:nvSpPr>
          <p:spPr>
            <a:xfrm>
              <a:off x="3667785" y="2338890"/>
              <a:ext cx="472302" cy="2501702"/>
            </a:xfrm>
            <a:prstGeom prst="rect">
              <a:avLst/>
            </a:prstGeom>
            <a:solidFill>
              <a:schemeClr val="bg1"/>
            </a:solidFill>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200"/>
                </a:spcBef>
              </a:pPr>
              <a:r>
                <a:rPr lang="en-US" sz="1270" b="1" dirty="0">
                  <a:solidFill>
                    <a:srgbClr val="000080"/>
                  </a:solidFill>
                </a:rPr>
                <a:t>5.0</a:t>
              </a:r>
            </a:p>
            <a:p>
              <a:pPr>
                <a:lnSpc>
                  <a:spcPct val="100000"/>
                </a:lnSpc>
                <a:spcBef>
                  <a:spcPts val="200"/>
                </a:spcBef>
              </a:pPr>
              <a:r>
                <a:rPr lang="en-US" sz="1270" b="1" dirty="0">
                  <a:solidFill>
                    <a:srgbClr val="0000FF"/>
                  </a:solidFill>
                </a:rPr>
                <a:t>6.0</a:t>
              </a:r>
            </a:p>
            <a:p>
              <a:pPr>
                <a:lnSpc>
                  <a:spcPct val="100000"/>
                </a:lnSpc>
                <a:spcBef>
                  <a:spcPts val="200"/>
                </a:spcBef>
              </a:pPr>
              <a:r>
                <a:rPr lang="en-US" sz="1270" b="1" dirty="0">
                  <a:solidFill>
                    <a:srgbClr val="0081FF"/>
                  </a:solidFill>
                </a:rPr>
                <a:t>7.5</a:t>
              </a:r>
            </a:p>
            <a:p>
              <a:pPr>
                <a:lnSpc>
                  <a:spcPct val="100000"/>
                </a:lnSpc>
                <a:spcBef>
                  <a:spcPts val="200"/>
                </a:spcBef>
              </a:pPr>
              <a:r>
                <a:rPr lang="en-US" sz="1270" b="1" dirty="0">
                  <a:solidFill>
                    <a:srgbClr val="16FFE1"/>
                  </a:solidFill>
                </a:rPr>
                <a:t>9.0</a:t>
              </a:r>
            </a:p>
            <a:p>
              <a:pPr>
                <a:lnSpc>
                  <a:spcPct val="100000"/>
                </a:lnSpc>
                <a:spcBef>
                  <a:spcPts val="200"/>
                </a:spcBef>
              </a:pPr>
              <a:r>
                <a:rPr lang="en-US" sz="1270" b="1" dirty="0">
                  <a:solidFill>
                    <a:srgbClr val="7CFF79"/>
                  </a:solidFill>
                </a:rPr>
                <a:t>10.0</a:t>
              </a:r>
            </a:p>
            <a:p>
              <a:pPr>
                <a:lnSpc>
                  <a:spcPct val="100000"/>
                </a:lnSpc>
                <a:spcBef>
                  <a:spcPts val="200"/>
                </a:spcBef>
              </a:pPr>
              <a:r>
                <a:rPr lang="en-US" sz="1270" b="1" dirty="0">
                  <a:solidFill>
                    <a:srgbClr val="E4FF13"/>
                  </a:solidFill>
                </a:rPr>
                <a:t>11.5</a:t>
              </a:r>
            </a:p>
            <a:p>
              <a:pPr>
                <a:lnSpc>
                  <a:spcPct val="100000"/>
                </a:lnSpc>
                <a:spcBef>
                  <a:spcPts val="200"/>
                </a:spcBef>
              </a:pPr>
              <a:r>
                <a:rPr lang="en-US" sz="1270" b="1" dirty="0">
                  <a:solidFill>
                    <a:srgbClr val="FF9400"/>
                  </a:solidFill>
                </a:rPr>
                <a:t>20.0</a:t>
              </a:r>
            </a:p>
            <a:p>
              <a:pPr>
                <a:lnSpc>
                  <a:spcPct val="100000"/>
                </a:lnSpc>
                <a:spcBef>
                  <a:spcPts val="200"/>
                </a:spcBef>
              </a:pPr>
              <a:r>
                <a:rPr lang="en-US" sz="1270" b="1" dirty="0">
                  <a:solidFill>
                    <a:srgbClr val="FF1E00"/>
                  </a:solidFill>
                </a:rPr>
                <a:t>40.0</a:t>
              </a:r>
            </a:p>
            <a:p>
              <a:pPr>
                <a:lnSpc>
                  <a:spcPct val="100000"/>
                </a:lnSpc>
                <a:spcBef>
                  <a:spcPts val="200"/>
                </a:spcBef>
              </a:pPr>
              <a:r>
                <a:rPr lang="en-US" sz="1270" b="1" dirty="0">
                  <a:solidFill>
                    <a:srgbClr val="800000"/>
                  </a:solidFill>
                </a:rPr>
                <a:t>70.0</a:t>
              </a:r>
            </a:p>
            <a:p>
              <a:pPr marL="285750" indent="-285750">
                <a:lnSpc>
                  <a:spcPct val="100000"/>
                </a:lnSpc>
                <a:spcBef>
                  <a:spcPts val="200"/>
                </a:spcBef>
                <a:buFont typeface="Arial" panose="020B0604020202020204" pitchFamily="34" charset="0"/>
                <a:buChar char="•"/>
              </a:pPr>
              <a:endParaRPr lang="en-US" sz="1270" b="1" dirty="0"/>
            </a:p>
            <a:p>
              <a:pPr marL="285750" indent="-285750">
                <a:lnSpc>
                  <a:spcPct val="100000"/>
                </a:lnSpc>
                <a:spcBef>
                  <a:spcPts val="200"/>
                </a:spcBef>
                <a:buFont typeface="Arial" panose="020B0604020202020204" pitchFamily="34" charset="0"/>
                <a:buChar char="•"/>
              </a:pPr>
              <a:endParaRPr lang="en-US" sz="1270" b="1" dirty="0"/>
            </a:p>
            <a:p>
              <a:pPr>
                <a:lnSpc>
                  <a:spcPct val="100000"/>
                </a:lnSpc>
                <a:spcBef>
                  <a:spcPts val="200"/>
                </a:spcBef>
              </a:pPr>
              <a:endParaRPr lang="en-US" sz="1270" b="1" dirty="0"/>
            </a:p>
            <a:p>
              <a:pPr marL="285750" indent="-285750">
                <a:lnSpc>
                  <a:spcPct val="100000"/>
                </a:lnSpc>
                <a:spcBef>
                  <a:spcPts val="200"/>
                </a:spcBef>
                <a:buFont typeface="Arial" panose="020B0604020202020204" pitchFamily="34" charset="0"/>
                <a:buChar char="•"/>
              </a:pPr>
              <a:endParaRPr lang="en-US" sz="1270" b="1" dirty="0"/>
            </a:p>
            <a:p>
              <a:pPr marL="285750" indent="-285750">
                <a:lnSpc>
                  <a:spcPct val="100000"/>
                </a:lnSpc>
                <a:spcBef>
                  <a:spcPts val="200"/>
                </a:spcBef>
                <a:buFont typeface="Arial" panose="020B0604020202020204" pitchFamily="34" charset="0"/>
                <a:buChar char="•"/>
              </a:pPr>
              <a:endParaRPr lang="en-US" sz="1270" b="1" dirty="0"/>
            </a:p>
            <a:p>
              <a:pPr marL="285750" indent="-285750">
                <a:lnSpc>
                  <a:spcPct val="100000"/>
                </a:lnSpc>
                <a:spcBef>
                  <a:spcPts val="200"/>
                </a:spcBef>
                <a:buFont typeface="Arial" panose="020B0604020202020204" pitchFamily="34" charset="0"/>
                <a:buChar char="•"/>
              </a:pPr>
              <a:endParaRPr lang="en-US" sz="1270" b="1" dirty="0"/>
            </a:p>
            <a:p>
              <a:pPr>
                <a:lnSpc>
                  <a:spcPct val="100000"/>
                </a:lnSpc>
                <a:spcBef>
                  <a:spcPts val="200"/>
                </a:spcBef>
              </a:pPr>
              <a:endParaRPr lang="en-US" sz="1270" b="1" dirty="0"/>
            </a:p>
            <a:p>
              <a:pPr marL="285750" indent="-285750">
                <a:lnSpc>
                  <a:spcPct val="100000"/>
                </a:lnSpc>
                <a:spcBef>
                  <a:spcPts val="200"/>
                </a:spcBef>
                <a:buFont typeface="Arial" panose="020B0604020202020204" pitchFamily="34" charset="0"/>
                <a:buChar char="•"/>
              </a:pPr>
              <a:endParaRPr lang="en-US" sz="1270" b="1" dirty="0"/>
            </a:p>
          </p:txBody>
        </p:sp>
        <p:sp>
          <p:nvSpPr>
            <p:cNvPr id="26" name="Text Placeholder 4">
              <a:extLst>
                <a:ext uri="{FF2B5EF4-FFF2-40B4-BE49-F238E27FC236}">
                  <a16:creationId xmlns:a16="http://schemas.microsoft.com/office/drawing/2014/main" id="{A5A24F6B-08E4-AC99-2EEE-5672CE72275C}"/>
                </a:ext>
              </a:extLst>
            </p:cNvPr>
            <p:cNvSpPr txBox="1">
              <a:spLocks/>
            </p:cNvSpPr>
            <p:nvPr/>
          </p:nvSpPr>
          <p:spPr>
            <a:xfrm>
              <a:off x="4272547" y="2338890"/>
              <a:ext cx="472302" cy="2501702"/>
            </a:xfrm>
            <a:prstGeom prst="rect">
              <a:avLst/>
            </a:prstGeom>
            <a:solidFill>
              <a:schemeClr val="bg1"/>
            </a:solidFill>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200"/>
                </a:spcBef>
              </a:pPr>
              <a:r>
                <a:rPr lang="en-US" sz="1270" b="1" dirty="0">
                  <a:solidFill>
                    <a:srgbClr val="000080"/>
                  </a:solidFill>
                </a:rPr>
                <a:t>2.0</a:t>
              </a:r>
            </a:p>
            <a:p>
              <a:pPr>
                <a:lnSpc>
                  <a:spcPct val="100000"/>
                </a:lnSpc>
                <a:spcBef>
                  <a:spcPts val="200"/>
                </a:spcBef>
              </a:pPr>
              <a:r>
                <a:rPr lang="en-US" sz="1270" b="1" dirty="0">
                  <a:solidFill>
                    <a:srgbClr val="0000FF"/>
                  </a:solidFill>
                </a:rPr>
                <a:t>2.2</a:t>
              </a:r>
            </a:p>
            <a:p>
              <a:pPr>
                <a:lnSpc>
                  <a:spcPct val="100000"/>
                </a:lnSpc>
                <a:spcBef>
                  <a:spcPts val="200"/>
                </a:spcBef>
              </a:pPr>
              <a:r>
                <a:rPr lang="en-US" sz="1270" b="1" dirty="0">
                  <a:solidFill>
                    <a:srgbClr val="0081FF"/>
                  </a:solidFill>
                </a:rPr>
                <a:t>2.5</a:t>
              </a:r>
            </a:p>
            <a:p>
              <a:pPr>
                <a:lnSpc>
                  <a:spcPct val="100000"/>
                </a:lnSpc>
                <a:spcBef>
                  <a:spcPts val="200"/>
                </a:spcBef>
              </a:pPr>
              <a:r>
                <a:rPr lang="en-US" sz="1270" b="1" dirty="0">
                  <a:solidFill>
                    <a:srgbClr val="16FFE1"/>
                  </a:solidFill>
                </a:rPr>
                <a:t>2.8</a:t>
              </a:r>
            </a:p>
            <a:p>
              <a:pPr>
                <a:lnSpc>
                  <a:spcPct val="100000"/>
                </a:lnSpc>
                <a:spcBef>
                  <a:spcPts val="200"/>
                </a:spcBef>
              </a:pPr>
              <a:r>
                <a:rPr lang="en-US" sz="1270" b="1" dirty="0">
                  <a:solidFill>
                    <a:srgbClr val="7CFF79"/>
                  </a:solidFill>
                </a:rPr>
                <a:t>3.0</a:t>
              </a:r>
            </a:p>
            <a:p>
              <a:pPr>
                <a:lnSpc>
                  <a:spcPct val="100000"/>
                </a:lnSpc>
                <a:spcBef>
                  <a:spcPts val="200"/>
                </a:spcBef>
              </a:pPr>
              <a:r>
                <a:rPr lang="en-US" sz="1270" b="1" dirty="0">
                  <a:solidFill>
                    <a:srgbClr val="E4FF13"/>
                  </a:solidFill>
                </a:rPr>
                <a:t>3.3</a:t>
              </a:r>
            </a:p>
            <a:p>
              <a:pPr>
                <a:lnSpc>
                  <a:spcPct val="100000"/>
                </a:lnSpc>
                <a:spcBef>
                  <a:spcPts val="200"/>
                </a:spcBef>
              </a:pPr>
              <a:r>
                <a:rPr lang="en-US" sz="1270" b="1" dirty="0">
                  <a:solidFill>
                    <a:srgbClr val="FF9400"/>
                  </a:solidFill>
                </a:rPr>
                <a:t>5.0</a:t>
              </a:r>
            </a:p>
            <a:p>
              <a:pPr>
                <a:lnSpc>
                  <a:spcPct val="100000"/>
                </a:lnSpc>
                <a:spcBef>
                  <a:spcPts val="200"/>
                </a:spcBef>
              </a:pPr>
              <a:r>
                <a:rPr lang="en-US" sz="1270" b="1" dirty="0">
                  <a:solidFill>
                    <a:srgbClr val="FF1E00"/>
                  </a:solidFill>
                </a:rPr>
                <a:t>9.0</a:t>
              </a:r>
            </a:p>
            <a:p>
              <a:pPr>
                <a:lnSpc>
                  <a:spcPct val="100000"/>
                </a:lnSpc>
                <a:spcBef>
                  <a:spcPts val="200"/>
                </a:spcBef>
              </a:pPr>
              <a:r>
                <a:rPr lang="en-US" sz="1270" b="1" dirty="0">
                  <a:solidFill>
                    <a:srgbClr val="800000"/>
                  </a:solidFill>
                </a:rPr>
                <a:t>15.0</a:t>
              </a:r>
            </a:p>
            <a:p>
              <a:pPr marL="285750" indent="-285750">
                <a:lnSpc>
                  <a:spcPct val="100000"/>
                </a:lnSpc>
                <a:spcBef>
                  <a:spcPts val="200"/>
                </a:spcBef>
                <a:buFont typeface="Arial" panose="020B0604020202020204" pitchFamily="34" charset="0"/>
                <a:buChar char="•"/>
              </a:pPr>
              <a:endParaRPr lang="en-US" sz="1270" b="1" dirty="0"/>
            </a:p>
            <a:p>
              <a:pPr marL="285750" indent="-285750">
                <a:lnSpc>
                  <a:spcPct val="100000"/>
                </a:lnSpc>
                <a:spcBef>
                  <a:spcPts val="200"/>
                </a:spcBef>
                <a:buFont typeface="Arial" panose="020B0604020202020204" pitchFamily="34" charset="0"/>
                <a:buChar char="•"/>
              </a:pPr>
              <a:endParaRPr lang="en-US" sz="1270" b="1" dirty="0"/>
            </a:p>
            <a:p>
              <a:pPr>
                <a:lnSpc>
                  <a:spcPct val="100000"/>
                </a:lnSpc>
                <a:spcBef>
                  <a:spcPts val="200"/>
                </a:spcBef>
              </a:pPr>
              <a:endParaRPr lang="en-US" sz="1270" b="1" dirty="0"/>
            </a:p>
            <a:p>
              <a:pPr marL="285750" indent="-285750">
                <a:lnSpc>
                  <a:spcPct val="100000"/>
                </a:lnSpc>
                <a:spcBef>
                  <a:spcPts val="200"/>
                </a:spcBef>
                <a:buFont typeface="Arial" panose="020B0604020202020204" pitchFamily="34" charset="0"/>
                <a:buChar char="•"/>
              </a:pPr>
              <a:endParaRPr lang="en-US" sz="1270" b="1" dirty="0"/>
            </a:p>
            <a:p>
              <a:pPr marL="285750" indent="-285750">
                <a:lnSpc>
                  <a:spcPct val="100000"/>
                </a:lnSpc>
                <a:spcBef>
                  <a:spcPts val="200"/>
                </a:spcBef>
                <a:buFont typeface="Arial" panose="020B0604020202020204" pitchFamily="34" charset="0"/>
                <a:buChar char="•"/>
              </a:pPr>
              <a:endParaRPr lang="en-US" sz="1270" b="1" dirty="0"/>
            </a:p>
            <a:p>
              <a:pPr marL="285750" indent="-285750">
                <a:lnSpc>
                  <a:spcPct val="100000"/>
                </a:lnSpc>
                <a:spcBef>
                  <a:spcPts val="200"/>
                </a:spcBef>
                <a:buFont typeface="Arial" panose="020B0604020202020204" pitchFamily="34" charset="0"/>
                <a:buChar char="•"/>
              </a:pPr>
              <a:endParaRPr lang="en-US" sz="1270" b="1" dirty="0"/>
            </a:p>
            <a:p>
              <a:pPr>
                <a:lnSpc>
                  <a:spcPct val="100000"/>
                </a:lnSpc>
                <a:spcBef>
                  <a:spcPts val="200"/>
                </a:spcBef>
              </a:pPr>
              <a:endParaRPr lang="en-US" sz="1270" b="1" dirty="0"/>
            </a:p>
            <a:p>
              <a:pPr marL="285750" indent="-285750">
                <a:lnSpc>
                  <a:spcPct val="100000"/>
                </a:lnSpc>
                <a:spcBef>
                  <a:spcPts val="200"/>
                </a:spcBef>
                <a:buFont typeface="Arial" panose="020B0604020202020204" pitchFamily="34" charset="0"/>
                <a:buChar char="•"/>
              </a:pPr>
              <a:endParaRPr lang="en-US" sz="1270" b="1" dirty="0"/>
            </a:p>
          </p:txBody>
        </p:sp>
      </p:grpSp>
      <p:sp>
        <p:nvSpPr>
          <p:cNvPr id="19" name="Text Placeholder 4">
            <a:extLst>
              <a:ext uri="{FF2B5EF4-FFF2-40B4-BE49-F238E27FC236}">
                <a16:creationId xmlns:a16="http://schemas.microsoft.com/office/drawing/2014/main" id="{BF6B66CA-8347-4CA2-B276-15A90373006F}"/>
              </a:ext>
            </a:extLst>
          </p:cNvPr>
          <p:cNvSpPr txBox="1">
            <a:spLocks/>
          </p:cNvSpPr>
          <p:nvPr/>
        </p:nvSpPr>
        <p:spPr>
          <a:xfrm>
            <a:off x="1619584" y="5744694"/>
            <a:ext cx="2845222"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err="1">
                <a:solidFill>
                  <a:schemeClr val="accent6">
                    <a:lumMod val="50000"/>
                  </a:schemeClr>
                </a:solidFill>
              </a:rPr>
              <a:t>Loarte</a:t>
            </a:r>
            <a:r>
              <a:rPr lang="en-US" sz="1400" dirty="0">
                <a:solidFill>
                  <a:schemeClr val="accent6">
                    <a:lumMod val="50000"/>
                  </a:schemeClr>
                </a:solidFill>
              </a:rPr>
              <a:t> 2025 PPCF 67 065023</a:t>
            </a:r>
          </a:p>
          <a:p>
            <a:pPr>
              <a:spcBef>
                <a:spcPts val="0"/>
              </a:spcBef>
            </a:pPr>
            <a:r>
              <a:rPr lang="en-US" sz="1400" baseline="30000" dirty="0">
                <a:solidFill>
                  <a:schemeClr val="accent6">
                    <a:lumMod val="50000"/>
                  </a:schemeClr>
                </a:solidFill>
              </a:rPr>
              <a:t>2 </a:t>
            </a:r>
            <a:r>
              <a:rPr lang="en-US" sz="1400" dirty="0">
                <a:solidFill>
                  <a:schemeClr val="accent6">
                    <a:lumMod val="50000"/>
                  </a:schemeClr>
                </a:solidFill>
              </a:rPr>
              <a:t>Fajardo 2025 PPCF 67 015020</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sp>
        <p:nvSpPr>
          <p:cNvPr id="22" name="Text Placeholder 4">
            <a:extLst>
              <a:ext uri="{FF2B5EF4-FFF2-40B4-BE49-F238E27FC236}">
                <a16:creationId xmlns:a16="http://schemas.microsoft.com/office/drawing/2014/main" id="{0CB22CAF-CA70-49D9-AC0F-44F624A52C80}"/>
              </a:ext>
            </a:extLst>
          </p:cNvPr>
          <p:cNvSpPr txBox="1">
            <a:spLocks/>
          </p:cNvSpPr>
          <p:nvPr/>
        </p:nvSpPr>
        <p:spPr>
          <a:xfrm>
            <a:off x="5129990" y="1621612"/>
            <a:ext cx="6113658" cy="513565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New ITER full-W wall brings particular interest to limiter phase</a:t>
            </a:r>
            <a:r>
              <a:rPr lang="en-US" baseline="30000" dirty="0"/>
              <a:t>1</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Dynamical modelling of limiter to diverted plasmas during </a:t>
            </a:r>
            <a:r>
              <a:rPr lang="en-US" i="1" dirty="0"/>
              <a:t>I</a:t>
            </a:r>
            <a:r>
              <a:rPr lang="en-US" i="1" baseline="-25000" dirty="0"/>
              <a:t>p</a:t>
            </a:r>
            <a:r>
              <a:rPr lang="en-US" dirty="0"/>
              <a:t> ramp over 65 seconds</a:t>
            </a:r>
          </a:p>
          <a:p>
            <a:endParaRPr lang="en-US" dirty="0"/>
          </a:p>
          <a:p>
            <a:pPr marL="285750" indent="-285750">
              <a:buFont typeface="Arial" panose="020B0604020202020204" pitchFamily="34" charset="0"/>
              <a:buChar char="•"/>
            </a:pPr>
            <a:r>
              <a:rPr lang="en-US" dirty="0"/>
              <a:t>Full-radius L-mode simulations, motivated by previous modelling of ITER electron-heated L-modes</a:t>
            </a:r>
            <a:r>
              <a:rPr lang="en-US" baseline="30000" dirty="0"/>
              <a:t>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Scan W source to assess limits on W concentration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22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a:extLst>
              <a:ext uri="{FF2B5EF4-FFF2-40B4-BE49-F238E27FC236}">
                <a16:creationId xmlns:a16="http://schemas.microsoft.com/office/drawing/2014/main" id="{8748A4D0-94C9-4E65-8945-009B5BF58C3D}"/>
              </a:ext>
            </a:extLst>
          </p:cNvPr>
          <p:cNvSpPr txBox="1">
            <a:spLocks/>
          </p:cNvSpPr>
          <p:nvPr/>
        </p:nvSpPr>
        <p:spPr>
          <a:xfrm>
            <a:off x="6887589" y="1573515"/>
            <a:ext cx="4601677" cy="436557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b="1" u="sng" dirty="0">
                <a:solidFill>
                  <a:schemeClr val="accent1"/>
                </a:solidFill>
              </a:rPr>
              <a:t>During my PhD: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 a theory-based modelling workflow with impurities</a:t>
            </a:r>
          </a:p>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Impurities are critical in the operation of a fusion reactor</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cxnSp>
        <p:nvCxnSpPr>
          <p:cNvPr id="12" name="Straight Connector 11">
            <a:extLst>
              <a:ext uri="{FF2B5EF4-FFF2-40B4-BE49-F238E27FC236}">
                <a16:creationId xmlns:a16="http://schemas.microsoft.com/office/drawing/2014/main" id="{FE459B02-347A-4376-AC16-54EDEA7824EA}"/>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FA68E4C-C6C0-40AD-AA10-04AF6A789240}"/>
              </a:ext>
            </a:extLst>
          </p:cNvPr>
          <p:cNvGrpSpPr/>
          <p:nvPr/>
        </p:nvGrpSpPr>
        <p:grpSpPr>
          <a:xfrm>
            <a:off x="1609742" y="1694448"/>
            <a:ext cx="4486258" cy="3914850"/>
            <a:chOff x="619443" y="2978855"/>
            <a:chExt cx="4486258" cy="3914850"/>
          </a:xfrm>
        </p:grpSpPr>
        <p:grpSp>
          <p:nvGrpSpPr>
            <p:cNvPr id="20" name="Group 19">
              <a:extLst>
                <a:ext uri="{FF2B5EF4-FFF2-40B4-BE49-F238E27FC236}">
                  <a16:creationId xmlns:a16="http://schemas.microsoft.com/office/drawing/2014/main" id="{20425FD3-63B0-4959-BE6C-A457CFC3EA9E}"/>
                </a:ext>
              </a:extLst>
            </p:cNvPr>
            <p:cNvGrpSpPr/>
            <p:nvPr/>
          </p:nvGrpSpPr>
          <p:grpSpPr>
            <a:xfrm>
              <a:off x="1977564" y="2978855"/>
              <a:ext cx="1762095" cy="1762095"/>
              <a:chOff x="4481185" y="1817754"/>
              <a:chExt cx="1762095" cy="1762095"/>
            </a:xfrm>
          </p:grpSpPr>
          <p:sp>
            <p:nvSpPr>
              <p:cNvPr id="21" name="Oval 20">
                <a:extLst>
                  <a:ext uri="{FF2B5EF4-FFF2-40B4-BE49-F238E27FC236}">
                    <a16:creationId xmlns:a16="http://schemas.microsoft.com/office/drawing/2014/main" id="{69CAD7FA-CDFA-4079-921B-7CDBB9E29307}"/>
                  </a:ext>
                </a:extLst>
              </p:cNvPr>
              <p:cNvSpPr/>
              <p:nvPr/>
            </p:nvSpPr>
            <p:spPr>
              <a:xfrm>
                <a:off x="4481185" y="1817754"/>
                <a:ext cx="1762095" cy="1762095"/>
              </a:xfrm>
              <a:prstGeom prst="ellipse">
                <a:avLst/>
              </a:prstGeom>
              <a:solidFill>
                <a:srgbClr val="E8EDA8"/>
              </a:solidFill>
              <a:ln w="381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2" name="TextBox 21">
                <a:extLst>
                  <a:ext uri="{FF2B5EF4-FFF2-40B4-BE49-F238E27FC236}">
                    <a16:creationId xmlns:a16="http://schemas.microsoft.com/office/drawing/2014/main" id="{9452D431-43ED-4684-96E8-5F560DEB6F87}"/>
                  </a:ext>
                </a:extLst>
              </p:cNvPr>
              <p:cNvSpPr txBox="1"/>
              <p:nvPr/>
            </p:nvSpPr>
            <p:spPr>
              <a:xfrm>
                <a:off x="4567616" y="2334106"/>
                <a:ext cx="1607399"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Core performance</a:t>
                </a:r>
                <a:endParaRPr lang="de-DE" sz="2000" b="1" dirty="0" err="1">
                  <a:ln w="3175">
                    <a:solidFill>
                      <a:schemeClr val="tx1"/>
                    </a:solidFill>
                  </a:ln>
                  <a:solidFill>
                    <a:schemeClr val="bg1"/>
                  </a:solidFill>
                </a:endParaRPr>
              </a:p>
            </p:txBody>
          </p:sp>
        </p:grpSp>
        <p:grpSp>
          <p:nvGrpSpPr>
            <p:cNvPr id="23" name="Group 22">
              <a:extLst>
                <a:ext uri="{FF2B5EF4-FFF2-40B4-BE49-F238E27FC236}">
                  <a16:creationId xmlns:a16="http://schemas.microsoft.com/office/drawing/2014/main" id="{191383A6-8107-43CB-A5C6-05A63554DDFC}"/>
                </a:ext>
              </a:extLst>
            </p:cNvPr>
            <p:cNvGrpSpPr/>
            <p:nvPr/>
          </p:nvGrpSpPr>
          <p:grpSpPr>
            <a:xfrm>
              <a:off x="3343606" y="5131610"/>
              <a:ext cx="1762095" cy="1762095"/>
              <a:chOff x="6124575" y="3893562"/>
              <a:chExt cx="1762095" cy="1762095"/>
            </a:xfrm>
          </p:grpSpPr>
          <p:sp>
            <p:nvSpPr>
              <p:cNvPr id="29" name="Oval 28">
                <a:extLst>
                  <a:ext uri="{FF2B5EF4-FFF2-40B4-BE49-F238E27FC236}">
                    <a16:creationId xmlns:a16="http://schemas.microsoft.com/office/drawing/2014/main" id="{B75EEBB1-7E9D-4F39-986F-AA4759EE31B4}"/>
                  </a:ext>
                </a:extLst>
              </p:cNvPr>
              <p:cNvSpPr/>
              <p:nvPr/>
            </p:nvSpPr>
            <p:spPr>
              <a:xfrm>
                <a:off x="6124575" y="3893562"/>
                <a:ext cx="1762095" cy="1762095"/>
              </a:xfrm>
              <a:prstGeom prst="ellipse">
                <a:avLst/>
              </a:prstGeom>
              <a:solidFill>
                <a:srgbClr val="99E0F7"/>
              </a:solidFill>
              <a:ln w="3810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2" name="TextBox 31">
                <a:extLst>
                  <a:ext uri="{FF2B5EF4-FFF2-40B4-BE49-F238E27FC236}">
                    <a16:creationId xmlns:a16="http://schemas.microsoft.com/office/drawing/2014/main" id="{10253739-CC7E-4B5C-8D66-5ABB89A7FF5B}"/>
                  </a:ext>
                </a:extLst>
              </p:cNvPr>
              <p:cNvSpPr txBox="1"/>
              <p:nvPr/>
            </p:nvSpPr>
            <p:spPr>
              <a:xfrm>
                <a:off x="6280038" y="4429506"/>
                <a:ext cx="1451168"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Power exhaust</a:t>
                </a:r>
                <a:endParaRPr lang="de-DE" sz="2000" b="1" dirty="0" err="1">
                  <a:ln w="3175">
                    <a:solidFill>
                      <a:schemeClr val="tx1"/>
                    </a:solidFill>
                  </a:ln>
                  <a:solidFill>
                    <a:schemeClr val="bg1"/>
                  </a:solidFill>
                </a:endParaRPr>
              </a:p>
            </p:txBody>
          </p:sp>
        </p:grpSp>
        <p:grpSp>
          <p:nvGrpSpPr>
            <p:cNvPr id="33" name="Group 32">
              <a:extLst>
                <a:ext uri="{FF2B5EF4-FFF2-40B4-BE49-F238E27FC236}">
                  <a16:creationId xmlns:a16="http://schemas.microsoft.com/office/drawing/2014/main" id="{C27B7DD5-1821-41CA-B9E7-FD233CB5C381}"/>
                </a:ext>
              </a:extLst>
            </p:cNvPr>
            <p:cNvGrpSpPr/>
            <p:nvPr/>
          </p:nvGrpSpPr>
          <p:grpSpPr>
            <a:xfrm>
              <a:off x="619443" y="5114104"/>
              <a:ext cx="1762095" cy="1762095"/>
              <a:chOff x="3048726" y="3932554"/>
              <a:chExt cx="1762095" cy="1762095"/>
            </a:xfrm>
          </p:grpSpPr>
          <p:sp>
            <p:nvSpPr>
              <p:cNvPr id="34" name="Oval 33">
                <a:extLst>
                  <a:ext uri="{FF2B5EF4-FFF2-40B4-BE49-F238E27FC236}">
                    <a16:creationId xmlns:a16="http://schemas.microsoft.com/office/drawing/2014/main" id="{23092EAE-3D6E-4787-B5A8-4F1616067C64}"/>
                  </a:ext>
                </a:extLst>
              </p:cNvPr>
              <p:cNvSpPr/>
              <p:nvPr/>
            </p:nvSpPr>
            <p:spPr>
              <a:xfrm>
                <a:off x="3048726" y="3932554"/>
                <a:ext cx="1762095" cy="1762095"/>
              </a:xfrm>
              <a:prstGeom prst="ellipse">
                <a:avLst/>
              </a:prstGeom>
              <a:solidFill>
                <a:srgbClr val="F9CB99"/>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5" name="TextBox 34">
                <a:extLst>
                  <a:ext uri="{FF2B5EF4-FFF2-40B4-BE49-F238E27FC236}">
                    <a16:creationId xmlns:a16="http://schemas.microsoft.com/office/drawing/2014/main" id="{C0B3BA51-D9C1-4911-A03A-44D010EA2C0B}"/>
                  </a:ext>
                </a:extLst>
              </p:cNvPr>
              <p:cNvSpPr txBox="1"/>
              <p:nvPr/>
            </p:nvSpPr>
            <p:spPr>
              <a:xfrm>
                <a:off x="3157521" y="4511702"/>
                <a:ext cx="1529694"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Plasma-wall interaction</a:t>
                </a:r>
                <a:endParaRPr lang="de-DE" sz="2000" b="1" dirty="0" err="1">
                  <a:ln w="3175">
                    <a:solidFill>
                      <a:schemeClr val="tx1"/>
                    </a:solidFill>
                  </a:ln>
                  <a:solidFill>
                    <a:schemeClr val="bg1"/>
                  </a:solidFill>
                </a:endParaRPr>
              </a:p>
            </p:txBody>
          </p:sp>
        </p:grpSp>
        <p:pic>
          <p:nvPicPr>
            <p:cNvPr id="36" name="Graphic 35" descr="Line arrow Counter clockwise curve">
              <a:extLst>
                <a:ext uri="{FF2B5EF4-FFF2-40B4-BE49-F238E27FC236}">
                  <a16:creationId xmlns:a16="http://schemas.microsoft.com/office/drawing/2014/main" id="{0A86AE68-2C80-4337-AD19-6DB089E228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a:off x="3407811" y="4404317"/>
              <a:ext cx="758167" cy="758167"/>
            </a:xfrm>
            <a:prstGeom prst="rect">
              <a:avLst/>
            </a:prstGeom>
          </p:spPr>
        </p:pic>
        <p:pic>
          <p:nvPicPr>
            <p:cNvPr id="37" name="Graphic 36" descr="Line arrow Counter clockwise curve">
              <a:extLst>
                <a:ext uri="{FF2B5EF4-FFF2-40B4-BE49-F238E27FC236}">
                  <a16:creationId xmlns:a16="http://schemas.microsoft.com/office/drawing/2014/main" id="{23554295-25B6-403B-B2DD-DA82A096E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flipH="1" flipV="1">
              <a:off x="2974769" y="4675042"/>
              <a:ext cx="758167" cy="758167"/>
            </a:xfrm>
            <a:prstGeom prst="rect">
              <a:avLst/>
            </a:prstGeom>
          </p:spPr>
        </p:pic>
        <p:pic>
          <p:nvPicPr>
            <p:cNvPr id="38" name="Graphic 37" descr="Line arrow Counter clockwise curve">
              <a:extLst>
                <a:ext uri="{FF2B5EF4-FFF2-40B4-BE49-F238E27FC236}">
                  <a16:creationId xmlns:a16="http://schemas.microsoft.com/office/drawing/2014/main" id="{A649839C-A97B-4E52-8AF2-6C1577B8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a:off x="1582925" y="4419969"/>
              <a:ext cx="758167" cy="758167"/>
            </a:xfrm>
            <a:prstGeom prst="rect">
              <a:avLst/>
            </a:prstGeom>
          </p:spPr>
        </p:pic>
        <p:pic>
          <p:nvPicPr>
            <p:cNvPr id="39" name="Graphic 38" descr="Line arrow Counter clockwise curve">
              <a:extLst>
                <a:ext uri="{FF2B5EF4-FFF2-40B4-BE49-F238E27FC236}">
                  <a16:creationId xmlns:a16="http://schemas.microsoft.com/office/drawing/2014/main" id="{D7405ACD-3BCC-4070-91AE-0998FDE323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flipH="1" flipV="1">
              <a:off x="2023508" y="4675042"/>
              <a:ext cx="758167" cy="758167"/>
            </a:xfrm>
            <a:prstGeom prst="rect">
              <a:avLst/>
            </a:prstGeom>
          </p:spPr>
        </p:pic>
        <p:pic>
          <p:nvPicPr>
            <p:cNvPr id="40" name="Graphic 39" descr="Line arrow Counter clockwise curve">
              <a:extLst>
                <a:ext uri="{FF2B5EF4-FFF2-40B4-BE49-F238E27FC236}">
                  <a16:creationId xmlns:a16="http://schemas.microsoft.com/office/drawing/2014/main" id="{C20A9C06-5D4A-47E4-ABA4-E70144FEAC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860153" flipH="1" flipV="1">
              <a:off x="2463087" y="5948503"/>
              <a:ext cx="758167" cy="758167"/>
            </a:xfrm>
            <a:prstGeom prst="rect">
              <a:avLst/>
            </a:prstGeom>
          </p:spPr>
        </p:pic>
        <p:pic>
          <p:nvPicPr>
            <p:cNvPr id="41" name="Graphic 40" descr="Line arrow Counter clockwise curve">
              <a:extLst>
                <a:ext uri="{FF2B5EF4-FFF2-40B4-BE49-F238E27FC236}">
                  <a16:creationId xmlns:a16="http://schemas.microsoft.com/office/drawing/2014/main" id="{DA367A2D-B01D-4D64-A7D5-9C6210BD8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975841">
              <a:off x="2488612" y="5495016"/>
              <a:ext cx="758167" cy="758167"/>
            </a:xfrm>
            <a:prstGeom prst="rect">
              <a:avLst/>
            </a:prstGeom>
          </p:spPr>
        </p:pic>
      </p:grpSp>
      <p:sp>
        <p:nvSpPr>
          <p:cNvPr id="24" name="Slide Number Placeholder 3">
            <a:extLst>
              <a:ext uri="{FF2B5EF4-FFF2-40B4-BE49-F238E27FC236}">
                <a16:creationId xmlns:a16="http://schemas.microsoft.com/office/drawing/2014/main" id="{7C16DCE7-5EA9-4FD7-A535-D0849BA68187}"/>
              </a:ext>
            </a:extLst>
          </p:cNvPr>
          <p:cNvSpPr>
            <a:spLocks noGrp="1"/>
          </p:cNvSpPr>
          <p:nvPr>
            <p:ph type="sldNum" sz="quarter" idx="12"/>
          </p:nvPr>
        </p:nvSpPr>
        <p:spPr>
          <a:xfrm>
            <a:off x="11687087" y="6561601"/>
            <a:ext cx="217349" cy="144000"/>
          </a:xfrm>
        </p:spPr>
        <p:txBody>
          <a:bodyPr/>
          <a:lstStyle/>
          <a:p>
            <a:r>
              <a:rPr lang="en-US" dirty="0"/>
              <a:t>1</a:t>
            </a:r>
            <a:endParaRPr lang="de-DE" dirty="0"/>
          </a:p>
        </p:txBody>
      </p:sp>
    </p:spTree>
    <p:extLst>
      <p:ext uri="{BB962C8B-B14F-4D97-AF65-F5344CB8AC3E}">
        <p14:creationId xmlns:p14="http://schemas.microsoft.com/office/powerpoint/2010/main" val="399448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97F7A1-BF2F-45A8-8ECE-A5F499598A25}"/>
              </a:ext>
            </a:extLst>
          </p:cNvPr>
          <p:cNvPicPr>
            <a:picLocks noChangeAspect="1"/>
          </p:cNvPicPr>
          <p:nvPr/>
        </p:nvPicPr>
        <p:blipFill>
          <a:blip r:embed="rId3"/>
          <a:stretch>
            <a:fillRect/>
          </a:stretch>
        </p:blipFill>
        <p:spPr>
          <a:xfrm>
            <a:off x="3233134" y="1081952"/>
            <a:ext cx="3512395" cy="4320000"/>
          </a:xfrm>
          <a:prstGeom prst="rect">
            <a:avLst/>
          </a:prstGeom>
        </p:spPr>
      </p:pic>
      <p:sp>
        <p:nvSpPr>
          <p:cNvPr id="22" name="Text Placeholder 4">
            <a:extLst>
              <a:ext uri="{FF2B5EF4-FFF2-40B4-BE49-F238E27FC236}">
                <a16:creationId xmlns:a16="http://schemas.microsoft.com/office/drawing/2014/main" id="{0CB22CAF-CA70-49D9-AC0F-44F624A52C80}"/>
              </a:ext>
            </a:extLst>
          </p:cNvPr>
          <p:cNvSpPr txBox="1">
            <a:spLocks/>
          </p:cNvSpPr>
          <p:nvPr/>
        </p:nvSpPr>
        <p:spPr>
          <a:xfrm>
            <a:off x="767060" y="5423601"/>
            <a:ext cx="11424940" cy="109603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W concentration during limiter phase of </a:t>
            </a:r>
            <a:r>
              <a:rPr lang="en-US" b="1" dirty="0">
                <a:solidFill>
                  <a:srgbClr val="FF8B00"/>
                </a:solidFill>
              </a:rPr>
              <a:t>10</a:t>
            </a:r>
            <a:r>
              <a:rPr lang="en-US" b="1" baseline="30000" dirty="0">
                <a:solidFill>
                  <a:srgbClr val="FF8B00"/>
                </a:solidFill>
              </a:rPr>
              <a:t>-4</a:t>
            </a:r>
            <a:r>
              <a:rPr lang="en-US" dirty="0"/>
              <a:t> is tolerable, </a:t>
            </a:r>
            <a:r>
              <a:rPr lang="en-US" b="1" dirty="0">
                <a:solidFill>
                  <a:srgbClr val="D83435"/>
                </a:solidFill>
              </a:rPr>
              <a:t>3×10</a:t>
            </a:r>
            <a:r>
              <a:rPr lang="en-US" b="1" baseline="30000" dirty="0">
                <a:solidFill>
                  <a:srgbClr val="D83435"/>
                </a:solidFill>
              </a:rPr>
              <a:t>-4</a:t>
            </a:r>
            <a:r>
              <a:rPr lang="en-US" dirty="0"/>
              <a:t> is problematic</a:t>
            </a:r>
            <a:r>
              <a:rPr lang="en-US" baseline="30000" dirty="0"/>
              <a:t>1</a:t>
            </a:r>
          </a:p>
          <a:p>
            <a:pPr marL="285750" indent="-285750">
              <a:buFont typeface="Arial" panose="020B0604020202020204" pitchFamily="34" charset="0"/>
              <a:buChar char="•"/>
            </a:pPr>
            <a:r>
              <a:rPr lang="en-US" dirty="0"/>
              <a:t>Plasma marginally survives at highest W source, but edge </a:t>
            </a:r>
            <a:r>
              <a:rPr lang="en-US" i="1" dirty="0" err="1"/>
              <a:t>T</a:t>
            </a:r>
            <a:r>
              <a:rPr lang="en-US" i="1" baseline="-25000" dirty="0" err="1"/>
              <a:t>e</a:t>
            </a:r>
            <a:r>
              <a:rPr lang="en-US" dirty="0"/>
              <a:t> collapses and W pedestal develops</a:t>
            </a: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14</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Limits of W content for plasma survival</a:t>
            </a:r>
            <a:br>
              <a:rPr lang="en-US" sz="2400" dirty="0"/>
            </a:br>
            <a:r>
              <a:rPr lang="en-US" sz="2400" dirty="0"/>
              <a:t> </a:t>
            </a:r>
            <a:endParaRPr lang="de-DE" sz="2400"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7CB41D9-AF94-8799-61F4-736FA3F26B08}"/>
              </a:ext>
            </a:extLst>
          </p:cNvPr>
          <p:cNvGrpSpPr/>
          <p:nvPr/>
        </p:nvGrpSpPr>
        <p:grpSpPr>
          <a:xfrm>
            <a:off x="9965220" y="208675"/>
            <a:ext cx="1278429" cy="565349"/>
            <a:chOff x="7241446" y="5798422"/>
            <a:chExt cx="1572153" cy="565349"/>
          </a:xfrm>
          <a:solidFill>
            <a:srgbClr val="E8EDA8">
              <a:alpha val="24000"/>
            </a:srgbClr>
          </a:solidFill>
        </p:grpSpPr>
        <p:sp>
          <p:nvSpPr>
            <p:cNvPr id="19" name="Rectangle: Rounded Corners 18">
              <a:extLst>
                <a:ext uri="{FF2B5EF4-FFF2-40B4-BE49-F238E27FC236}">
                  <a16:creationId xmlns:a16="http://schemas.microsoft.com/office/drawing/2014/main" id="{30E993B3-41AB-163B-8BB4-E7C73A3FAF4D}"/>
                </a:ext>
              </a:extLst>
            </p:cNvPr>
            <p:cNvSpPr/>
            <p:nvPr/>
          </p:nvSpPr>
          <p:spPr>
            <a:xfrm>
              <a:off x="7241446" y="5798422"/>
              <a:ext cx="1572152"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20" name="TextBox 19">
              <a:extLst>
                <a:ext uri="{FF2B5EF4-FFF2-40B4-BE49-F238E27FC236}">
                  <a16:creationId xmlns:a16="http://schemas.microsoft.com/office/drawing/2014/main" id="{7938DBAB-B524-0251-B84D-68F7241EC4D6}"/>
                </a:ext>
              </a:extLst>
            </p:cNvPr>
            <p:cNvSpPr txBox="1"/>
            <p:nvPr/>
          </p:nvSpPr>
          <p:spPr>
            <a:xfrm>
              <a:off x="7356003" y="5857503"/>
              <a:ext cx="1457596"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buNone/>
              </a:pPr>
              <a:r>
                <a:rPr lang="de-DE" sz="1400" b="1" dirty="0">
                  <a:solidFill>
                    <a:schemeClr val="bg2">
                      <a:lumMod val="50000"/>
                    </a:schemeClr>
                  </a:solidFill>
                </a:rPr>
                <a:t>ITER L-mode </a:t>
              </a:r>
              <a:r>
                <a:rPr lang="de-DE" sz="1400" b="1" dirty="0" err="1">
                  <a:solidFill>
                    <a:schemeClr val="bg2">
                      <a:lumMod val="50000"/>
                    </a:schemeClr>
                  </a:solidFill>
                </a:rPr>
                <a:t>ramp-up</a:t>
              </a:r>
              <a:r>
                <a:rPr lang="de-DE" sz="1400" b="1" dirty="0">
                  <a:solidFill>
                    <a:schemeClr val="bg2">
                      <a:lumMod val="50000"/>
                    </a:schemeClr>
                  </a:solidFill>
                </a:rPr>
                <a:t> in D</a:t>
              </a:r>
            </a:p>
          </p:txBody>
        </p:sp>
      </p:grpSp>
      <p:sp>
        <p:nvSpPr>
          <p:cNvPr id="7" name="Rectangle 6">
            <a:extLst>
              <a:ext uri="{FF2B5EF4-FFF2-40B4-BE49-F238E27FC236}">
                <a16:creationId xmlns:a16="http://schemas.microsoft.com/office/drawing/2014/main" id="{B2ACC20F-1E23-45AD-9D85-7D793D2CD777}"/>
              </a:ext>
            </a:extLst>
          </p:cNvPr>
          <p:cNvSpPr/>
          <p:nvPr/>
        </p:nvSpPr>
        <p:spPr>
          <a:xfrm>
            <a:off x="9116506" y="6211862"/>
            <a:ext cx="2762295" cy="307777"/>
          </a:xfrm>
          <a:prstGeom prst="rect">
            <a:avLst/>
          </a:prstGeom>
        </p:spPr>
        <p:txBody>
          <a:bodyPr wrap="none">
            <a:spAutoFit/>
          </a:bodyPr>
          <a:lstStyle/>
          <a:p>
            <a:pPr lvl="0"/>
            <a:r>
              <a:rPr lang="en-US" sz="1400" baseline="30000" dirty="0">
                <a:solidFill>
                  <a:srgbClr val="EEEEEE">
                    <a:lumMod val="50000"/>
                  </a:srgbClr>
                </a:solidFill>
              </a:rPr>
              <a:t>1 </a:t>
            </a:r>
            <a:r>
              <a:rPr lang="en-US" sz="1400" dirty="0">
                <a:solidFill>
                  <a:srgbClr val="EEEEEE">
                    <a:lumMod val="50000"/>
                  </a:srgbClr>
                </a:solidFill>
              </a:rPr>
              <a:t>Fajardo 2025 PPCF 67 015020</a:t>
            </a:r>
          </a:p>
        </p:txBody>
      </p:sp>
      <p:sp>
        <p:nvSpPr>
          <p:cNvPr id="31" name="TextBox 30">
            <a:extLst>
              <a:ext uri="{FF2B5EF4-FFF2-40B4-BE49-F238E27FC236}">
                <a16:creationId xmlns:a16="http://schemas.microsoft.com/office/drawing/2014/main" id="{9BD6928D-15E9-48C4-87C1-66C86FA7F7A1}"/>
              </a:ext>
            </a:extLst>
          </p:cNvPr>
          <p:cNvSpPr txBox="1"/>
          <p:nvPr/>
        </p:nvSpPr>
        <p:spPr>
          <a:xfrm>
            <a:off x="706200" y="2133383"/>
            <a:ext cx="1910305" cy="1453603"/>
          </a:xfrm>
          <a:prstGeom prst="rect">
            <a:avLst/>
          </a:prstGeom>
          <a:noFill/>
        </p:spPr>
        <p:txBody>
          <a:bodyPr wrap="square" lIns="0" tIns="0" rIns="0" bIns="0" rtlCol="0" anchor="t" anchorCtr="0">
            <a:spAutoFit/>
          </a:bodyPr>
          <a:lstStyle/>
          <a:p>
            <a:pPr algn="ctr">
              <a:lnSpc>
                <a:spcPts val="2300"/>
              </a:lnSpc>
            </a:pPr>
            <a:r>
              <a:rPr lang="en-US" dirty="0">
                <a:solidFill>
                  <a:srgbClr val="229C22"/>
                </a:solidFill>
              </a:rPr>
              <a:t>without W</a:t>
            </a:r>
          </a:p>
          <a:p>
            <a:pPr algn="ctr">
              <a:lnSpc>
                <a:spcPts val="2300"/>
              </a:lnSpc>
            </a:pPr>
            <a:endParaRPr lang="en-US" dirty="0">
              <a:solidFill>
                <a:srgbClr val="C61DC6"/>
              </a:solidFill>
            </a:endParaRPr>
          </a:p>
          <a:p>
            <a:pPr algn="ctr">
              <a:lnSpc>
                <a:spcPts val="2300"/>
              </a:lnSpc>
            </a:pPr>
            <a:r>
              <a:rPr lang="en-US" dirty="0">
                <a:solidFill>
                  <a:srgbClr val="FF8315"/>
                </a:solidFill>
              </a:rPr>
              <a:t>intermediate W</a:t>
            </a:r>
          </a:p>
          <a:p>
            <a:pPr algn="ctr">
              <a:lnSpc>
                <a:spcPts val="2300"/>
              </a:lnSpc>
            </a:pPr>
            <a:endParaRPr lang="en-US" dirty="0">
              <a:solidFill>
                <a:srgbClr val="FF8F12"/>
              </a:solidFill>
            </a:endParaRPr>
          </a:p>
          <a:p>
            <a:pPr algn="ctr">
              <a:lnSpc>
                <a:spcPts val="2300"/>
              </a:lnSpc>
            </a:pPr>
            <a:r>
              <a:rPr lang="en-US" dirty="0">
                <a:solidFill>
                  <a:srgbClr val="D83435"/>
                </a:solidFill>
              </a:rPr>
              <a:t>maximum W</a:t>
            </a:r>
            <a:endParaRPr lang="de-DE" dirty="0" err="1">
              <a:solidFill>
                <a:srgbClr val="D83435"/>
              </a:solidFill>
            </a:endParaRPr>
          </a:p>
        </p:txBody>
      </p:sp>
      <p:pic>
        <p:nvPicPr>
          <p:cNvPr id="14" name="Picture 13">
            <a:extLst>
              <a:ext uri="{FF2B5EF4-FFF2-40B4-BE49-F238E27FC236}">
                <a16:creationId xmlns:a16="http://schemas.microsoft.com/office/drawing/2014/main" id="{17E536DF-A42B-4B7E-A9BF-F979F0336FEE}"/>
              </a:ext>
            </a:extLst>
          </p:cNvPr>
          <p:cNvPicPr>
            <a:picLocks noChangeAspect="1"/>
          </p:cNvPicPr>
          <p:nvPr/>
        </p:nvPicPr>
        <p:blipFill>
          <a:blip r:embed="rId4"/>
          <a:stretch>
            <a:fillRect/>
          </a:stretch>
        </p:blipFill>
        <p:spPr>
          <a:xfrm>
            <a:off x="7552129" y="2133383"/>
            <a:ext cx="3245859" cy="2700000"/>
          </a:xfrm>
          <a:prstGeom prst="rect">
            <a:avLst/>
          </a:prstGeom>
        </p:spPr>
      </p:pic>
      <p:sp>
        <p:nvSpPr>
          <p:cNvPr id="23" name="TextBox 22">
            <a:extLst>
              <a:ext uri="{FF2B5EF4-FFF2-40B4-BE49-F238E27FC236}">
                <a16:creationId xmlns:a16="http://schemas.microsoft.com/office/drawing/2014/main" id="{7232A3E1-F429-4A0D-BED7-CE7E874545A6}"/>
              </a:ext>
            </a:extLst>
          </p:cNvPr>
          <p:cNvSpPr txBox="1"/>
          <p:nvPr/>
        </p:nvSpPr>
        <p:spPr>
          <a:xfrm>
            <a:off x="8286828" y="1705074"/>
            <a:ext cx="1984969" cy="430887"/>
          </a:xfrm>
          <a:prstGeom prst="rect">
            <a:avLst/>
          </a:prstGeom>
          <a:noFill/>
        </p:spPr>
        <p:txBody>
          <a:bodyPr wrap="square" lIns="0" tIns="0" rIns="0" bIns="0" rtlCol="0" anchor="t" anchorCtr="0">
            <a:spAutoFit/>
          </a:bodyPr>
          <a:lstStyle/>
          <a:p>
            <a:pPr algn="ctr"/>
            <a:r>
              <a:rPr lang="en-US" sz="1400" b="1" dirty="0"/>
              <a:t>maximum W source, profiles before EC step</a:t>
            </a:r>
            <a:endParaRPr lang="de-DE" sz="1400" b="1" dirty="0" err="1"/>
          </a:p>
        </p:txBody>
      </p:sp>
      <p:cxnSp>
        <p:nvCxnSpPr>
          <p:cNvPr id="16" name="Straight Arrow Connector 15">
            <a:extLst>
              <a:ext uri="{FF2B5EF4-FFF2-40B4-BE49-F238E27FC236}">
                <a16:creationId xmlns:a16="http://schemas.microsoft.com/office/drawing/2014/main" id="{9240BA27-82D2-4C36-995C-EEED0D32435C}"/>
              </a:ext>
            </a:extLst>
          </p:cNvPr>
          <p:cNvCxnSpPr>
            <a:cxnSpLocks/>
          </p:cNvCxnSpPr>
          <p:nvPr/>
        </p:nvCxnSpPr>
        <p:spPr>
          <a:xfrm flipH="1">
            <a:off x="8069461" y="3488270"/>
            <a:ext cx="451511" cy="0"/>
          </a:xfrm>
          <a:prstGeom prst="straightConnector1">
            <a:avLst/>
          </a:prstGeom>
          <a:ln w="19050" cmpd="sng">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18779E-4A08-44B2-87DA-880C1DAFE5C5}"/>
              </a:ext>
            </a:extLst>
          </p:cNvPr>
          <p:cNvCxnSpPr>
            <a:cxnSpLocks/>
          </p:cNvCxnSpPr>
          <p:nvPr/>
        </p:nvCxnSpPr>
        <p:spPr>
          <a:xfrm>
            <a:off x="10058374" y="3154109"/>
            <a:ext cx="250825" cy="0"/>
          </a:xfrm>
          <a:prstGeom prst="straightConnector1">
            <a:avLst/>
          </a:prstGeom>
          <a:ln w="19050" cmpd="sng">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198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E9AFBD-7F1B-49DC-8EF9-54F6A06DF22B}"/>
              </a:ext>
            </a:extLst>
          </p:cNvPr>
          <p:cNvPicPr>
            <a:picLocks noChangeAspect="1"/>
          </p:cNvPicPr>
          <p:nvPr/>
        </p:nvPicPr>
        <p:blipFill>
          <a:blip r:embed="rId3"/>
          <a:stretch>
            <a:fillRect/>
          </a:stretch>
        </p:blipFill>
        <p:spPr>
          <a:xfrm>
            <a:off x="3232800" y="1083600"/>
            <a:ext cx="3512395" cy="4320000"/>
          </a:xfrm>
          <a:prstGeom prst="rect">
            <a:avLst/>
          </a:prstGeom>
        </p:spPr>
      </p:pic>
      <p:pic>
        <p:nvPicPr>
          <p:cNvPr id="8" name="Picture 7">
            <a:extLst>
              <a:ext uri="{FF2B5EF4-FFF2-40B4-BE49-F238E27FC236}">
                <a16:creationId xmlns:a16="http://schemas.microsoft.com/office/drawing/2014/main" id="{CF08A7FC-5C6B-49D8-82F8-9AB525602488}"/>
              </a:ext>
            </a:extLst>
          </p:cNvPr>
          <p:cNvPicPr>
            <a:picLocks noChangeAspect="1"/>
          </p:cNvPicPr>
          <p:nvPr/>
        </p:nvPicPr>
        <p:blipFill>
          <a:blip r:embed="rId4"/>
          <a:stretch>
            <a:fillRect/>
          </a:stretch>
        </p:blipFill>
        <p:spPr>
          <a:xfrm>
            <a:off x="7552800" y="2134800"/>
            <a:ext cx="3245859" cy="2700000"/>
          </a:xfrm>
          <a:prstGeom prst="rect">
            <a:avLst/>
          </a:prstGeom>
        </p:spPr>
      </p:pic>
      <p:sp>
        <p:nvSpPr>
          <p:cNvPr id="22" name="Text Placeholder 4">
            <a:extLst>
              <a:ext uri="{FF2B5EF4-FFF2-40B4-BE49-F238E27FC236}">
                <a16:creationId xmlns:a16="http://schemas.microsoft.com/office/drawing/2014/main" id="{0CB22CAF-CA70-49D9-AC0F-44F624A52C80}"/>
              </a:ext>
            </a:extLst>
          </p:cNvPr>
          <p:cNvSpPr txBox="1">
            <a:spLocks/>
          </p:cNvSpPr>
          <p:nvPr/>
        </p:nvSpPr>
        <p:spPr>
          <a:xfrm>
            <a:off x="767060" y="5423601"/>
            <a:ext cx="11424940" cy="109603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Optimized heating trajectory avoids transient increase of W radiation at high W source</a:t>
            </a:r>
            <a:endParaRPr lang="en-US" baseline="30000" dirty="0"/>
          </a:p>
          <a:p>
            <a:pPr marL="285750" indent="-285750">
              <a:buFont typeface="Arial" panose="020B0604020202020204" pitchFamily="34" charset="0"/>
              <a:buChar char="•"/>
            </a:pPr>
            <a:r>
              <a:rPr lang="en-US" dirty="0"/>
              <a:t>Higher W concentrations can be tolerated by slightly modifying the ECRH ramp</a:t>
            </a:r>
            <a:r>
              <a:rPr lang="en-US" baseline="30000" dirty="0"/>
              <a:t>1</a:t>
            </a: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14</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Slightly modified ECRH ramp alleviates problems at high W</a:t>
            </a:r>
            <a:br>
              <a:rPr lang="en-US" sz="2400" dirty="0"/>
            </a:br>
            <a:r>
              <a:rPr lang="en-US" sz="2400" dirty="0"/>
              <a:t> </a:t>
            </a:r>
            <a:endParaRPr lang="de-DE" sz="2400"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7CB41D9-AF94-8799-61F4-736FA3F26B08}"/>
              </a:ext>
            </a:extLst>
          </p:cNvPr>
          <p:cNvGrpSpPr/>
          <p:nvPr/>
        </p:nvGrpSpPr>
        <p:grpSpPr>
          <a:xfrm>
            <a:off x="9965220" y="208675"/>
            <a:ext cx="1278429" cy="565349"/>
            <a:chOff x="7241446" y="5798422"/>
            <a:chExt cx="1572153" cy="565349"/>
          </a:xfrm>
          <a:solidFill>
            <a:srgbClr val="E8EDA8">
              <a:alpha val="24000"/>
            </a:srgbClr>
          </a:solidFill>
        </p:grpSpPr>
        <p:sp>
          <p:nvSpPr>
            <p:cNvPr id="19" name="Rectangle: Rounded Corners 18">
              <a:extLst>
                <a:ext uri="{FF2B5EF4-FFF2-40B4-BE49-F238E27FC236}">
                  <a16:creationId xmlns:a16="http://schemas.microsoft.com/office/drawing/2014/main" id="{30E993B3-41AB-163B-8BB4-E7C73A3FAF4D}"/>
                </a:ext>
              </a:extLst>
            </p:cNvPr>
            <p:cNvSpPr/>
            <p:nvPr/>
          </p:nvSpPr>
          <p:spPr>
            <a:xfrm>
              <a:off x="7241446" y="5798422"/>
              <a:ext cx="1572152"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20" name="TextBox 19">
              <a:extLst>
                <a:ext uri="{FF2B5EF4-FFF2-40B4-BE49-F238E27FC236}">
                  <a16:creationId xmlns:a16="http://schemas.microsoft.com/office/drawing/2014/main" id="{7938DBAB-B524-0251-B84D-68F7241EC4D6}"/>
                </a:ext>
              </a:extLst>
            </p:cNvPr>
            <p:cNvSpPr txBox="1"/>
            <p:nvPr/>
          </p:nvSpPr>
          <p:spPr>
            <a:xfrm>
              <a:off x="7356003" y="5857503"/>
              <a:ext cx="1457596"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buNone/>
              </a:pPr>
              <a:r>
                <a:rPr lang="de-DE" sz="1400" b="1" dirty="0">
                  <a:solidFill>
                    <a:schemeClr val="bg2">
                      <a:lumMod val="50000"/>
                    </a:schemeClr>
                  </a:solidFill>
                </a:rPr>
                <a:t>ITER L-mode </a:t>
              </a:r>
              <a:r>
                <a:rPr lang="de-DE" sz="1400" b="1" dirty="0" err="1">
                  <a:solidFill>
                    <a:schemeClr val="bg2">
                      <a:lumMod val="50000"/>
                    </a:schemeClr>
                  </a:solidFill>
                </a:rPr>
                <a:t>ramp-up</a:t>
              </a:r>
              <a:r>
                <a:rPr lang="de-DE" sz="1400" b="1" dirty="0">
                  <a:solidFill>
                    <a:schemeClr val="bg2">
                      <a:lumMod val="50000"/>
                    </a:schemeClr>
                  </a:solidFill>
                </a:rPr>
                <a:t> in D</a:t>
              </a:r>
            </a:p>
          </p:txBody>
        </p:sp>
      </p:grpSp>
      <p:sp>
        <p:nvSpPr>
          <p:cNvPr id="7" name="Rectangle 6">
            <a:extLst>
              <a:ext uri="{FF2B5EF4-FFF2-40B4-BE49-F238E27FC236}">
                <a16:creationId xmlns:a16="http://schemas.microsoft.com/office/drawing/2014/main" id="{B2ACC20F-1E23-45AD-9D85-7D793D2CD777}"/>
              </a:ext>
            </a:extLst>
          </p:cNvPr>
          <p:cNvSpPr/>
          <p:nvPr/>
        </p:nvSpPr>
        <p:spPr>
          <a:xfrm>
            <a:off x="9116506" y="6211862"/>
            <a:ext cx="2762295" cy="307777"/>
          </a:xfrm>
          <a:prstGeom prst="rect">
            <a:avLst/>
          </a:prstGeom>
        </p:spPr>
        <p:txBody>
          <a:bodyPr wrap="none">
            <a:spAutoFit/>
          </a:bodyPr>
          <a:lstStyle/>
          <a:p>
            <a:pPr lvl="0"/>
            <a:r>
              <a:rPr lang="en-US" sz="1400" baseline="30000" dirty="0">
                <a:solidFill>
                  <a:srgbClr val="EEEEEE">
                    <a:lumMod val="50000"/>
                  </a:srgbClr>
                </a:solidFill>
              </a:rPr>
              <a:t>1 </a:t>
            </a:r>
            <a:r>
              <a:rPr lang="en-US" sz="1400" dirty="0">
                <a:solidFill>
                  <a:srgbClr val="EEEEEE">
                    <a:lumMod val="50000"/>
                  </a:srgbClr>
                </a:solidFill>
              </a:rPr>
              <a:t>Fajardo 2025 PPCF 67 015020</a:t>
            </a:r>
          </a:p>
        </p:txBody>
      </p:sp>
      <p:sp>
        <p:nvSpPr>
          <p:cNvPr id="31" name="TextBox 30">
            <a:extLst>
              <a:ext uri="{FF2B5EF4-FFF2-40B4-BE49-F238E27FC236}">
                <a16:creationId xmlns:a16="http://schemas.microsoft.com/office/drawing/2014/main" id="{9BD6928D-15E9-48C4-87C1-66C86FA7F7A1}"/>
              </a:ext>
            </a:extLst>
          </p:cNvPr>
          <p:cNvSpPr txBox="1"/>
          <p:nvPr/>
        </p:nvSpPr>
        <p:spPr>
          <a:xfrm>
            <a:off x="706200" y="2133383"/>
            <a:ext cx="1910305" cy="1748556"/>
          </a:xfrm>
          <a:prstGeom prst="rect">
            <a:avLst/>
          </a:prstGeom>
          <a:noFill/>
        </p:spPr>
        <p:txBody>
          <a:bodyPr wrap="square" lIns="0" tIns="0" rIns="0" bIns="0" rtlCol="0" anchor="t" anchorCtr="0">
            <a:spAutoFit/>
          </a:bodyPr>
          <a:lstStyle/>
          <a:p>
            <a:pPr algn="ctr">
              <a:lnSpc>
                <a:spcPts val="2300"/>
              </a:lnSpc>
            </a:pPr>
            <a:r>
              <a:rPr lang="en-US" dirty="0">
                <a:solidFill>
                  <a:srgbClr val="229C22"/>
                </a:solidFill>
              </a:rPr>
              <a:t>without W</a:t>
            </a:r>
          </a:p>
          <a:p>
            <a:pPr algn="ctr">
              <a:lnSpc>
                <a:spcPts val="2300"/>
              </a:lnSpc>
            </a:pPr>
            <a:endParaRPr lang="en-US" dirty="0">
              <a:solidFill>
                <a:srgbClr val="C61DC6"/>
              </a:solidFill>
            </a:endParaRPr>
          </a:p>
          <a:p>
            <a:pPr algn="ctr">
              <a:lnSpc>
                <a:spcPts val="2300"/>
              </a:lnSpc>
            </a:pPr>
            <a:r>
              <a:rPr lang="en-US" dirty="0">
                <a:solidFill>
                  <a:srgbClr val="FF8315"/>
                </a:solidFill>
              </a:rPr>
              <a:t>intermediate W</a:t>
            </a:r>
          </a:p>
          <a:p>
            <a:pPr algn="ctr">
              <a:lnSpc>
                <a:spcPts val="2300"/>
              </a:lnSpc>
            </a:pPr>
            <a:endParaRPr lang="en-US" dirty="0">
              <a:solidFill>
                <a:srgbClr val="FF8F12"/>
              </a:solidFill>
            </a:endParaRPr>
          </a:p>
          <a:p>
            <a:pPr algn="ctr">
              <a:lnSpc>
                <a:spcPts val="2300"/>
              </a:lnSpc>
            </a:pPr>
            <a:r>
              <a:rPr lang="en-US" dirty="0">
                <a:solidFill>
                  <a:srgbClr val="1A74B2"/>
                </a:solidFill>
              </a:rPr>
              <a:t>maximum W with faster ECRH ramp</a:t>
            </a:r>
            <a:endParaRPr lang="de-DE" dirty="0" err="1">
              <a:solidFill>
                <a:srgbClr val="1A74B2"/>
              </a:solidFill>
            </a:endParaRPr>
          </a:p>
        </p:txBody>
      </p:sp>
      <p:sp>
        <p:nvSpPr>
          <p:cNvPr id="23" name="TextBox 22">
            <a:extLst>
              <a:ext uri="{FF2B5EF4-FFF2-40B4-BE49-F238E27FC236}">
                <a16:creationId xmlns:a16="http://schemas.microsoft.com/office/drawing/2014/main" id="{7232A3E1-F429-4A0D-BED7-CE7E874545A6}"/>
              </a:ext>
            </a:extLst>
          </p:cNvPr>
          <p:cNvSpPr txBox="1"/>
          <p:nvPr/>
        </p:nvSpPr>
        <p:spPr>
          <a:xfrm>
            <a:off x="8286828" y="1705074"/>
            <a:ext cx="1984969" cy="430887"/>
          </a:xfrm>
          <a:prstGeom prst="rect">
            <a:avLst/>
          </a:prstGeom>
          <a:noFill/>
        </p:spPr>
        <p:txBody>
          <a:bodyPr wrap="square" lIns="0" tIns="0" rIns="0" bIns="0" rtlCol="0" anchor="t" anchorCtr="0">
            <a:spAutoFit/>
          </a:bodyPr>
          <a:lstStyle/>
          <a:p>
            <a:pPr algn="ctr"/>
            <a:r>
              <a:rPr lang="en-US" sz="1400" b="1" dirty="0"/>
              <a:t>maximum W source, profiles before EC step</a:t>
            </a:r>
            <a:endParaRPr lang="de-DE" sz="1400" b="1" dirty="0" err="1"/>
          </a:p>
        </p:txBody>
      </p:sp>
      <p:cxnSp>
        <p:nvCxnSpPr>
          <p:cNvPr id="16" name="Straight Arrow Connector 15">
            <a:extLst>
              <a:ext uri="{FF2B5EF4-FFF2-40B4-BE49-F238E27FC236}">
                <a16:creationId xmlns:a16="http://schemas.microsoft.com/office/drawing/2014/main" id="{9240BA27-82D2-4C36-995C-EEED0D32435C}"/>
              </a:ext>
            </a:extLst>
          </p:cNvPr>
          <p:cNvCxnSpPr>
            <a:cxnSpLocks/>
          </p:cNvCxnSpPr>
          <p:nvPr/>
        </p:nvCxnSpPr>
        <p:spPr>
          <a:xfrm flipH="1">
            <a:off x="8069461" y="3488270"/>
            <a:ext cx="451511" cy="0"/>
          </a:xfrm>
          <a:prstGeom prst="straightConnector1">
            <a:avLst/>
          </a:prstGeom>
          <a:ln w="19050" cmpd="sng">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18779E-4A08-44B2-87DA-880C1DAFE5C5}"/>
              </a:ext>
            </a:extLst>
          </p:cNvPr>
          <p:cNvCxnSpPr>
            <a:cxnSpLocks/>
          </p:cNvCxnSpPr>
          <p:nvPr/>
        </p:nvCxnSpPr>
        <p:spPr>
          <a:xfrm>
            <a:off x="10058374" y="3154109"/>
            <a:ext cx="250825" cy="0"/>
          </a:xfrm>
          <a:prstGeom prst="straightConnector1">
            <a:avLst/>
          </a:prstGeom>
          <a:ln w="19050" cmpd="sng">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614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34560-4C21-40CE-8EAE-BC1CF366C6B5}"/>
              </a:ext>
            </a:extLst>
          </p:cNvPr>
          <p:cNvSpPr/>
          <p:nvPr/>
        </p:nvSpPr>
        <p:spPr>
          <a:xfrm>
            <a:off x="658814" y="2198318"/>
            <a:ext cx="10739872" cy="238620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9" name="Title 5">
            <a:extLst>
              <a:ext uri="{FF2B5EF4-FFF2-40B4-BE49-F238E27FC236}">
                <a16:creationId xmlns:a16="http://schemas.microsoft.com/office/drawing/2014/main" id="{5F6E3955-4147-4C9C-8B17-8A371BE453D9}"/>
              </a:ext>
            </a:extLst>
          </p:cNvPr>
          <p:cNvSpPr txBox="1">
            <a:spLocks/>
          </p:cNvSpPr>
          <p:nvPr/>
        </p:nvSpPr>
        <p:spPr>
          <a:xfrm>
            <a:off x="1068081" y="2420471"/>
            <a:ext cx="9873983" cy="1928692"/>
          </a:xfrm>
          <a:prstGeom prst="rect">
            <a:avLst/>
          </a:prstGeom>
        </p:spPr>
        <p:txBody>
          <a:bodyPr vert="horz" lIns="0" tIns="0" rIns="0" bIns="0" rtlCol="0" anchor="ctr"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algn="ctr">
              <a:spcAft>
                <a:spcPts val="600"/>
              </a:spcAft>
            </a:pPr>
            <a:r>
              <a:rPr lang="en-US" dirty="0">
                <a:solidFill>
                  <a:schemeClr val="bg1"/>
                </a:solidFill>
              </a:rPr>
              <a:t>Summary and conclusions</a:t>
            </a:r>
            <a:endParaRPr lang="de-DE" dirty="0">
              <a:solidFill>
                <a:schemeClr val="bg1"/>
              </a:solidFill>
            </a:endParaRPr>
          </a:p>
        </p:txBody>
      </p:sp>
    </p:spTree>
    <p:extLst>
      <p:ext uri="{BB962C8B-B14F-4D97-AF65-F5344CB8AC3E}">
        <p14:creationId xmlns:p14="http://schemas.microsoft.com/office/powerpoint/2010/main" val="2394897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8D18815-6DD7-4986-A650-387EF7B2301A}"/>
              </a:ext>
            </a:extLst>
          </p:cNvPr>
          <p:cNvPicPr>
            <a:picLocks noChangeAspect="1"/>
          </p:cNvPicPr>
          <p:nvPr/>
        </p:nvPicPr>
        <p:blipFill>
          <a:blip r:embed="rId3"/>
          <a:stretch>
            <a:fillRect/>
          </a:stretch>
        </p:blipFill>
        <p:spPr>
          <a:xfrm>
            <a:off x="5839200" y="1267200"/>
            <a:ext cx="6219970" cy="3960000"/>
          </a:xfrm>
          <a:prstGeom prst="rect">
            <a:avLst/>
          </a:prstGeom>
        </p:spPr>
      </p:pic>
      <p:grpSp>
        <p:nvGrpSpPr>
          <p:cNvPr id="29" name="Group 28">
            <a:extLst>
              <a:ext uri="{FF2B5EF4-FFF2-40B4-BE49-F238E27FC236}">
                <a16:creationId xmlns:a16="http://schemas.microsoft.com/office/drawing/2014/main" id="{3280FCC1-203C-4425-AA5A-39FC74D8C98C}"/>
              </a:ext>
            </a:extLst>
          </p:cNvPr>
          <p:cNvGrpSpPr/>
          <p:nvPr/>
        </p:nvGrpSpPr>
        <p:grpSpPr>
          <a:xfrm>
            <a:off x="6760838" y="3992855"/>
            <a:ext cx="2225993" cy="528082"/>
            <a:chOff x="7415087" y="5501361"/>
            <a:chExt cx="2225993" cy="528082"/>
          </a:xfrm>
        </p:grpSpPr>
        <p:sp>
          <p:nvSpPr>
            <p:cNvPr id="30" name="TextBox 29">
              <a:extLst>
                <a:ext uri="{FF2B5EF4-FFF2-40B4-BE49-F238E27FC236}">
                  <a16:creationId xmlns:a16="http://schemas.microsoft.com/office/drawing/2014/main" id="{E5C34A0C-DB14-4194-AE73-DF1F2ADAB9E4}"/>
                </a:ext>
              </a:extLst>
            </p:cNvPr>
            <p:cNvSpPr txBox="1"/>
            <p:nvPr/>
          </p:nvSpPr>
          <p:spPr>
            <a:xfrm>
              <a:off x="7415087" y="5617029"/>
              <a:ext cx="903414" cy="262059"/>
            </a:xfrm>
            <a:prstGeom prst="rect">
              <a:avLst/>
            </a:prstGeom>
            <a:noFill/>
          </p:spPr>
          <p:txBody>
            <a:bodyPr wrap="square" lIns="0" tIns="0" rIns="0" bIns="0" rtlCol="0" anchor="t" anchorCtr="0">
              <a:spAutoFit/>
            </a:bodyPr>
            <a:lstStyle/>
            <a:p>
              <a:pPr algn="r">
                <a:lnSpc>
                  <a:spcPts val="2300"/>
                </a:lnSpc>
                <a:spcBef>
                  <a:spcPts val="1150"/>
                </a:spcBef>
              </a:pPr>
              <a:r>
                <a:rPr lang="en-US" sz="1400" dirty="0">
                  <a:solidFill>
                    <a:schemeClr val="bg1">
                      <a:lumMod val="50000"/>
                    </a:schemeClr>
                  </a:solidFill>
                </a:rPr>
                <a:t>for W: </a:t>
              </a:r>
              <a:r>
                <a:rPr lang="en-US" sz="1400" i="1" dirty="0" err="1">
                  <a:solidFill>
                    <a:schemeClr val="bg1">
                      <a:lumMod val="50000"/>
                    </a:schemeClr>
                  </a:solidFill>
                </a:rPr>
                <a:t>f</a:t>
              </a:r>
              <a:r>
                <a:rPr lang="en-US" sz="1400" baseline="-25000" dirty="0" err="1">
                  <a:solidFill>
                    <a:schemeClr val="bg1">
                      <a:lumMod val="50000"/>
                    </a:schemeClr>
                  </a:solidFill>
                </a:rPr>
                <a:t>rot</a:t>
              </a:r>
              <a:r>
                <a:rPr lang="en-US" sz="1400" dirty="0">
                  <a:solidFill>
                    <a:schemeClr val="bg1">
                      <a:lumMod val="50000"/>
                    </a:schemeClr>
                  </a:solidFill>
                </a:rPr>
                <a:t> ≈</a:t>
              </a:r>
              <a:endParaRPr lang="de-DE" sz="1400" baseline="-25000" dirty="0" err="1">
                <a:solidFill>
                  <a:schemeClr val="bg1">
                    <a:lumMod val="50000"/>
                  </a:schemeClr>
                </a:solidFill>
              </a:endParaRPr>
            </a:p>
          </p:txBody>
        </p:sp>
        <p:cxnSp>
          <p:nvCxnSpPr>
            <p:cNvPr id="31" name="Straight Connector 30">
              <a:extLst>
                <a:ext uri="{FF2B5EF4-FFF2-40B4-BE49-F238E27FC236}">
                  <a16:creationId xmlns:a16="http://schemas.microsoft.com/office/drawing/2014/main" id="{BAE3D483-A69F-4B3E-9FAD-AF9AF1B31000}"/>
                </a:ext>
              </a:extLst>
            </p:cNvPr>
            <p:cNvCxnSpPr>
              <a:cxnSpLocks/>
            </p:cNvCxnSpPr>
            <p:nvPr/>
          </p:nvCxnSpPr>
          <p:spPr>
            <a:xfrm>
              <a:off x="8449597" y="5788801"/>
              <a:ext cx="1142905" cy="0"/>
            </a:xfrm>
            <a:prstGeom prst="line">
              <a:avLst/>
            </a:prstGeom>
            <a:ln w="12700" cmpd="sng">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5D847EE-14FA-4703-8E26-F9D75FEB9900}"/>
                </a:ext>
              </a:extLst>
            </p:cNvPr>
            <p:cNvSpPr txBox="1"/>
            <p:nvPr/>
          </p:nvSpPr>
          <p:spPr>
            <a:xfrm>
              <a:off x="8511478" y="5501361"/>
              <a:ext cx="1081024" cy="262059"/>
            </a:xfrm>
            <a:prstGeom prst="rect">
              <a:avLst/>
            </a:prstGeom>
            <a:noFill/>
          </p:spPr>
          <p:txBody>
            <a:bodyPr wrap="square" lIns="0" tIns="0" rIns="0" bIns="0" rtlCol="0" anchor="t" anchorCtr="0">
              <a:spAutoFit/>
            </a:bodyPr>
            <a:lstStyle/>
            <a:p>
              <a:pPr algn="l">
                <a:lnSpc>
                  <a:spcPts val="2300"/>
                </a:lnSpc>
                <a:spcBef>
                  <a:spcPts val="1150"/>
                </a:spcBef>
              </a:pPr>
              <a:r>
                <a:rPr lang="en-US" sz="1400" dirty="0">
                  <a:solidFill>
                    <a:schemeClr val="bg1">
                      <a:lumMod val="50000"/>
                    </a:schemeClr>
                  </a:solidFill>
                </a:rPr>
                <a:t>(1 + (8</a:t>
              </a:r>
              <a:r>
                <a:rPr lang="en-US" sz="1400" baseline="30000" dirty="0">
                  <a:solidFill>
                    <a:schemeClr val="bg1">
                      <a:lumMod val="50000"/>
                    </a:schemeClr>
                  </a:solidFill>
                </a:rPr>
                <a:t> </a:t>
              </a:r>
              <a:r>
                <a:rPr lang="en-US" sz="1400" i="1" dirty="0">
                  <a:solidFill>
                    <a:schemeClr val="bg1">
                      <a:lumMod val="50000"/>
                    </a:schemeClr>
                  </a:solidFill>
                </a:rPr>
                <a:t>M</a:t>
              </a:r>
              <a:r>
                <a:rPr lang="en-US" sz="1400" i="1" baseline="-25000" dirty="0">
                  <a:solidFill>
                    <a:schemeClr val="bg1">
                      <a:lumMod val="50000"/>
                    </a:schemeClr>
                  </a:solidFill>
                </a:rPr>
                <a:t>i</a:t>
              </a:r>
              <a:r>
                <a:rPr lang="en-US" sz="1400" dirty="0">
                  <a:solidFill>
                    <a:schemeClr val="bg1">
                      <a:lumMod val="50000"/>
                    </a:schemeClr>
                  </a:solidFill>
                </a:rPr>
                <a:t>)</a:t>
              </a:r>
              <a:r>
                <a:rPr lang="en-US" sz="1400" baseline="30000" dirty="0">
                  <a:solidFill>
                    <a:schemeClr val="bg1">
                      <a:lumMod val="50000"/>
                    </a:schemeClr>
                  </a:solidFill>
                </a:rPr>
                <a:t>2 </a:t>
              </a:r>
              <a:r>
                <a:rPr lang="en-US" sz="1400" dirty="0">
                  <a:solidFill>
                    <a:schemeClr val="bg1">
                      <a:lumMod val="50000"/>
                    </a:schemeClr>
                  </a:solidFill>
                </a:rPr>
                <a:t>)</a:t>
              </a:r>
              <a:r>
                <a:rPr lang="en-US" sz="1400" baseline="30000" dirty="0">
                  <a:solidFill>
                    <a:schemeClr val="bg1">
                      <a:lumMod val="50000"/>
                    </a:schemeClr>
                  </a:solidFill>
                </a:rPr>
                <a:t>2</a:t>
              </a:r>
              <a:endParaRPr lang="de-DE" sz="1400" dirty="0" err="1">
                <a:solidFill>
                  <a:schemeClr val="bg1">
                    <a:lumMod val="50000"/>
                  </a:schemeClr>
                </a:solidFill>
              </a:endParaRPr>
            </a:p>
          </p:txBody>
        </p:sp>
        <p:sp>
          <p:nvSpPr>
            <p:cNvPr id="33" name="TextBox 32">
              <a:extLst>
                <a:ext uri="{FF2B5EF4-FFF2-40B4-BE49-F238E27FC236}">
                  <a16:creationId xmlns:a16="http://schemas.microsoft.com/office/drawing/2014/main" id="{5B2DA727-AFC2-4D4F-80F3-7C4CA8BCB0AD}"/>
                </a:ext>
              </a:extLst>
            </p:cNvPr>
            <p:cNvSpPr txBox="1"/>
            <p:nvPr/>
          </p:nvSpPr>
          <p:spPr>
            <a:xfrm>
              <a:off x="8473121" y="5767384"/>
              <a:ext cx="1167959" cy="262059"/>
            </a:xfrm>
            <a:prstGeom prst="rect">
              <a:avLst/>
            </a:prstGeom>
            <a:noFill/>
          </p:spPr>
          <p:txBody>
            <a:bodyPr wrap="square" lIns="0" tIns="0" rIns="0" bIns="0" rtlCol="0" anchor="t" anchorCtr="0">
              <a:spAutoFit/>
            </a:bodyPr>
            <a:lstStyle/>
            <a:p>
              <a:pPr algn="l">
                <a:lnSpc>
                  <a:spcPts val="2300"/>
                </a:lnSpc>
                <a:spcBef>
                  <a:spcPts val="1150"/>
                </a:spcBef>
              </a:pPr>
              <a:r>
                <a:rPr lang="en-US" sz="1400" dirty="0">
                  <a:solidFill>
                    <a:schemeClr val="bg1">
                      <a:lumMod val="50000"/>
                    </a:schemeClr>
                  </a:solidFill>
                </a:rPr>
                <a:t>1 + (8</a:t>
              </a:r>
              <a:r>
                <a:rPr lang="en-US" sz="1400" baseline="30000" dirty="0">
                  <a:solidFill>
                    <a:schemeClr val="bg1">
                      <a:lumMod val="50000"/>
                    </a:schemeClr>
                  </a:solidFill>
                </a:rPr>
                <a:t> </a:t>
              </a:r>
              <a:r>
                <a:rPr lang="en-US" sz="1400" i="1" dirty="0">
                  <a:solidFill>
                    <a:schemeClr val="bg1">
                      <a:lumMod val="50000"/>
                    </a:schemeClr>
                  </a:solidFill>
                </a:rPr>
                <a:t>M</a:t>
              </a:r>
              <a:r>
                <a:rPr lang="en-US" sz="1400" i="1" baseline="-25000" dirty="0">
                  <a:solidFill>
                    <a:schemeClr val="bg1">
                      <a:lumMod val="50000"/>
                    </a:schemeClr>
                  </a:solidFill>
                </a:rPr>
                <a:t>i</a:t>
              </a:r>
              <a:r>
                <a:rPr lang="en-US" sz="1400" dirty="0">
                  <a:solidFill>
                    <a:schemeClr val="bg1">
                      <a:lumMod val="50000"/>
                    </a:schemeClr>
                  </a:solidFill>
                </a:rPr>
                <a:t>)</a:t>
              </a:r>
              <a:r>
                <a:rPr lang="en-US" sz="1400" baseline="30000" dirty="0">
                  <a:solidFill>
                    <a:schemeClr val="bg1">
                      <a:lumMod val="50000"/>
                    </a:schemeClr>
                  </a:solidFill>
                </a:rPr>
                <a:t>4 </a:t>
              </a:r>
              <a:r>
                <a:rPr lang="en-US" sz="1400" dirty="0">
                  <a:solidFill>
                    <a:schemeClr val="bg1">
                      <a:lumMod val="50000"/>
                    </a:schemeClr>
                  </a:solidFill>
                </a:rPr>
                <a:t>/</a:t>
              </a:r>
              <a:r>
                <a:rPr lang="en-US" sz="1400" baseline="-25000" dirty="0">
                  <a:solidFill>
                    <a:schemeClr val="bg1">
                      <a:lumMod val="50000"/>
                    </a:schemeClr>
                  </a:solidFill>
                </a:rPr>
                <a:t> </a:t>
              </a:r>
              <a:r>
                <a:rPr lang="en-US" sz="1400" dirty="0">
                  <a:solidFill>
                    <a:schemeClr val="bg1">
                      <a:lumMod val="50000"/>
                    </a:schemeClr>
                  </a:solidFill>
                </a:rPr>
                <a:t>50</a:t>
              </a:r>
              <a:endParaRPr lang="de-DE" sz="1400" dirty="0" err="1">
                <a:solidFill>
                  <a:schemeClr val="bg1">
                    <a:lumMod val="50000"/>
                  </a:schemeClr>
                </a:solidFill>
              </a:endParaRPr>
            </a:p>
          </p:txBody>
        </p:sp>
      </p:gr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Key takeaway points</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15</a:t>
            </a:r>
          </a:p>
        </p:txBody>
      </p:sp>
      <p:sp>
        <p:nvSpPr>
          <p:cNvPr id="5" name="Text Placeholder 4">
            <a:extLst>
              <a:ext uri="{FF2B5EF4-FFF2-40B4-BE49-F238E27FC236}">
                <a16:creationId xmlns:a16="http://schemas.microsoft.com/office/drawing/2014/main" id="{FC993D02-1120-41AE-B7C3-53F97FA68A57}"/>
              </a:ext>
            </a:extLst>
          </p:cNvPr>
          <p:cNvSpPr>
            <a:spLocks noGrp="1"/>
          </p:cNvSpPr>
          <p:nvPr>
            <p:ph type="body" sz="quarter" idx="4294967295"/>
          </p:nvPr>
        </p:nvSpPr>
        <p:spPr>
          <a:xfrm>
            <a:off x="613957" y="1245931"/>
            <a:ext cx="5213223" cy="4777635"/>
          </a:xfrm>
        </p:spPr>
        <p:txBody>
          <a:bodyPr>
            <a:normAutofit lnSpcReduction="10000"/>
          </a:bodyPr>
          <a:lstStyle/>
          <a:p>
            <a:pPr marL="342900" indent="-342900">
              <a:buFont typeface="Arial" panose="020B0604020202020204" pitchFamily="34" charset="0"/>
              <a:buChar char="•"/>
            </a:pPr>
            <a:r>
              <a:rPr lang="en-US" dirty="0"/>
              <a:t>Theory-based integrated modelling with impurity transport  → validated on present experiments → allows quantitative predictions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Transition from dominant </a:t>
            </a:r>
            <a:r>
              <a:rPr lang="en-US" dirty="0">
                <a:solidFill>
                  <a:schemeClr val="accent5"/>
                </a:solidFill>
              </a:rPr>
              <a:t>neoclassical</a:t>
            </a:r>
            <a:r>
              <a:rPr lang="en-US" dirty="0"/>
              <a:t> to </a:t>
            </a:r>
            <a:r>
              <a:rPr lang="en-US" dirty="0">
                <a:solidFill>
                  <a:schemeClr val="accent4"/>
                </a:solidFill>
              </a:rPr>
              <a:t>turbulent</a:t>
            </a:r>
            <a:r>
              <a:rPr lang="en-US" dirty="0"/>
              <a:t> W transport towards reactors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ITER, auxiliary heating power is required  to keep the plasma in H-mode, not to control central W accumulation</a:t>
            </a: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dirty="0"/>
              <a:t>Predictive modelling allows optimization of heating trajectories in transient phases like current ramps</a:t>
            </a:r>
          </a:p>
        </p:txBody>
      </p:sp>
      <p:cxnSp>
        <p:nvCxnSpPr>
          <p:cNvPr id="8" name="Straight Connector 7">
            <a:extLst>
              <a:ext uri="{FF2B5EF4-FFF2-40B4-BE49-F238E27FC236}">
                <a16:creationId xmlns:a16="http://schemas.microsoft.com/office/drawing/2014/main" id="{0F3E1B18-C939-47FE-BE89-B3F360DD60FF}"/>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98DC123-6EDF-4391-BD26-A3A73B9113F0}"/>
              </a:ext>
            </a:extLst>
          </p:cNvPr>
          <p:cNvGrpSpPr/>
          <p:nvPr/>
        </p:nvGrpSpPr>
        <p:grpSpPr>
          <a:xfrm>
            <a:off x="6270891" y="4902470"/>
            <a:ext cx="5582430" cy="782639"/>
            <a:chOff x="792890" y="5025423"/>
            <a:chExt cx="5582430" cy="782639"/>
          </a:xfrm>
        </p:grpSpPr>
        <p:sp>
          <p:nvSpPr>
            <p:cNvPr id="20" name="Rectangle 19">
              <a:extLst>
                <a:ext uri="{FF2B5EF4-FFF2-40B4-BE49-F238E27FC236}">
                  <a16:creationId xmlns:a16="http://schemas.microsoft.com/office/drawing/2014/main" id="{52AE245F-9F60-44E1-BF6C-5869A73306A5}"/>
                </a:ext>
              </a:extLst>
            </p:cNvPr>
            <p:cNvSpPr/>
            <p:nvPr/>
          </p:nvSpPr>
          <p:spPr>
            <a:xfrm>
              <a:off x="792890" y="5025423"/>
              <a:ext cx="4453039" cy="782639"/>
            </a:xfrm>
            <a:prstGeom prst="rect">
              <a:avLst/>
            </a:prstGeom>
            <a:solidFill>
              <a:srgbClr val="DAEAE9"/>
            </a:solidFill>
            <a:ln w="28575" cmpd="sng">
              <a:solidFill>
                <a:srgbClr val="33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A0DB714-91E9-47DB-9F43-9C3F04B27F47}"/>
                    </a:ext>
                  </a:extLst>
                </p:cNvPr>
                <p:cNvSpPr txBox="1"/>
                <p:nvPr/>
              </p:nvSpPr>
              <p:spPr>
                <a:xfrm>
                  <a:off x="954170" y="5315151"/>
                  <a:ext cx="5421150" cy="383246"/>
                </a:xfrm>
                <a:prstGeom prst="rect">
                  <a:avLst/>
                </a:prstGeom>
                <a:noFill/>
              </p:spPr>
              <p:txBody>
                <a:bodyPr wrap="square" lIns="0" tIns="0" rIns="0" bIns="0" rtlCol="0" anchor="t" anchorCtr="0">
                  <a:spAutoFit/>
                </a:bodyPr>
                <a:lstStyle/>
                <a:p>
                  <a:pPr algn="l">
                    <a:lnSpc>
                      <a:spcPts val="2300"/>
                    </a:lnSpc>
                    <a:spcBef>
                      <a:spcPts val="1150"/>
                    </a:spcBef>
                  </a:pPr>
                  <a14:m>
                    <m:oMath xmlns:m="http://schemas.openxmlformats.org/officeDocument/2006/math">
                      <m:f>
                        <m:fPr>
                          <m:ctrlPr>
                            <a:rPr lang="en-US" sz="240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m:rPr>
                                  <m:sty m:val="p"/>
                                </m:rPr>
                                <a:rPr lang="en-US" sz="2400" b="0" i="0" smtClean="0">
                                  <a:latin typeface="Cambria Math" panose="02040503050406030204" pitchFamily="18" charset="0"/>
                                </a:rPr>
                                <m:t>gB</m:t>
                              </m:r>
                            </m:sub>
                          </m:sSub>
                        </m:num>
                        <m:den>
                          <m:sSub>
                            <m:sSubPr>
                              <m:ctrlPr>
                                <a:rPr lang="en-US" sz="2400" b="0" i="1" smtClean="0">
                                  <a:latin typeface="Cambria Math" panose="02040503050406030204" pitchFamily="18" charset="0"/>
                                </a:rPr>
                              </m:ctrlPr>
                            </m:sSubPr>
                            <m:e>
                              <m:r>
                                <a:rPr lang="en-US" sz="2400" i="1" smtClean="0">
                                  <a:latin typeface="Cambria Math" panose="02040503050406030204" pitchFamily="18" charset="0"/>
                                </a:rPr>
                                <m:t>𝐷</m:t>
                              </m:r>
                            </m:e>
                            <m:sub>
                              <m:r>
                                <m:rPr>
                                  <m:sty m:val="p"/>
                                </m:rPr>
                                <a:rPr lang="en-US" sz="2400" b="0" i="0" smtClean="0">
                                  <a:latin typeface="Cambria Math" panose="02040503050406030204" pitchFamily="18" charset="0"/>
                                </a:rPr>
                                <m:t>ncl</m:t>
                              </m:r>
                            </m:sub>
                          </m:sSub>
                        </m:den>
                      </m:f>
                      <m:r>
                        <a:rPr lang="es-CO" sz="2400" b="0" i="1" smtClean="0">
                          <a:latin typeface="Cambria Math" panose="02040503050406030204" pitchFamily="18" charset="0"/>
                        </a:rPr>
                        <m:t>∼ </m:t>
                      </m:r>
                      <m:f>
                        <m:fPr>
                          <m:ctrlPr>
                            <a:rPr lang="es-CO" sz="2400" b="0" i="1" smtClean="0">
                              <a:latin typeface="Cambria Math" panose="02040503050406030204" pitchFamily="18" charset="0"/>
                            </a:rPr>
                          </m:ctrlPr>
                        </m:fPr>
                        <m:num>
                          <m:sSubSup>
                            <m:sSubSupPr>
                              <m:ctrlPr>
                                <a:rPr lang="en-US" sz="2400" b="0" i="1" smtClean="0">
                                  <a:latin typeface="Cambria Math" panose="02040503050406030204" pitchFamily="18" charset="0"/>
                                </a:rPr>
                              </m:ctrlPr>
                            </m:sSubSupPr>
                            <m:e>
                              <m:r>
                                <a:rPr lang="en-US" sz="2400" b="0" i="0" smtClean="0">
                                  <a:latin typeface="Cambria Math" panose="02040503050406030204" pitchFamily="18" charset="0"/>
                                </a:rPr>
                                <m:t>(</m:t>
                              </m:r>
                              <m:r>
                                <m:rPr>
                                  <m:sty m:val="p"/>
                                </m:rPr>
                                <a:rPr lang="en-US" sz="2400" b="0" i="0" smtClean="0">
                                  <a:latin typeface="Cambria Math" panose="02040503050406030204" pitchFamily="18" charset="0"/>
                                </a:rPr>
                                <m:t>v</m:t>
                              </m:r>
                            </m:e>
                            <m:sub>
                              <m:r>
                                <m:rPr>
                                  <m:sty m:val="p"/>
                                </m:rPr>
                                <a:rPr lang="en-US" sz="2400" b="0" i="0" smtClean="0">
                                  <a:latin typeface="Cambria Math" panose="02040503050406030204" pitchFamily="18" charset="0"/>
                                </a:rPr>
                                <m:t>ti</m:t>
                              </m:r>
                            </m:sub>
                            <m:sup>
                              <m:r>
                                <a:rPr lang="en-US" sz="2400" b="0" i="0" smtClean="0">
                                  <a:latin typeface="Cambria Math" panose="02040503050406030204" pitchFamily="18" charset="0"/>
                                </a:rPr>
                                <m:t>2</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Ω</m:t>
                              </m:r>
                            </m:e>
                            <m:sub>
                              <m:r>
                                <m:rPr>
                                  <m:sty m:val="p"/>
                                </m:rPr>
                                <a:rPr lang="en-US" sz="2400" b="0" i="0" smtClean="0">
                                  <a:latin typeface="Cambria Math" panose="02040503050406030204" pitchFamily="18" charset="0"/>
                                </a:rPr>
                                <m:t>ci</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𝑍</m:t>
                              </m:r>
                            </m:e>
                            <m:sub>
                              <m:r>
                                <m:rPr>
                                  <m:sty m:val="p"/>
                                </m:rPr>
                                <a:rPr lang="en-US" sz="2400" b="0" i="0" smtClean="0">
                                  <a:latin typeface="Cambria Math" panose="02040503050406030204" pitchFamily="18" charset="0"/>
                                </a:rPr>
                                <m:t>eff</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𝜈</m:t>
                              </m:r>
                            </m:e>
                            <m:sub>
                              <m:r>
                                <a:rPr lang="en-US" sz="2400" b="0" i="1" smtClean="0">
                                  <a:latin typeface="Cambria Math" panose="02040503050406030204" pitchFamily="18" charset="0"/>
                                </a:rPr>
                                <m:t>𝑧</m:t>
                              </m:r>
                            </m:sub>
                          </m:sSub>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𝜌</m:t>
                              </m:r>
                            </m:e>
                            <m:sub>
                              <m:r>
                                <a:rPr lang="en-US" sz="2400" b="0" i="1" smtClean="0">
                                  <a:latin typeface="Cambria Math" panose="02040503050406030204" pitchFamily="18" charset="0"/>
                                </a:rPr>
                                <m:t>𝑧</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m:rPr>
                                  <m:sty m:val="p"/>
                                </m:rPr>
                                <a:rPr lang="en-US" sz="2400" b="0" i="0" smtClean="0">
                                  <a:latin typeface="Cambria Math" panose="02040503050406030204" pitchFamily="18" charset="0"/>
                                </a:rPr>
                                <m:t>rot</m:t>
                              </m:r>
                            </m:sub>
                          </m:sSub>
                        </m:den>
                      </m:f>
                      <m:r>
                        <a:rPr lang="es-CO" sz="2400" b="0" i="1" smtClean="0">
                          <a:latin typeface="Cambria Math" panose="02040503050406030204" pitchFamily="18" charset="0"/>
                          <a:ea typeface="Cambria Math" panose="02040503050406030204" pitchFamily="18" charset="0"/>
                        </a:rPr>
                        <m:t>~</m:t>
                      </m:r>
                      <m:f>
                        <m:fPr>
                          <m:ctrlPr>
                            <a:rPr lang="es-CO" sz="2400" b="0" i="1" smtClean="0">
                              <a:latin typeface="Cambria Math" panose="02040503050406030204" pitchFamily="18" charset="0"/>
                              <a:ea typeface="Cambria Math" panose="02040503050406030204" pitchFamily="18" charset="0"/>
                            </a:rPr>
                          </m:ctrlPr>
                        </m:fPr>
                        <m:num>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𝑇</m:t>
                              </m:r>
                            </m:e>
                            <m:sub>
                              <m:r>
                                <a:rPr lang="en-US" sz="2400" b="0" i="1" smtClean="0">
                                  <a:latin typeface="Cambria Math" panose="02040503050406030204" pitchFamily="18" charset="0"/>
                                  <a:ea typeface="Cambria Math" panose="02040503050406030204" pitchFamily="18" charset="0"/>
                                </a:rPr>
                                <m:t>𝑖</m:t>
                              </m:r>
                            </m:sub>
                            <m:sup>
                              <m:r>
                                <a:rPr lang="en-US" sz="2400" b="0" i="1" smtClean="0">
                                  <a:latin typeface="Cambria Math" panose="02040503050406030204" pitchFamily="18" charset="0"/>
                                  <a:ea typeface="Cambria Math" panose="02040503050406030204" pitchFamily="18" charset="0"/>
                                </a:rPr>
                                <m:t>2</m:t>
                              </m:r>
                            </m:sup>
                          </m:sSubSup>
                        </m:num>
                        <m:den>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𝑛</m:t>
                              </m:r>
                            </m:e>
                            <m:sub>
                              <m:r>
                                <a:rPr lang="en-US" sz="2400" b="0" i="1" smtClean="0">
                                  <a:latin typeface="Cambria Math" panose="02040503050406030204" pitchFamily="18" charset="0"/>
                                  <a:ea typeface="Cambria Math" panose="02040503050406030204" pitchFamily="18" charset="0"/>
                                </a:rPr>
                                <m:t>𝑖</m:t>
                              </m:r>
                            </m:sub>
                          </m:sSub>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𝑍</m:t>
                              </m:r>
                            </m:e>
                            <m:sub>
                              <m:r>
                                <m:rPr>
                                  <m:sty m:val="p"/>
                                </m:rPr>
                                <a:rPr lang="en-US" sz="2400" b="0" i="0" smtClean="0">
                                  <a:latin typeface="Cambria Math" panose="02040503050406030204" pitchFamily="18" charset="0"/>
                                  <a:ea typeface="Cambria Math" panose="02040503050406030204" pitchFamily="18" charset="0"/>
                                </a:rPr>
                                <m:t>eff</m:t>
                              </m:r>
                            </m:sub>
                          </m:sSub>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𝑓</m:t>
                              </m:r>
                            </m:e>
                            <m:sub>
                              <m:r>
                                <m:rPr>
                                  <m:sty m:val="p"/>
                                </m:rPr>
                                <a:rPr lang="en-US" sz="2400" b="0" i="0" smtClean="0">
                                  <a:latin typeface="Cambria Math" panose="02040503050406030204" pitchFamily="18" charset="0"/>
                                  <a:ea typeface="Cambria Math" panose="02040503050406030204" pitchFamily="18" charset="0"/>
                                </a:rPr>
                                <m:t>rot</m:t>
                              </m:r>
                            </m:sub>
                          </m:sSub>
                        </m:den>
                      </m:f>
                    </m:oMath>
                  </a14:m>
                  <a:r>
                    <a:rPr lang="en-US" sz="1100" dirty="0"/>
                    <a:t> </a:t>
                  </a:r>
                  <a:endParaRPr lang="en-US" sz="1100" dirty="0" err="1"/>
                </a:p>
              </p:txBody>
            </p:sp>
          </mc:Choice>
          <mc:Fallback xmlns="">
            <p:sp>
              <p:nvSpPr>
                <p:cNvPr id="21" name="TextBox 20">
                  <a:extLst>
                    <a:ext uri="{FF2B5EF4-FFF2-40B4-BE49-F238E27FC236}">
                      <a16:creationId xmlns:a16="http://schemas.microsoft.com/office/drawing/2014/main" id="{7A0DB714-91E9-47DB-9F43-9C3F04B27F47}"/>
                    </a:ext>
                  </a:extLst>
                </p:cNvPr>
                <p:cNvSpPr txBox="1">
                  <a:spLocks noRot="1" noChangeAspect="1" noMove="1" noResize="1" noEditPoints="1" noAdjustHandles="1" noChangeArrowheads="1" noChangeShapeType="1" noTextEdit="1"/>
                </p:cNvSpPr>
                <p:nvPr/>
              </p:nvSpPr>
              <p:spPr>
                <a:xfrm>
                  <a:off x="954170" y="5315151"/>
                  <a:ext cx="5421150" cy="383246"/>
                </a:xfrm>
                <a:prstGeom prst="rect">
                  <a:avLst/>
                </a:prstGeom>
                <a:blipFill>
                  <a:blip r:embed="rId4"/>
                  <a:stretch>
                    <a:fillRect t="-55556" b="-1587"/>
                  </a:stretch>
                </a:blipFill>
              </p:spPr>
              <p:txBody>
                <a:bodyPr/>
                <a:lstStyle/>
                <a:p>
                  <a:r>
                    <a:rPr lang="de-DE">
                      <a:noFill/>
                    </a:rPr>
                    <a:t> </a:t>
                  </a:r>
                </a:p>
              </p:txBody>
            </p:sp>
          </mc:Fallback>
        </mc:AlternateContent>
      </p:grpSp>
      <p:sp>
        <p:nvSpPr>
          <p:cNvPr id="36" name="TextBox 35">
            <a:extLst>
              <a:ext uri="{FF2B5EF4-FFF2-40B4-BE49-F238E27FC236}">
                <a16:creationId xmlns:a16="http://schemas.microsoft.com/office/drawing/2014/main" id="{3F668F39-6363-421C-B595-FD844ED78675}"/>
              </a:ext>
            </a:extLst>
          </p:cNvPr>
          <p:cNvSpPr txBox="1"/>
          <p:nvPr/>
        </p:nvSpPr>
        <p:spPr>
          <a:xfrm>
            <a:off x="8127907" y="1443590"/>
            <a:ext cx="1167959" cy="507831"/>
          </a:xfrm>
          <a:prstGeom prst="rect">
            <a:avLst/>
          </a:prstGeom>
          <a:noFill/>
        </p:spPr>
        <p:txBody>
          <a:bodyPr wrap="square" lIns="0" tIns="0" rIns="0" bIns="0" rtlCol="0" anchor="t" anchorCtr="0">
            <a:spAutoFit/>
          </a:bodyPr>
          <a:lstStyle/>
          <a:p>
            <a:pPr algn="ctr">
              <a:spcBef>
                <a:spcPts val="1150"/>
              </a:spcBef>
            </a:pPr>
            <a:r>
              <a:rPr lang="en-US" sz="1100" dirty="0">
                <a:solidFill>
                  <a:schemeClr val="accent5"/>
                </a:solidFill>
              </a:rPr>
              <a:t>More neoclassical: potential for accumulation</a:t>
            </a:r>
            <a:endParaRPr lang="de-DE" sz="1100" dirty="0" err="1">
              <a:solidFill>
                <a:schemeClr val="accent5"/>
              </a:solidFill>
            </a:endParaRPr>
          </a:p>
        </p:txBody>
      </p:sp>
      <p:sp>
        <p:nvSpPr>
          <p:cNvPr id="37" name="TextBox 36">
            <a:extLst>
              <a:ext uri="{FF2B5EF4-FFF2-40B4-BE49-F238E27FC236}">
                <a16:creationId xmlns:a16="http://schemas.microsoft.com/office/drawing/2014/main" id="{9906EDB3-FBA9-4392-AE6B-7330D366F862}"/>
              </a:ext>
            </a:extLst>
          </p:cNvPr>
          <p:cNvSpPr txBox="1"/>
          <p:nvPr/>
        </p:nvSpPr>
        <p:spPr>
          <a:xfrm>
            <a:off x="9209188" y="2733496"/>
            <a:ext cx="999359" cy="507831"/>
          </a:xfrm>
          <a:prstGeom prst="rect">
            <a:avLst/>
          </a:prstGeom>
          <a:noFill/>
        </p:spPr>
        <p:txBody>
          <a:bodyPr wrap="square" lIns="0" tIns="0" rIns="0" bIns="0" rtlCol="0" anchor="t" anchorCtr="0">
            <a:spAutoFit/>
          </a:bodyPr>
          <a:lstStyle/>
          <a:p>
            <a:pPr algn="ctr">
              <a:spcBef>
                <a:spcPts val="1150"/>
              </a:spcBef>
            </a:pPr>
            <a:r>
              <a:rPr lang="en-US" sz="1100" dirty="0">
                <a:solidFill>
                  <a:schemeClr val="accent4"/>
                </a:solidFill>
              </a:rPr>
              <a:t>More turbulent: flat core high-Z densities</a:t>
            </a:r>
            <a:endParaRPr lang="de-DE" sz="1100" dirty="0" err="1">
              <a:solidFill>
                <a:schemeClr val="accent4"/>
              </a:solidFill>
            </a:endParaRPr>
          </a:p>
        </p:txBody>
      </p:sp>
      <p:cxnSp>
        <p:nvCxnSpPr>
          <p:cNvPr id="38" name="Straight Connector 37">
            <a:extLst>
              <a:ext uri="{FF2B5EF4-FFF2-40B4-BE49-F238E27FC236}">
                <a16:creationId xmlns:a16="http://schemas.microsoft.com/office/drawing/2014/main" id="{1AFC7B78-5040-4F90-B6B9-280E32A86316}"/>
              </a:ext>
            </a:extLst>
          </p:cNvPr>
          <p:cNvCxnSpPr>
            <a:cxnSpLocks/>
          </p:cNvCxnSpPr>
          <p:nvPr/>
        </p:nvCxnSpPr>
        <p:spPr>
          <a:xfrm flipH="1" flipV="1">
            <a:off x="7841920" y="1589657"/>
            <a:ext cx="655490" cy="639733"/>
          </a:xfrm>
          <a:prstGeom prst="line">
            <a:avLst/>
          </a:prstGeom>
          <a:ln w="19050" cmpd="sng">
            <a:solidFill>
              <a:schemeClr val="accent5"/>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9CE634F-6D00-4B1D-92F9-3E542584FD20}"/>
              </a:ext>
            </a:extLst>
          </p:cNvPr>
          <p:cNvCxnSpPr>
            <a:cxnSpLocks/>
          </p:cNvCxnSpPr>
          <p:nvPr/>
        </p:nvCxnSpPr>
        <p:spPr>
          <a:xfrm flipH="1" flipV="1">
            <a:off x="9523445" y="3321698"/>
            <a:ext cx="610457" cy="581665"/>
          </a:xfrm>
          <a:prstGeom prst="line">
            <a:avLst/>
          </a:prstGeom>
          <a:ln w="19050" cmpd="sng">
            <a:solidFill>
              <a:schemeClr val="accent4"/>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167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6286C84-BE71-4320-A006-92678320A64E}"/>
              </a:ext>
            </a:extLst>
          </p:cNvPr>
          <p:cNvSpPr txBox="1">
            <a:spLocks/>
          </p:cNvSpPr>
          <p:nvPr/>
        </p:nvSpPr>
        <p:spPr>
          <a:xfrm>
            <a:off x="9768863" y="6032943"/>
            <a:ext cx="2324847" cy="38324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pPr>
            <a:r>
              <a:rPr lang="en-US" sz="1400" baseline="30000" dirty="0">
                <a:solidFill>
                  <a:schemeClr val="accent6">
                    <a:lumMod val="50000"/>
                  </a:schemeClr>
                </a:solidFill>
              </a:rPr>
              <a:t>3 </a:t>
            </a:r>
            <a:r>
              <a:rPr lang="en-US" sz="1400" dirty="0" err="1">
                <a:solidFill>
                  <a:schemeClr val="accent6">
                    <a:lumMod val="50000"/>
                  </a:schemeClr>
                </a:solidFill>
              </a:rPr>
              <a:t>Muraca</a:t>
            </a:r>
            <a:r>
              <a:rPr lang="en-US" sz="1400" dirty="0">
                <a:solidFill>
                  <a:schemeClr val="accent6">
                    <a:lumMod val="50000"/>
                  </a:schemeClr>
                </a:solidFill>
              </a:rPr>
              <a:t> 2026 PPCF</a:t>
            </a:r>
          </a:p>
          <a:p>
            <a:pPr>
              <a:lnSpc>
                <a:spcPct val="100000"/>
              </a:lnSpc>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a:lnSpc>
                <a:spcPct val="100000"/>
              </a:lnSpc>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p:txBody>
      </p:sp>
      <p:grpSp>
        <p:nvGrpSpPr>
          <p:cNvPr id="23" name="Group 22">
            <a:extLst>
              <a:ext uri="{FF2B5EF4-FFF2-40B4-BE49-F238E27FC236}">
                <a16:creationId xmlns:a16="http://schemas.microsoft.com/office/drawing/2014/main" id="{B9CE8079-F2FB-4F56-A067-026A34C718AD}"/>
              </a:ext>
            </a:extLst>
          </p:cNvPr>
          <p:cNvGrpSpPr/>
          <p:nvPr/>
        </p:nvGrpSpPr>
        <p:grpSpPr>
          <a:xfrm>
            <a:off x="5838243" y="1265459"/>
            <a:ext cx="6219970" cy="3960000"/>
            <a:chOff x="5469128" y="1247852"/>
            <a:chExt cx="6219970" cy="3960000"/>
          </a:xfrm>
        </p:grpSpPr>
        <p:pic>
          <p:nvPicPr>
            <p:cNvPr id="24" name="Picture 23">
              <a:extLst>
                <a:ext uri="{FF2B5EF4-FFF2-40B4-BE49-F238E27FC236}">
                  <a16:creationId xmlns:a16="http://schemas.microsoft.com/office/drawing/2014/main" id="{63D5130F-2E00-4021-B698-DDC712CE8565}"/>
                </a:ext>
              </a:extLst>
            </p:cNvPr>
            <p:cNvPicPr>
              <a:picLocks noChangeAspect="1"/>
            </p:cNvPicPr>
            <p:nvPr/>
          </p:nvPicPr>
          <p:blipFill>
            <a:blip r:embed="rId3"/>
            <a:stretch>
              <a:fillRect/>
            </a:stretch>
          </p:blipFill>
          <p:spPr>
            <a:xfrm>
              <a:off x="5469128" y="1247852"/>
              <a:ext cx="6219970" cy="3960000"/>
            </a:xfrm>
            <a:prstGeom prst="rect">
              <a:avLst/>
            </a:prstGeom>
          </p:spPr>
        </p:pic>
        <p:sp>
          <p:nvSpPr>
            <p:cNvPr id="25" name="TextBox 24">
              <a:extLst>
                <a:ext uri="{FF2B5EF4-FFF2-40B4-BE49-F238E27FC236}">
                  <a16:creationId xmlns:a16="http://schemas.microsoft.com/office/drawing/2014/main" id="{66C6D6BA-64D0-40C3-B763-D6B863259130}"/>
                </a:ext>
              </a:extLst>
            </p:cNvPr>
            <p:cNvSpPr txBox="1"/>
            <p:nvPr/>
          </p:nvSpPr>
          <p:spPr>
            <a:xfrm>
              <a:off x="10848645" y="4272502"/>
              <a:ext cx="67326" cy="248466"/>
            </a:xfrm>
            <a:prstGeom prst="rect">
              <a:avLst/>
            </a:prstGeom>
            <a:noFill/>
          </p:spPr>
          <p:txBody>
            <a:bodyPr wrap="none" lIns="0" tIns="0" rIns="0" bIns="0" rtlCol="0" anchor="t" anchorCtr="0">
              <a:spAutoFit/>
            </a:bodyPr>
            <a:lstStyle/>
            <a:p>
              <a:pPr algn="l">
                <a:lnSpc>
                  <a:spcPts val="2300"/>
                </a:lnSpc>
                <a:spcBef>
                  <a:spcPts val="1150"/>
                </a:spcBef>
              </a:pPr>
              <a:r>
                <a:rPr lang="en-US" sz="1400" b="1" baseline="30000" dirty="0">
                  <a:solidFill>
                    <a:srgbClr val="7F7F7F"/>
                  </a:solidFill>
                </a:rPr>
                <a:t>3</a:t>
              </a:r>
              <a:endParaRPr lang="de-DE" sz="1400" b="1" baseline="30000" dirty="0" err="1">
                <a:solidFill>
                  <a:srgbClr val="7F7F7F"/>
                </a:solidFill>
              </a:endParaRPr>
            </a:p>
          </p:txBody>
        </p:sp>
        <p:sp>
          <p:nvSpPr>
            <p:cNvPr id="26" name="TextBox 25">
              <a:extLst>
                <a:ext uri="{FF2B5EF4-FFF2-40B4-BE49-F238E27FC236}">
                  <a16:creationId xmlns:a16="http://schemas.microsoft.com/office/drawing/2014/main" id="{EFA40EC8-4E18-4D64-A786-72DDBBA85FDD}"/>
                </a:ext>
              </a:extLst>
            </p:cNvPr>
            <p:cNvSpPr txBox="1"/>
            <p:nvPr/>
          </p:nvSpPr>
          <p:spPr>
            <a:xfrm>
              <a:off x="11361863" y="4026280"/>
              <a:ext cx="168308" cy="248466"/>
            </a:xfrm>
            <a:prstGeom prst="rect">
              <a:avLst/>
            </a:prstGeom>
            <a:noFill/>
          </p:spPr>
          <p:txBody>
            <a:bodyPr wrap="square" lIns="0" tIns="0" rIns="0" bIns="0" rtlCol="0" anchor="t" anchorCtr="0">
              <a:spAutoFit/>
            </a:bodyPr>
            <a:lstStyle/>
            <a:p>
              <a:pPr algn="l">
                <a:lnSpc>
                  <a:spcPts val="2300"/>
                </a:lnSpc>
                <a:spcBef>
                  <a:spcPts val="1150"/>
                </a:spcBef>
              </a:pPr>
              <a:r>
                <a:rPr lang="en-US" sz="1400" b="1" baseline="30000" dirty="0">
                  <a:solidFill>
                    <a:srgbClr val="E377C2"/>
                  </a:solidFill>
                </a:rPr>
                <a:t>1,2</a:t>
              </a:r>
              <a:endParaRPr lang="de-DE" sz="1400" b="1" baseline="30000" dirty="0" err="1">
                <a:solidFill>
                  <a:srgbClr val="E377C2"/>
                </a:solidFill>
              </a:endParaRPr>
            </a:p>
          </p:txBody>
        </p:sp>
      </p:gr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Key takeaway points</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15</a:t>
            </a:r>
          </a:p>
        </p:txBody>
      </p:sp>
      <p:sp>
        <p:nvSpPr>
          <p:cNvPr id="5" name="Text Placeholder 4">
            <a:extLst>
              <a:ext uri="{FF2B5EF4-FFF2-40B4-BE49-F238E27FC236}">
                <a16:creationId xmlns:a16="http://schemas.microsoft.com/office/drawing/2014/main" id="{FC993D02-1120-41AE-B7C3-53F97FA68A57}"/>
              </a:ext>
            </a:extLst>
          </p:cNvPr>
          <p:cNvSpPr>
            <a:spLocks noGrp="1"/>
          </p:cNvSpPr>
          <p:nvPr>
            <p:ph type="body" sz="quarter" idx="4294967295"/>
          </p:nvPr>
        </p:nvSpPr>
        <p:spPr>
          <a:xfrm>
            <a:off x="613957" y="1245931"/>
            <a:ext cx="5213223" cy="4777635"/>
          </a:xfrm>
        </p:spPr>
        <p:txBody>
          <a:bodyPr>
            <a:normAutofit lnSpcReduction="10000"/>
          </a:bodyPr>
          <a:lstStyle/>
          <a:p>
            <a:pPr marL="342900" indent="-342900">
              <a:buFont typeface="Arial" panose="020B0604020202020204" pitchFamily="34" charset="0"/>
              <a:buChar char="•"/>
            </a:pPr>
            <a:r>
              <a:rPr lang="en-US" dirty="0"/>
              <a:t>Theory-based integrated modelling with impurity transport  → validated on present experiments → allows quantitative predictions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Transition from dominant </a:t>
            </a:r>
            <a:r>
              <a:rPr lang="en-US" dirty="0">
                <a:solidFill>
                  <a:schemeClr val="accent5"/>
                </a:solidFill>
              </a:rPr>
              <a:t>neoclassical</a:t>
            </a:r>
            <a:r>
              <a:rPr lang="en-US" dirty="0"/>
              <a:t> to </a:t>
            </a:r>
            <a:r>
              <a:rPr lang="en-US" dirty="0">
                <a:solidFill>
                  <a:schemeClr val="accent4"/>
                </a:solidFill>
              </a:rPr>
              <a:t>turbulent</a:t>
            </a:r>
            <a:r>
              <a:rPr lang="en-US" dirty="0"/>
              <a:t> W transport towards reactors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ITER, auxiliary heating power is required  to keep the plasma in H-mode, not to control central W accumulation</a:t>
            </a: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dirty="0"/>
              <a:t>Predictive modelling allows optimization of heating trajectories in transient phases like current ramps</a:t>
            </a:r>
          </a:p>
        </p:txBody>
      </p:sp>
      <p:cxnSp>
        <p:nvCxnSpPr>
          <p:cNvPr id="8" name="Straight Connector 7">
            <a:extLst>
              <a:ext uri="{FF2B5EF4-FFF2-40B4-BE49-F238E27FC236}">
                <a16:creationId xmlns:a16="http://schemas.microsoft.com/office/drawing/2014/main" id="{0F3E1B18-C939-47FE-BE89-B3F360DD60FF}"/>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98DC123-6EDF-4391-BD26-A3A73B9113F0}"/>
              </a:ext>
            </a:extLst>
          </p:cNvPr>
          <p:cNvGrpSpPr/>
          <p:nvPr/>
        </p:nvGrpSpPr>
        <p:grpSpPr>
          <a:xfrm>
            <a:off x="6270891" y="4902470"/>
            <a:ext cx="5582430" cy="782639"/>
            <a:chOff x="792890" y="5025423"/>
            <a:chExt cx="5582430" cy="782639"/>
          </a:xfrm>
        </p:grpSpPr>
        <p:sp>
          <p:nvSpPr>
            <p:cNvPr id="20" name="Rectangle 19">
              <a:extLst>
                <a:ext uri="{FF2B5EF4-FFF2-40B4-BE49-F238E27FC236}">
                  <a16:creationId xmlns:a16="http://schemas.microsoft.com/office/drawing/2014/main" id="{52AE245F-9F60-44E1-BF6C-5869A73306A5}"/>
                </a:ext>
              </a:extLst>
            </p:cNvPr>
            <p:cNvSpPr/>
            <p:nvPr/>
          </p:nvSpPr>
          <p:spPr>
            <a:xfrm>
              <a:off x="792890" y="5025423"/>
              <a:ext cx="4453039" cy="782639"/>
            </a:xfrm>
            <a:prstGeom prst="rect">
              <a:avLst/>
            </a:prstGeom>
            <a:solidFill>
              <a:srgbClr val="DAEAE9"/>
            </a:solidFill>
            <a:ln w="28575" cmpd="sng">
              <a:solidFill>
                <a:srgbClr val="33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A0DB714-91E9-47DB-9F43-9C3F04B27F47}"/>
                    </a:ext>
                  </a:extLst>
                </p:cNvPr>
                <p:cNvSpPr txBox="1"/>
                <p:nvPr/>
              </p:nvSpPr>
              <p:spPr>
                <a:xfrm>
                  <a:off x="954170" y="5315151"/>
                  <a:ext cx="5421150" cy="383246"/>
                </a:xfrm>
                <a:prstGeom prst="rect">
                  <a:avLst/>
                </a:prstGeom>
                <a:noFill/>
              </p:spPr>
              <p:txBody>
                <a:bodyPr wrap="square" lIns="0" tIns="0" rIns="0" bIns="0" rtlCol="0" anchor="t" anchorCtr="0">
                  <a:spAutoFit/>
                </a:bodyPr>
                <a:lstStyle/>
                <a:p>
                  <a:pPr algn="l">
                    <a:lnSpc>
                      <a:spcPts val="2300"/>
                    </a:lnSpc>
                    <a:spcBef>
                      <a:spcPts val="1150"/>
                    </a:spcBef>
                  </a:pPr>
                  <a14:m>
                    <m:oMath xmlns:m="http://schemas.openxmlformats.org/officeDocument/2006/math">
                      <m:f>
                        <m:fPr>
                          <m:ctrlPr>
                            <a:rPr lang="en-US" sz="240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m:rPr>
                                  <m:sty m:val="p"/>
                                </m:rPr>
                                <a:rPr lang="en-US" sz="2400" b="0" i="0" smtClean="0">
                                  <a:latin typeface="Cambria Math" panose="02040503050406030204" pitchFamily="18" charset="0"/>
                                </a:rPr>
                                <m:t>gB</m:t>
                              </m:r>
                            </m:sub>
                          </m:sSub>
                        </m:num>
                        <m:den>
                          <m:sSub>
                            <m:sSubPr>
                              <m:ctrlPr>
                                <a:rPr lang="en-US" sz="2400" b="0" i="1" smtClean="0">
                                  <a:latin typeface="Cambria Math" panose="02040503050406030204" pitchFamily="18" charset="0"/>
                                </a:rPr>
                              </m:ctrlPr>
                            </m:sSubPr>
                            <m:e>
                              <m:r>
                                <a:rPr lang="en-US" sz="2400" i="1" smtClean="0">
                                  <a:latin typeface="Cambria Math" panose="02040503050406030204" pitchFamily="18" charset="0"/>
                                </a:rPr>
                                <m:t>𝐷</m:t>
                              </m:r>
                            </m:e>
                            <m:sub>
                              <m:r>
                                <m:rPr>
                                  <m:sty m:val="p"/>
                                </m:rPr>
                                <a:rPr lang="en-US" sz="2400" b="0" i="0" smtClean="0">
                                  <a:latin typeface="Cambria Math" panose="02040503050406030204" pitchFamily="18" charset="0"/>
                                </a:rPr>
                                <m:t>ncl</m:t>
                              </m:r>
                            </m:sub>
                          </m:sSub>
                        </m:den>
                      </m:f>
                      <m:r>
                        <a:rPr lang="es-CO" sz="2400" b="0" i="1" smtClean="0">
                          <a:latin typeface="Cambria Math" panose="02040503050406030204" pitchFamily="18" charset="0"/>
                        </a:rPr>
                        <m:t>∼ </m:t>
                      </m:r>
                      <m:f>
                        <m:fPr>
                          <m:ctrlPr>
                            <a:rPr lang="es-CO" sz="2400" b="0" i="1" smtClean="0">
                              <a:latin typeface="Cambria Math" panose="02040503050406030204" pitchFamily="18" charset="0"/>
                            </a:rPr>
                          </m:ctrlPr>
                        </m:fPr>
                        <m:num>
                          <m:sSubSup>
                            <m:sSubSupPr>
                              <m:ctrlPr>
                                <a:rPr lang="en-US" sz="2400" b="0" i="1" smtClean="0">
                                  <a:latin typeface="Cambria Math" panose="02040503050406030204" pitchFamily="18" charset="0"/>
                                </a:rPr>
                              </m:ctrlPr>
                            </m:sSubSupPr>
                            <m:e>
                              <m:r>
                                <a:rPr lang="en-US" sz="2400" b="0" i="0" smtClean="0">
                                  <a:latin typeface="Cambria Math" panose="02040503050406030204" pitchFamily="18" charset="0"/>
                                </a:rPr>
                                <m:t>(</m:t>
                              </m:r>
                              <m:r>
                                <m:rPr>
                                  <m:sty m:val="p"/>
                                </m:rPr>
                                <a:rPr lang="en-US" sz="2400" b="0" i="0" smtClean="0">
                                  <a:latin typeface="Cambria Math" panose="02040503050406030204" pitchFamily="18" charset="0"/>
                                </a:rPr>
                                <m:t>v</m:t>
                              </m:r>
                            </m:e>
                            <m:sub>
                              <m:r>
                                <m:rPr>
                                  <m:sty m:val="p"/>
                                </m:rPr>
                                <a:rPr lang="en-US" sz="2400" b="0" i="0" smtClean="0">
                                  <a:latin typeface="Cambria Math" panose="02040503050406030204" pitchFamily="18" charset="0"/>
                                </a:rPr>
                                <m:t>ti</m:t>
                              </m:r>
                            </m:sub>
                            <m:sup>
                              <m:r>
                                <a:rPr lang="en-US" sz="2400" b="0" i="0" smtClean="0">
                                  <a:latin typeface="Cambria Math" panose="02040503050406030204" pitchFamily="18" charset="0"/>
                                </a:rPr>
                                <m:t>2</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Ω</m:t>
                              </m:r>
                            </m:e>
                            <m:sub>
                              <m:r>
                                <m:rPr>
                                  <m:sty m:val="p"/>
                                </m:rPr>
                                <a:rPr lang="en-US" sz="2400" b="0" i="0" smtClean="0">
                                  <a:latin typeface="Cambria Math" panose="02040503050406030204" pitchFamily="18" charset="0"/>
                                </a:rPr>
                                <m:t>ci</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𝑍</m:t>
                              </m:r>
                            </m:e>
                            <m:sub>
                              <m:r>
                                <m:rPr>
                                  <m:sty m:val="p"/>
                                </m:rPr>
                                <a:rPr lang="en-US" sz="2400" b="0" i="0" smtClean="0">
                                  <a:latin typeface="Cambria Math" panose="02040503050406030204" pitchFamily="18" charset="0"/>
                                </a:rPr>
                                <m:t>eff</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𝜈</m:t>
                              </m:r>
                            </m:e>
                            <m:sub>
                              <m:r>
                                <a:rPr lang="en-US" sz="2400" b="0" i="1" smtClean="0">
                                  <a:latin typeface="Cambria Math" panose="02040503050406030204" pitchFamily="18" charset="0"/>
                                </a:rPr>
                                <m:t>𝑧</m:t>
                              </m:r>
                            </m:sub>
                          </m:sSub>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𝜌</m:t>
                              </m:r>
                            </m:e>
                            <m:sub>
                              <m:r>
                                <a:rPr lang="en-US" sz="2400" b="0" i="1" smtClean="0">
                                  <a:latin typeface="Cambria Math" panose="02040503050406030204" pitchFamily="18" charset="0"/>
                                </a:rPr>
                                <m:t>𝑧</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m:rPr>
                                  <m:sty m:val="p"/>
                                </m:rPr>
                                <a:rPr lang="en-US" sz="2400" b="0" i="0" smtClean="0">
                                  <a:latin typeface="Cambria Math" panose="02040503050406030204" pitchFamily="18" charset="0"/>
                                </a:rPr>
                                <m:t>rot</m:t>
                              </m:r>
                            </m:sub>
                          </m:sSub>
                        </m:den>
                      </m:f>
                      <m:r>
                        <a:rPr lang="es-CO" sz="2400" b="0" i="1" smtClean="0">
                          <a:latin typeface="Cambria Math" panose="02040503050406030204" pitchFamily="18" charset="0"/>
                          <a:ea typeface="Cambria Math" panose="02040503050406030204" pitchFamily="18" charset="0"/>
                        </a:rPr>
                        <m:t>~</m:t>
                      </m:r>
                      <m:f>
                        <m:fPr>
                          <m:ctrlPr>
                            <a:rPr lang="es-CO" sz="2400" b="0" i="1" smtClean="0">
                              <a:latin typeface="Cambria Math" panose="02040503050406030204" pitchFamily="18" charset="0"/>
                              <a:ea typeface="Cambria Math" panose="02040503050406030204" pitchFamily="18" charset="0"/>
                            </a:rPr>
                          </m:ctrlPr>
                        </m:fPr>
                        <m:num>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𝑇</m:t>
                              </m:r>
                            </m:e>
                            <m:sub>
                              <m:r>
                                <a:rPr lang="en-US" sz="2400" b="0" i="1" smtClean="0">
                                  <a:latin typeface="Cambria Math" panose="02040503050406030204" pitchFamily="18" charset="0"/>
                                  <a:ea typeface="Cambria Math" panose="02040503050406030204" pitchFamily="18" charset="0"/>
                                </a:rPr>
                                <m:t>𝑖</m:t>
                              </m:r>
                            </m:sub>
                            <m:sup>
                              <m:r>
                                <a:rPr lang="en-US" sz="2400" b="0" i="1" smtClean="0">
                                  <a:latin typeface="Cambria Math" panose="02040503050406030204" pitchFamily="18" charset="0"/>
                                  <a:ea typeface="Cambria Math" panose="02040503050406030204" pitchFamily="18" charset="0"/>
                                </a:rPr>
                                <m:t>2</m:t>
                              </m:r>
                            </m:sup>
                          </m:sSubSup>
                        </m:num>
                        <m:den>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𝑛</m:t>
                              </m:r>
                            </m:e>
                            <m:sub>
                              <m:r>
                                <a:rPr lang="en-US" sz="2400" b="0" i="1" smtClean="0">
                                  <a:latin typeface="Cambria Math" panose="02040503050406030204" pitchFamily="18" charset="0"/>
                                  <a:ea typeface="Cambria Math" panose="02040503050406030204" pitchFamily="18" charset="0"/>
                                </a:rPr>
                                <m:t>𝑖</m:t>
                              </m:r>
                            </m:sub>
                          </m:sSub>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𝑍</m:t>
                              </m:r>
                            </m:e>
                            <m:sub>
                              <m:r>
                                <m:rPr>
                                  <m:sty m:val="p"/>
                                </m:rPr>
                                <a:rPr lang="en-US" sz="2400" b="0" i="0" smtClean="0">
                                  <a:latin typeface="Cambria Math" panose="02040503050406030204" pitchFamily="18" charset="0"/>
                                  <a:ea typeface="Cambria Math" panose="02040503050406030204" pitchFamily="18" charset="0"/>
                                </a:rPr>
                                <m:t>eff</m:t>
                              </m:r>
                            </m:sub>
                          </m:sSub>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𝑓</m:t>
                              </m:r>
                            </m:e>
                            <m:sub>
                              <m:r>
                                <m:rPr>
                                  <m:sty m:val="p"/>
                                </m:rPr>
                                <a:rPr lang="en-US" sz="2400" b="0" i="0" smtClean="0">
                                  <a:latin typeface="Cambria Math" panose="02040503050406030204" pitchFamily="18" charset="0"/>
                                  <a:ea typeface="Cambria Math" panose="02040503050406030204" pitchFamily="18" charset="0"/>
                                </a:rPr>
                                <m:t>rot</m:t>
                              </m:r>
                            </m:sub>
                          </m:sSub>
                        </m:den>
                      </m:f>
                    </m:oMath>
                  </a14:m>
                  <a:r>
                    <a:rPr lang="en-US" sz="1100" dirty="0"/>
                    <a:t> </a:t>
                  </a:r>
                  <a:endParaRPr lang="en-US" sz="1100" dirty="0" err="1"/>
                </a:p>
              </p:txBody>
            </p:sp>
          </mc:Choice>
          <mc:Fallback xmlns="">
            <p:sp>
              <p:nvSpPr>
                <p:cNvPr id="21" name="TextBox 20">
                  <a:extLst>
                    <a:ext uri="{FF2B5EF4-FFF2-40B4-BE49-F238E27FC236}">
                      <a16:creationId xmlns:a16="http://schemas.microsoft.com/office/drawing/2014/main" id="{7A0DB714-91E9-47DB-9F43-9C3F04B27F47}"/>
                    </a:ext>
                  </a:extLst>
                </p:cNvPr>
                <p:cNvSpPr txBox="1">
                  <a:spLocks noRot="1" noChangeAspect="1" noMove="1" noResize="1" noEditPoints="1" noAdjustHandles="1" noChangeArrowheads="1" noChangeShapeType="1" noTextEdit="1"/>
                </p:cNvSpPr>
                <p:nvPr/>
              </p:nvSpPr>
              <p:spPr>
                <a:xfrm>
                  <a:off x="954170" y="5315151"/>
                  <a:ext cx="5421150" cy="383246"/>
                </a:xfrm>
                <a:prstGeom prst="rect">
                  <a:avLst/>
                </a:prstGeom>
                <a:blipFill>
                  <a:blip r:embed="rId4"/>
                  <a:stretch>
                    <a:fillRect t="-55556" b="-1587"/>
                  </a:stretch>
                </a:blipFill>
              </p:spPr>
              <p:txBody>
                <a:bodyPr/>
                <a:lstStyle/>
                <a:p>
                  <a:r>
                    <a:rPr lang="de-DE">
                      <a:noFill/>
                    </a:rPr>
                    <a:t> </a:t>
                  </a:r>
                </a:p>
              </p:txBody>
            </p:sp>
          </mc:Fallback>
        </mc:AlternateContent>
      </p:grpSp>
      <p:sp>
        <p:nvSpPr>
          <p:cNvPr id="34" name="Text Placeholder 4">
            <a:extLst>
              <a:ext uri="{FF2B5EF4-FFF2-40B4-BE49-F238E27FC236}">
                <a16:creationId xmlns:a16="http://schemas.microsoft.com/office/drawing/2014/main" id="{A385C36D-7719-4227-8235-3F31A0BBBDE3}"/>
              </a:ext>
            </a:extLst>
          </p:cNvPr>
          <p:cNvSpPr txBox="1">
            <a:spLocks/>
          </p:cNvSpPr>
          <p:nvPr/>
        </p:nvSpPr>
        <p:spPr>
          <a:xfrm>
            <a:off x="8019904" y="6043123"/>
            <a:ext cx="2845222" cy="38324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pPr>
            <a:r>
              <a:rPr lang="en-US" sz="1400" baseline="30000" dirty="0">
                <a:solidFill>
                  <a:schemeClr val="accent6">
                    <a:lumMod val="50000"/>
                  </a:schemeClr>
                </a:solidFill>
              </a:rPr>
              <a:t>2 </a:t>
            </a:r>
            <a:r>
              <a:rPr lang="en-US" sz="1400" dirty="0">
                <a:solidFill>
                  <a:schemeClr val="accent6">
                    <a:lumMod val="50000"/>
                  </a:schemeClr>
                </a:solidFill>
              </a:rPr>
              <a:t>Perks 2025 </a:t>
            </a:r>
            <a:r>
              <a:rPr lang="en-US" sz="1400" dirty="0" err="1">
                <a:solidFill>
                  <a:schemeClr val="accent6">
                    <a:lumMod val="50000"/>
                  </a:schemeClr>
                </a:solidFill>
              </a:rPr>
              <a:t>PoP</a:t>
            </a: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a:lnSpc>
                <a:spcPct val="100000"/>
              </a:lnSpc>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p:txBody>
      </p:sp>
      <p:grpSp>
        <p:nvGrpSpPr>
          <p:cNvPr id="40" name="Group 39">
            <a:extLst>
              <a:ext uri="{FF2B5EF4-FFF2-40B4-BE49-F238E27FC236}">
                <a16:creationId xmlns:a16="http://schemas.microsoft.com/office/drawing/2014/main" id="{6EACFCAE-8786-4393-A310-A17547C7D970}"/>
              </a:ext>
            </a:extLst>
          </p:cNvPr>
          <p:cNvGrpSpPr/>
          <p:nvPr/>
        </p:nvGrpSpPr>
        <p:grpSpPr>
          <a:xfrm>
            <a:off x="6760838" y="3992855"/>
            <a:ext cx="2225993" cy="528082"/>
            <a:chOff x="7415087" y="5501361"/>
            <a:chExt cx="2225993" cy="528082"/>
          </a:xfrm>
        </p:grpSpPr>
        <p:sp>
          <p:nvSpPr>
            <p:cNvPr id="41" name="TextBox 40">
              <a:extLst>
                <a:ext uri="{FF2B5EF4-FFF2-40B4-BE49-F238E27FC236}">
                  <a16:creationId xmlns:a16="http://schemas.microsoft.com/office/drawing/2014/main" id="{AB570AA3-0E5E-4D99-852F-9DF41C91BED5}"/>
                </a:ext>
              </a:extLst>
            </p:cNvPr>
            <p:cNvSpPr txBox="1"/>
            <p:nvPr/>
          </p:nvSpPr>
          <p:spPr>
            <a:xfrm>
              <a:off x="7415087" y="5617029"/>
              <a:ext cx="903414" cy="262059"/>
            </a:xfrm>
            <a:prstGeom prst="rect">
              <a:avLst/>
            </a:prstGeom>
            <a:noFill/>
          </p:spPr>
          <p:txBody>
            <a:bodyPr wrap="square" lIns="0" tIns="0" rIns="0" bIns="0" rtlCol="0" anchor="t" anchorCtr="0">
              <a:spAutoFit/>
            </a:bodyPr>
            <a:lstStyle/>
            <a:p>
              <a:pPr algn="r">
                <a:lnSpc>
                  <a:spcPts val="2300"/>
                </a:lnSpc>
                <a:spcBef>
                  <a:spcPts val="1150"/>
                </a:spcBef>
              </a:pPr>
              <a:r>
                <a:rPr lang="en-US" sz="1400" dirty="0">
                  <a:solidFill>
                    <a:schemeClr val="bg1">
                      <a:lumMod val="50000"/>
                    </a:schemeClr>
                  </a:solidFill>
                </a:rPr>
                <a:t>for W: </a:t>
              </a:r>
              <a:r>
                <a:rPr lang="en-US" sz="1400" i="1" dirty="0" err="1">
                  <a:solidFill>
                    <a:schemeClr val="bg1">
                      <a:lumMod val="50000"/>
                    </a:schemeClr>
                  </a:solidFill>
                </a:rPr>
                <a:t>f</a:t>
              </a:r>
              <a:r>
                <a:rPr lang="en-US" sz="1400" baseline="-25000" dirty="0" err="1">
                  <a:solidFill>
                    <a:schemeClr val="bg1">
                      <a:lumMod val="50000"/>
                    </a:schemeClr>
                  </a:solidFill>
                </a:rPr>
                <a:t>rot</a:t>
              </a:r>
              <a:r>
                <a:rPr lang="en-US" sz="1400" dirty="0">
                  <a:solidFill>
                    <a:schemeClr val="bg1">
                      <a:lumMod val="50000"/>
                    </a:schemeClr>
                  </a:solidFill>
                </a:rPr>
                <a:t> ≈</a:t>
              </a:r>
              <a:endParaRPr lang="de-DE" sz="1400" baseline="-25000" dirty="0" err="1">
                <a:solidFill>
                  <a:schemeClr val="bg1">
                    <a:lumMod val="50000"/>
                  </a:schemeClr>
                </a:solidFill>
              </a:endParaRPr>
            </a:p>
          </p:txBody>
        </p:sp>
        <p:cxnSp>
          <p:nvCxnSpPr>
            <p:cNvPr id="42" name="Straight Connector 41">
              <a:extLst>
                <a:ext uri="{FF2B5EF4-FFF2-40B4-BE49-F238E27FC236}">
                  <a16:creationId xmlns:a16="http://schemas.microsoft.com/office/drawing/2014/main" id="{58592547-5A6C-40B1-8C35-15DED2CEA4A0}"/>
                </a:ext>
              </a:extLst>
            </p:cNvPr>
            <p:cNvCxnSpPr>
              <a:cxnSpLocks/>
            </p:cNvCxnSpPr>
            <p:nvPr/>
          </p:nvCxnSpPr>
          <p:spPr>
            <a:xfrm>
              <a:off x="8449597" y="5788801"/>
              <a:ext cx="1142905" cy="0"/>
            </a:xfrm>
            <a:prstGeom prst="line">
              <a:avLst/>
            </a:prstGeom>
            <a:ln w="12700" cmpd="sng">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95BD962-5DDA-4695-B2FA-C94952C1A430}"/>
                </a:ext>
              </a:extLst>
            </p:cNvPr>
            <p:cNvSpPr txBox="1"/>
            <p:nvPr/>
          </p:nvSpPr>
          <p:spPr>
            <a:xfrm>
              <a:off x="8511478" y="5501361"/>
              <a:ext cx="1081024" cy="262059"/>
            </a:xfrm>
            <a:prstGeom prst="rect">
              <a:avLst/>
            </a:prstGeom>
            <a:noFill/>
          </p:spPr>
          <p:txBody>
            <a:bodyPr wrap="square" lIns="0" tIns="0" rIns="0" bIns="0" rtlCol="0" anchor="t" anchorCtr="0">
              <a:spAutoFit/>
            </a:bodyPr>
            <a:lstStyle/>
            <a:p>
              <a:pPr algn="l">
                <a:lnSpc>
                  <a:spcPts val="2300"/>
                </a:lnSpc>
                <a:spcBef>
                  <a:spcPts val="1150"/>
                </a:spcBef>
              </a:pPr>
              <a:r>
                <a:rPr lang="en-US" sz="1400" dirty="0">
                  <a:solidFill>
                    <a:schemeClr val="bg1">
                      <a:lumMod val="50000"/>
                    </a:schemeClr>
                  </a:solidFill>
                </a:rPr>
                <a:t>(1 + (8</a:t>
              </a:r>
              <a:r>
                <a:rPr lang="en-US" sz="1400" baseline="30000" dirty="0">
                  <a:solidFill>
                    <a:schemeClr val="bg1">
                      <a:lumMod val="50000"/>
                    </a:schemeClr>
                  </a:solidFill>
                </a:rPr>
                <a:t> </a:t>
              </a:r>
              <a:r>
                <a:rPr lang="en-US" sz="1400" i="1" dirty="0">
                  <a:solidFill>
                    <a:schemeClr val="bg1">
                      <a:lumMod val="50000"/>
                    </a:schemeClr>
                  </a:solidFill>
                </a:rPr>
                <a:t>M</a:t>
              </a:r>
              <a:r>
                <a:rPr lang="en-US" sz="1400" i="1" baseline="-25000" dirty="0">
                  <a:solidFill>
                    <a:schemeClr val="bg1">
                      <a:lumMod val="50000"/>
                    </a:schemeClr>
                  </a:solidFill>
                </a:rPr>
                <a:t>i</a:t>
              </a:r>
              <a:r>
                <a:rPr lang="en-US" sz="1400" dirty="0">
                  <a:solidFill>
                    <a:schemeClr val="bg1">
                      <a:lumMod val="50000"/>
                    </a:schemeClr>
                  </a:solidFill>
                </a:rPr>
                <a:t>)</a:t>
              </a:r>
              <a:r>
                <a:rPr lang="en-US" sz="1400" baseline="30000" dirty="0">
                  <a:solidFill>
                    <a:schemeClr val="bg1">
                      <a:lumMod val="50000"/>
                    </a:schemeClr>
                  </a:solidFill>
                </a:rPr>
                <a:t>2 </a:t>
              </a:r>
              <a:r>
                <a:rPr lang="en-US" sz="1400" dirty="0">
                  <a:solidFill>
                    <a:schemeClr val="bg1">
                      <a:lumMod val="50000"/>
                    </a:schemeClr>
                  </a:solidFill>
                </a:rPr>
                <a:t>)</a:t>
              </a:r>
              <a:r>
                <a:rPr lang="en-US" sz="1400" baseline="30000" dirty="0">
                  <a:solidFill>
                    <a:schemeClr val="bg1">
                      <a:lumMod val="50000"/>
                    </a:schemeClr>
                  </a:solidFill>
                </a:rPr>
                <a:t>2</a:t>
              </a:r>
              <a:endParaRPr lang="de-DE" sz="1400" dirty="0" err="1">
                <a:solidFill>
                  <a:schemeClr val="bg1">
                    <a:lumMod val="50000"/>
                  </a:schemeClr>
                </a:solidFill>
              </a:endParaRPr>
            </a:p>
          </p:txBody>
        </p:sp>
        <p:sp>
          <p:nvSpPr>
            <p:cNvPr id="44" name="TextBox 43">
              <a:extLst>
                <a:ext uri="{FF2B5EF4-FFF2-40B4-BE49-F238E27FC236}">
                  <a16:creationId xmlns:a16="http://schemas.microsoft.com/office/drawing/2014/main" id="{F16B3AA8-1CD4-4DAD-8453-34BE5036A304}"/>
                </a:ext>
              </a:extLst>
            </p:cNvPr>
            <p:cNvSpPr txBox="1"/>
            <p:nvPr/>
          </p:nvSpPr>
          <p:spPr>
            <a:xfrm>
              <a:off x="8473121" y="5767384"/>
              <a:ext cx="1167959" cy="262059"/>
            </a:xfrm>
            <a:prstGeom prst="rect">
              <a:avLst/>
            </a:prstGeom>
            <a:noFill/>
          </p:spPr>
          <p:txBody>
            <a:bodyPr wrap="square" lIns="0" tIns="0" rIns="0" bIns="0" rtlCol="0" anchor="t" anchorCtr="0">
              <a:spAutoFit/>
            </a:bodyPr>
            <a:lstStyle/>
            <a:p>
              <a:pPr algn="l">
                <a:lnSpc>
                  <a:spcPts val="2300"/>
                </a:lnSpc>
                <a:spcBef>
                  <a:spcPts val="1150"/>
                </a:spcBef>
              </a:pPr>
              <a:r>
                <a:rPr lang="en-US" sz="1400" dirty="0">
                  <a:solidFill>
                    <a:schemeClr val="bg1">
                      <a:lumMod val="50000"/>
                    </a:schemeClr>
                  </a:solidFill>
                </a:rPr>
                <a:t>1 + (8</a:t>
              </a:r>
              <a:r>
                <a:rPr lang="en-US" sz="1400" baseline="30000" dirty="0">
                  <a:solidFill>
                    <a:schemeClr val="bg1">
                      <a:lumMod val="50000"/>
                    </a:schemeClr>
                  </a:solidFill>
                </a:rPr>
                <a:t> </a:t>
              </a:r>
              <a:r>
                <a:rPr lang="en-US" sz="1400" i="1" dirty="0">
                  <a:solidFill>
                    <a:schemeClr val="bg1">
                      <a:lumMod val="50000"/>
                    </a:schemeClr>
                  </a:solidFill>
                </a:rPr>
                <a:t>M</a:t>
              </a:r>
              <a:r>
                <a:rPr lang="en-US" sz="1400" i="1" baseline="-25000" dirty="0">
                  <a:solidFill>
                    <a:schemeClr val="bg1">
                      <a:lumMod val="50000"/>
                    </a:schemeClr>
                  </a:solidFill>
                </a:rPr>
                <a:t>i</a:t>
              </a:r>
              <a:r>
                <a:rPr lang="en-US" sz="1400" dirty="0">
                  <a:solidFill>
                    <a:schemeClr val="bg1">
                      <a:lumMod val="50000"/>
                    </a:schemeClr>
                  </a:solidFill>
                </a:rPr>
                <a:t>)</a:t>
              </a:r>
              <a:r>
                <a:rPr lang="en-US" sz="1400" baseline="30000" dirty="0">
                  <a:solidFill>
                    <a:schemeClr val="bg1">
                      <a:lumMod val="50000"/>
                    </a:schemeClr>
                  </a:solidFill>
                </a:rPr>
                <a:t>4 </a:t>
              </a:r>
              <a:r>
                <a:rPr lang="en-US" sz="1400" dirty="0">
                  <a:solidFill>
                    <a:schemeClr val="bg1">
                      <a:lumMod val="50000"/>
                    </a:schemeClr>
                  </a:solidFill>
                </a:rPr>
                <a:t>/</a:t>
              </a:r>
              <a:r>
                <a:rPr lang="en-US" sz="1400" baseline="-25000" dirty="0">
                  <a:solidFill>
                    <a:schemeClr val="bg1">
                      <a:lumMod val="50000"/>
                    </a:schemeClr>
                  </a:solidFill>
                </a:rPr>
                <a:t> </a:t>
              </a:r>
              <a:r>
                <a:rPr lang="en-US" sz="1400" dirty="0">
                  <a:solidFill>
                    <a:schemeClr val="bg1">
                      <a:lumMod val="50000"/>
                    </a:schemeClr>
                  </a:solidFill>
                </a:rPr>
                <a:t>50</a:t>
              </a:r>
              <a:endParaRPr lang="de-DE" sz="1400" dirty="0" err="1">
                <a:solidFill>
                  <a:schemeClr val="bg1">
                    <a:lumMod val="50000"/>
                  </a:schemeClr>
                </a:solidFill>
              </a:endParaRPr>
            </a:p>
          </p:txBody>
        </p:sp>
      </p:grpSp>
      <p:sp>
        <p:nvSpPr>
          <p:cNvPr id="45" name="TextBox 44">
            <a:extLst>
              <a:ext uri="{FF2B5EF4-FFF2-40B4-BE49-F238E27FC236}">
                <a16:creationId xmlns:a16="http://schemas.microsoft.com/office/drawing/2014/main" id="{9A830BEB-5F8A-4034-A5C9-11A5480F0977}"/>
              </a:ext>
            </a:extLst>
          </p:cNvPr>
          <p:cNvSpPr txBox="1"/>
          <p:nvPr/>
        </p:nvSpPr>
        <p:spPr>
          <a:xfrm>
            <a:off x="8127907" y="1443590"/>
            <a:ext cx="1167959" cy="507831"/>
          </a:xfrm>
          <a:prstGeom prst="rect">
            <a:avLst/>
          </a:prstGeom>
          <a:noFill/>
        </p:spPr>
        <p:txBody>
          <a:bodyPr wrap="square" lIns="0" tIns="0" rIns="0" bIns="0" rtlCol="0" anchor="t" anchorCtr="0">
            <a:spAutoFit/>
          </a:bodyPr>
          <a:lstStyle/>
          <a:p>
            <a:pPr algn="ctr">
              <a:spcBef>
                <a:spcPts val="1150"/>
              </a:spcBef>
            </a:pPr>
            <a:r>
              <a:rPr lang="en-US" sz="1100" dirty="0">
                <a:solidFill>
                  <a:schemeClr val="accent5"/>
                </a:solidFill>
              </a:rPr>
              <a:t>More neoclassical: potential for accumulation</a:t>
            </a:r>
            <a:endParaRPr lang="de-DE" sz="1100" dirty="0" err="1">
              <a:solidFill>
                <a:schemeClr val="accent5"/>
              </a:solidFill>
            </a:endParaRPr>
          </a:p>
        </p:txBody>
      </p:sp>
      <p:sp>
        <p:nvSpPr>
          <p:cNvPr id="46" name="TextBox 45">
            <a:extLst>
              <a:ext uri="{FF2B5EF4-FFF2-40B4-BE49-F238E27FC236}">
                <a16:creationId xmlns:a16="http://schemas.microsoft.com/office/drawing/2014/main" id="{CE47C637-FCD9-406C-8C6B-18B3203C9555}"/>
              </a:ext>
            </a:extLst>
          </p:cNvPr>
          <p:cNvSpPr txBox="1"/>
          <p:nvPr/>
        </p:nvSpPr>
        <p:spPr>
          <a:xfrm>
            <a:off x="9209188" y="2733496"/>
            <a:ext cx="999359" cy="507831"/>
          </a:xfrm>
          <a:prstGeom prst="rect">
            <a:avLst/>
          </a:prstGeom>
          <a:noFill/>
        </p:spPr>
        <p:txBody>
          <a:bodyPr wrap="square" lIns="0" tIns="0" rIns="0" bIns="0" rtlCol="0" anchor="t" anchorCtr="0">
            <a:spAutoFit/>
          </a:bodyPr>
          <a:lstStyle/>
          <a:p>
            <a:pPr algn="ctr">
              <a:spcBef>
                <a:spcPts val="1150"/>
              </a:spcBef>
            </a:pPr>
            <a:r>
              <a:rPr lang="en-US" sz="1100" dirty="0">
                <a:solidFill>
                  <a:schemeClr val="accent4"/>
                </a:solidFill>
              </a:rPr>
              <a:t>More turbulent: flat core high-Z densities</a:t>
            </a:r>
            <a:endParaRPr lang="de-DE" sz="1100" dirty="0" err="1">
              <a:solidFill>
                <a:schemeClr val="accent4"/>
              </a:solidFill>
            </a:endParaRPr>
          </a:p>
        </p:txBody>
      </p:sp>
      <p:cxnSp>
        <p:nvCxnSpPr>
          <p:cNvPr id="47" name="Straight Connector 46">
            <a:extLst>
              <a:ext uri="{FF2B5EF4-FFF2-40B4-BE49-F238E27FC236}">
                <a16:creationId xmlns:a16="http://schemas.microsoft.com/office/drawing/2014/main" id="{05B418CE-DBC6-4854-A171-A0FB279BE96B}"/>
              </a:ext>
            </a:extLst>
          </p:cNvPr>
          <p:cNvCxnSpPr>
            <a:cxnSpLocks/>
          </p:cNvCxnSpPr>
          <p:nvPr/>
        </p:nvCxnSpPr>
        <p:spPr>
          <a:xfrm flipH="1" flipV="1">
            <a:off x="7841920" y="1589657"/>
            <a:ext cx="655490" cy="639733"/>
          </a:xfrm>
          <a:prstGeom prst="line">
            <a:avLst/>
          </a:prstGeom>
          <a:ln w="19050" cmpd="sng">
            <a:solidFill>
              <a:schemeClr val="accent5"/>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58FFBC4-9494-42A6-BAA5-8FA5F6404B86}"/>
              </a:ext>
            </a:extLst>
          </p:cNvPr>
          <p:cNvCxnSpPr>
            <a:cxnSpLocks/>
          </p:cNvCxnSpPr>
          <p:nvPr/>
        </p:nvCxnSpPr>
        <p:spPr>
          <a:xfrm flipH="1" flipV="1">
            <a:off x="9523445" y="3321698"/>
            <a:ext cx="610457" cy="581665"/>
          </a:xfrm>
          <a:prstGeom prst="line">
            <a:avLst/>
          </a:prstGeom>
          <a:ln w="19050" cmpd="sng">
            <a:solidFill>
              <a:schemeClr val="accent4"/>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5362" name="Picture 2" descr="May include: A yellow, blue and red sticker of the outline of Colombia with the Colombian flag colours.">
            <a:extLst>
              <a:ext uri="{FF2B5EF4-FFF2-40B4-BE49-F238E27FC236}">
                <a16:creationId xmlns:a16="http://schemas.microsoft.com/office/drawing/2014/main" id="{937D0928-9D2C-44C1-ACF7-E9142AEE8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7732" y="6132295"/>
            <a:ext cx="394468" cy="5068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F83FBC-8529-46D9-A773-60D7AA89A049}"/>
              </a:ext>
            </a:extLst>
          </p:cNvPr>
          <p:cNvSpPr txBox="1"/>
          <p:nvPr/>
        </p:nvSpPr>
        <p:spPr>
          <a:xfrm>
            <a:off x="4328261" y="6196103"/>
            <a:ext cx="662925" cy="276999"/>
          </a:xfrm>
          <a:prstGeom prst="rect">
            <a:avLst/>
          </a:prstGeom>
          <a:noFill/>
        </p:spPr>
        <p:txBody>
          <a:bodyPr wrap="square" lIns="0" tIns="0" rIns="0" bIns="0" rtlCol="0" anchor="t" anchorCtr="0">
            <a:spAutoFit/>
          </a:bodyPr>
          <a:lstStyle/>
          <a:p>
            <a:pPr algn="ctr">
              <a:spcBef>
                <a:spcPts val="1150"/>
              </a:spcBef>
            </a:pPr>
            <a:r>
              <a:rPr lang="en-US" sz="900" b="1" dirty="0">
                <a:solidFill>
                  <a:schemeClr val="bg1">
                    <a:lumMod val="50000"/>
                  </a:schemeClr>
                </a:solidFill>
              </a:rPr>
              <a:t>¡</a:t>
            </a:r>
            <a:r>
              <a:rPr lang="en-US" sz="900" b="1" dirty="0" err="1">
                <a:solidFill>
                  <a:schemeClr val="bg1">
                    <a:lumMod val="50000"/>
                  </a:schemeClr>
                </a:solidFill>
              </a:rPr>
              <a:t>Vamos</a:t>
            </a:r>
            <a:r>
              <a:rPr lang="en-US" sz="900" b="1" dirty="0">
                <a:solidFill>
                  <a:schemeClr val="bg1">
                    <a:lumMod val="50000"/>
                  </a:schemeClr>
                </a:solidFill>
              </a:rPr>
              <a:t> Colombia!</a:t>
            </a:r>
            <a:endParaRPr lang="de-DE" sz="900" b="1" dirty="0" err="1">
              <a:solidFill>
                <a:schemeClr val="bg1">
                  <a:lumMod val="50000"/>
                </a:schemeClr>
              </a:solidFill>
            </a:endParaRPr>
          </a:p>
        </p:txBody>
      </p:sp>
      <p:sp>
        <p:nvSpPr>
          <p:cNvPr id="32" name="TextBox 31">
            <a:extLst>
              <a:ext uri="{FF2B5EF4-FFF2-40B4-BE49-F238E27FC236}">
                <a16:creationId xmlns:a16="http://schemas.microsoft.com/office/drawing/2014/main" id="{C82F3940-CEA4-4A3A-8BC6-216AD38770EB}"/>
              </a:ext>
            </a:extLst>
          </p:cNvPr>
          <p:cNvSpPr txBox="1"/>
          <p:nvPr/>
        </p:nvSpPr>
        <p:spPr>
          <a:xfrm>
            <a:off x="11561104" y="3565333"/>
            <a:ext cx="168308" cy="248466"/>
          </a:xfrm>
          <a:prstGeom prst="rect">
            <a:avLst/>
          </a:prstGeom>
          <a:noFill/>
        </p:spPr>
        <p:txBody>
          <a:bodyPr wrap="square" lIns="0" tIns="0" rIns="0" bIns="0" rtlCol="0" anchor="t" anchorCtr="0">
            <a:spAutoFit/>
          </a:bodyPr>
          <a:lstStyle/>
          <a:p>
            <a:pPr algn="l">
              <a:lnSpc>
                <a:spcPts val="2300"/>
              </a:lnSpc>
              <a:spcBef>
                <a:spcPts val="1150"/>
              </a:spcBef>
            </a:pPr>
            <a:r>
              <a:rPr lang="en-US" sz="1400" b="1" baseline="30000" dirty="0">
                <a:solidFill>
                  <a:srgbClr val="BCBD22"/>
                </a:solidFill>
              </a:rPr>
              <a:t>1</a:t>
            </a:r>
            <a:endParaRPr lang="de-DE" sz="1400" b="1" baseline="30000" dirty="0" err="1">
              <a:solidFill>
                <a:srgbClr val="BCBD22"/>
              </a:solidFill>
            </a:endParaRPr>
          </a:p>
        </p:txBody>
      </p:sp>
      <p:sp>
        <p:nvSpPr>
          <p:cNvPr id="33" name="TextBox 32">
            <a:extLst>
              <a:ext uri="{FF2B5EF4-FFF2-40B4-BE49-F238E27FC236}">
                <a16:creationId xmlns:a16="http://schemas.microsoft.com/office/drawing/2014/main" id="{94FE0408-D038-48FA-B856-4CB26769516E}"/>
              </a:ext>
            </a:extLst>
          </p:cNvPr>
          <p:cNvSpPr txBox="1"/>
          <p:nvPr/>
        </p:nvSpPr>
        <p:spPr>
          <a:xfrm>
            <a:off x="11410647" y="3129491"/>
            <a:ext cx="168308" cy="248466"/>
          </a:xfrm>
          <a:prstGeom prst="rect">
            <a:avLst/>
          </a:prstGeom>
          <a:noFill/>
        </p:spPr>
        <p:txBody>
          <a:bodyPr wrap="square" lIns="0" tIns="0" rIns="0" bIns="0" rtlCol="0" anchor="t" anchorCtr="0">
            <a:spAutoFit/>
          </a:bodyPr>
          <a:lstStyle/>
          <a:p>
            <a:pPr algn="l">
              <a:lnSpc>
                <a:spcPts val="2300"/>
              </a:lnSpc>
              <a:spcBef>
                <a:spcPts val="1150"/>
              </a:spcBef>
            </a:pPr>
            <a:r>
              <a:rPr lang="en-US" sz="1400" b="1" baseline="30000" dirty="0">
                <a:solidFill>
                  <a:srgbClr val="17BECF"/>
                </a:solidFill>
              </a:rPr>
              <a:t>1</a:t>
            </a:r>
            <a:endParaRPr lang="de-DE" sz="1400" b="1" baseline="30000" dirty="0" err="1">
              <a:solidFill>
                <a:srgbClr val="17BECF"/>
              </a:solidFill>
            </a:endParaRPr>
          </a:p>
        </p:txBody>
      </p:sp>
      <p:sp>
        <p:nvSpPr>
          <p:cNvPr id="36" name="Text Placeholder 4">
            <a:extLst>
              <a:ext uri="{FF2B5EF4-FFF2-40B4-BE49-F238E27FC236}">
                <a16:creationId xmlns:a16="http://schemas.microsoft.com/office/drawing/2014/main" id="{BEC059B6-B4EF-4DB5-924C-16C541B70A7D}"/>
              </a:ext>
            </a:extLst>
          </p:cNvPr>
          <p:cNvSpPr txBox="1">
            <a:spLocks/>
          </p:cNvSpPr>
          <p:nvPr/>
        </p:nvSpPr>
        <p:spPr>
          <a:xfrm>
            <a:off x="6250107" y="6032943"/>
            <a:ext cx="1672567" cy="38324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pPr>
            <a:r>
              <a:rPr lang="en-US" sz="1400" baseline="30000" dirty="0">
                <a:solidFill>
                  <a:schemeClr val="accent6">
                    <a:lumMod val="50000"/>
                  </a:schemeClr>
                </a:solidFill>
              </a:rPr>
              <a:t>1 </a:t>
            </a:r>
            <a:r>
              <a:rPr lang="en-US" sz="1400" dirty="0">
                <a:solidFill>
                  <a:schemeClr val="accent6">
                    <a:lumMod val="50000"/>
                  </a:schemeClr>
                </a:solidFill>
              </a:rPr>
              <a:t>Fajardo 2026 NF</a:t>
            </a: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a:lnSpc>
                <a:spcPct val="100000"/>
              </a:lnSpc>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p:txBody>
      </p:sp>
      <p:pic>
        <p:nvPicPr>
          <p:cNvPr id="10" name="Graphic 9" descr="Soccer ball">
            <a:extLst>
              <a:ext uri="{FF2B5EF4-FFF2-40B4-BE49-F238E27FC236}">
                <a16:creationId xmlns:a16="http://schemas.microsoft.com/office/drawing/2014/main" id="{F38D08D0-CA2E-450C-9621-B6BCE131E8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5447" y="6257217"/>
            <a:ext cx="206450" cy="206448"/>
          </a:xfrm>
          <a:prstGeom prst="rect">
            <a:avLst/>
          </a:prstGeom>
        </p:spPr>
      </p:pic>
    </p:spTree>
    <p:extLst>
      <p:ext uri="{BB962C8B-B14F-4D97-AF65-F5344CB8AC3E}">
        <p14:creationId xmlns:p14="http://schemas.microsoft.com/office/powerpoint/2010/main" val="3931963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34560-4C21-40CE-8EAE-BC1CF366C6B5}"/>
              </a:ext>
            </a:extLst>
          </p:cNvPr>
          <p:cNvSpPr/>
          <p:nvPr/>
        </p:nvSpPr>
        <p:spPr>
          <a:xfrm>
            <a:off x="658814" y="2198318"/>
            <a:ext cx="10739872" cy="238620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9" name="Title 5">
            <a:extLst>
              <a:ext uri="{FF2B5EF4-FFF2-40B4-BE49-F238E27FC236}">
                <a16:creationId xmlns:a16="http://schemas.microsoft.com/office/drawing/2014/main" id="{5F6E3955-4147-4C9C-8B17-8A371BE453D9}"/>
              </a:ext>
            </a:extLst>
          </p:cNvPr>
          <p:cNvSpPr txBox="1">
            <a:spLocks/>
          </p:cNvSpPr>
          <p:nvPr/>
        </p:nvSpPr>
        <p:spPr>
          <a:xfrm>
            <a:off x="1068081" y="2420471"/>
            <a:ext cx="9873983" cy="1928692"/>
          </a:xfrm>
          <a:prstGeom prst="rect">
            <a:avLst/>
          </a:prstGeom>
        </p:spPr>
        <p:txBody>
          <a:bodyPr vert="horz" lIns="0" tIns="0" rIns="0" bIns="0" rtlCol="0" anchor="ctr"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algn="ctr">
              <a:spcAft>
                <a:spcPts val="600"/>
              </a:spcAft>
            </a:pPr>
            <a:r>
              <a:rPr lang="en-US" dirty="0">
                <a:solidFill>
                  <a:schemeClr val="bg1"/>
                </a:solidFill>
              </a:rPr>
              <a:t>Additional material</a:t>
            </a:r>
            <a:endParaRPr lang="de-DE" dirty="0">
              <a:solidFill>
                <a:schemeClr val="bg1"/>
              </a:solidFill>
            </a:endParaRPr>
          </a:p>
        </p:txBody>
      </p:sp>
    </p:spTree>
    <p:extLst>
      <p:ext uri="{BB962C8B-B14F-4D97-AF65-F5344CB8AC3E}">
        <p14:creationId xmlns:p14="http://schemas.microsoft.com/office/powerpoint/2010/main" val="417519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13</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Simulations of ECRH-only AUG H-modes</a:t>
            </a:r>
            <a:br>
              <a:rPr lang="en-US" sz="2400" dirty="0"/>
            </a:br>
            <a:r>
              <a:rPr lang="en-US" sz="2400" dirty="0"/>
              <a:t> </a:t>
            </a:r>
            <a:endParaRPr lang="de-DE" sz="2400"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7272613"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93201E-8C72-5D93-6631-91961429BA03}"/>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C0848D7-9F84-0B5B-4035-4E5EB0A6B535}"/>
              </a:ext>
            </a:extLst>
          </p:cNvPr>
          <p:cNvGrpSpPr/>
          <p:nvPr/>
        </p:nvGrpSpPr>
        <p:grpSpPr>
          <a:xfrm>
            <a:off x="9793306" y="175758"/>
            <a:ext cx="1483174" cy="560009"/>
            <a:chOff x="7340513" y="5798422"/>
            <a:chExt cx="1626492" cy="560009"/>
          </a:xfrm>
          <a:solidFill>
            <a:srgbClr val="E8EDA8">
              <a:alpha val="24000"/>
            </a:srgbClr>
          </a:solidFill>
        </p:grpSpPr>
        <p:sp>
          <p:nvSpPr>
            <p:cNvPr id="16" name="Rectangle: Rounded Corners 15">
              <a:extLst>
                <a:ext uri="{FF2B5EF4-FFF2-40B4-BE49-F238E27FC236}">
                  <a16:creationId xmlns:a16="http://schemas.microsoft.com/office/drawing/2014/main" id="{9695AAFA-A50D-2ED6-9811-658A3F55F25B}"/>
                </a:ext>
              </a:extLst>
            </p:cNvPr>
            <p:cNvSpPr/>
            <p:nvPr/>
          </p:nvSpPr>
          <p:spPr>
            <a:xfrm>
              <a:off x="7340513" y="5798422"/>
              <a:ext cx="1626492"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7" name="TextBox 16">
              <a:extLst>
                <a:ext uri="{FF2B5EF4-FFF2-40B4-BE49-F238E27FC236}">
                  <a16:creationId xmlns:a16="http://schemas.microsoft.com/office/drawing/2014/main" id="{8816E023-097E-0A61-5900-E8DDAB4CDA0B}"/>
                </a:ext>
              </a:extLst>
            </p:cNvPr>
            <p:cNvSpPr txBox="1"/>
            <p:nvPr/>
          </p:nvSpPr>
          <p:spPr>
            <a:xfrm>
              <a:off x="7413385" y="5862982"/>
              <a:ext cx="1494632"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AUG H-</a:t>
              </a:r>
              <a:r>
                <a:rPr lang="de-DE" sz="1400" b="1" dirty="0" err="1">
                  <a:solidFill>
                    <a:schemeClr val="bg2">
                      <a:lumMod val="50000"/>
                    </a:schemeClr>
                  </a:solidFill>
                </a:rPr>
                <a:t>modes</a:t>
              </a:r>
              <a:r>
                <a:rPr lang="de-DE" sz="1400" b="1" dirty="0">
                  <a:solidFill>
                    <a:schemeClr val="bg2">
                      <a:lumMod val="50000"/>
                    </a:schemeClr>
                  </a:solidFill>
                </a:rPr>
                <a:t> </a:t>
              </a:r>
              <a:r>
                <a:rPr lang="de-DE" sz="1400" b="1" dirty="0" err="1">
                  <a:solidFill>
                    <a:schemeClr val="bg2">
                      <a:lumMod val="50000"/>
                    </a:schemeClr>
                  </a:solidFill>
                </a:rPr>
                <a:t>with</a:t>
              </a:r>
              <a:r>
                <a:rPr lang="de-DE" sz="1400" b="1" dirty="0">
                  <a:solidFill>
                    <a:schemeClr val="bg2">
                      <a:lumMod val="50000"/>
                    </a:schemeClr>
                  </a:solidFill>
                </a:rPr>
                <a:t> </a:t>
              </a:r>
              <a:r>
                <a:rPr lang="de-DE" sz="1400" b="1" dirty="0" err="1">
                  <a:solidFill>
                    <a:schemeClr val="bg2">
                      <a:lumMod val="50000"/>
                    </a:schemeClr>
                  </a:solidFill>
                </a:rPr>
                <a:t>only</a:t>
              </a:r>
              <a:r>
                <a:rPr lang="de-DE" sz="1400" b="1" dirty="0">
                  <a:solidFill>
                    <a:schemeClr val="bg2">
                      <a:lumMod val="50000"/>
                    </a:schemeClr>
                  </a:solidFill>
                </a:rPr>
                <a:t> ECRH</a:t>
              </a:r>
            </a:p>
          </p:txBody>
        </p:sp>
      </p:grpSp>
      <p:grpSp>
        <p:nvGrpSpPr>
          <p:cNvPr id="12" name="Group 11">
            <a:extLst>
              <a:ext uri="{FF2B5EF4-FFF2-40B4-BE49-F238E27FC236}">
                <a16:creationId xmlns:a16="http://schemas.microsoft.com/office/drawing/2014/main" id="{E6D2923A-C6FD-4C1F-A94E-2863EED75F81}"/>
              </a:ext>
            </a:extLst>
          </p:cNvPr>
          <p:cNvGrpSpPr/>
          <p:nvPr/>
        </p:nvGrpSpPr>
        <p:grpSpPr>
          <a:xfrm>
            <a:off x="607967" y="1285201"/>
            <a:ext cx="5580103" cy="4517373"/>
            <a:chOff x="766676" y="1298724"/>
            <a:chExt cx="5580103" cy="4517373"/>
          </a:xfrm>
        </p:grpSpPr>
        <p:grpSp>
          <p:nvGrpSpPr>
            <p:cNvPr id="8" name="Group 7">
              <a:extLst>
                <a:ext uri="{FF2B5EF4-FFF2-40B4-BE49-F238E27FC236}">
                  <a16:creationId xmlns:a16="http://schemas.microsoft.com/office/drawing/2014/main" id="{27EB8FBD-1E49-49E4-BC8D-A3D4E696E991}"/>
                </a:ext>
              </a:extLst>
            </p:cNvPr>
            <p:cNvGrpSpPr/>
            <p:nvPr/>
          </p:nvGrpSpPr>
          <p:grpSpPr>
            <a:xfrm>
              <a:off x="766676" y="1657314"/>
              <a:ext cx="5580103" cy="4158783"/>
              <a:chOff x="550613" y="1232043"/>
              <a:chExt cx="6111333" cy="4554702"/>
            </a:xfrm>
          </p:grpSpPr>
          <p:pic>
            <p:nvPicPr>
              <p:cNvPr id="7" name="Picture 6">
                <a:extLst>
                  <a:ext uri="{FF2B5EF4-FFF2-40B4-BE49-F238E27FC236}">
                    <a16:creationId xmlns:a16="http://schemas.microsoft.com/office/drawing/2014/main" id="{EBB8695A-D3E1-48E3-8192-F11D4B0062A3}"/>
                  </a:ext>
                </a:extLst>
              </p:cNvPr>
              <p:cNvPicPr>
                <a:picLocks noChangeAspect="1"/>
              </p:cNvPicPr>
              <p:nvPr/>
            </p:nvPicPr>
            <p:blipFill rotWithShape="1">
              <a:blip r:embed="rId3"/>
              <a:srcRect r="50000" b="68433"/>
              <a:stretch/>
            </p:blipFill>
            <p:spPr>
              <a:xfrm>
                <a:off x="565946" y="1232043"/>
                <a:ext cx="6096000" cy="2052843"/>
              </a:xfrm>
              <a:prstGeom prst="rect">
                <a:avLst/>
              </a:prstGeom>
            </p:spPr>
          </p:pic>
          <p:pic>
            <p:nvPicPr>
              <p:cNvPr id="18" name="Picture 17">
                <a:extLst>
                  <a:ext uri="{FF2B5EF4-FFF2-40B4-BE49-F238E27FC236}">
                    <a16:creationId xmlns:a16="http://schemas.microsoft.com/office/drawing/2014/main" id="{D7DC2A1D-0504-46BD-8157-4A6A61E95DD2}"/>
                  </a:ext>
                </a:extLst>
              </p:cNvPr>
              <p:cNvPicPr>
                <a:picLocks noChangeAspect="1"/>
              </p:cNvPicPr>
              <p:nvPr/>
            </p:nvPicPr>
            <p:blipFill rotWithShape="1">
              <a:blip r:embed="rId3"/>
              <a:srcRect l="50000" b="68433"/>
              <a:stretch/>
            </p:blipFill>
            <p:spPr>
              <a:xfrm>
                <a:off x="558279" y="3280982"/>
                <a:ext cx="6096001" cy="2052843"/>
              </a:xfrm>
              <a:prstGeom prst="rect">
                <a:avLst/>
              </a:prstGeom>
            </p:spPr>
          </p:pic>
          <p:pic>
            <p:nvPicPr>
              <p:cNvPr id="19" name="Picture 18">
                <a:extLst>
                  <a:ext uri="{FF2B5EF4-FFF2-40B4-BE49-F238E27FC236}">
                    <a16:creationId xmlns:a16="http://schemas.microsoft.com/office/drawing/2014/main" id="{ADCD9BE7-F72F-4A4A-95EB-196922766ED5}"/>
                  </a:ext>
                </a:extLst>
              </p:cNvPr>
              <p:cNvPicPr>
                <a:picLocks noChangeAspect="1"/>
              </p:cNvPicPr>
              <p:nvPr/>
            </p:nvPicPr>
            <p:blipFill rotWithShape="1">
              <a:blip r:embed="rId3"/>
              <a:srcRect l="50000" t="92970" b="-99"/>
              <a:stretch/>
            </p:blipFill>
            <p:spPr>
              <a:xfrm>
                <a:off x="550613" y="5323129"/>
                <a:ext cx="6096001" cy="463616"/>
              </a:xfrm>
              <a:prstGeom prst="rect">
                <a:avLst/>
              </a:prstGeom>
            </p:spPr>
          </p:pic>
        </p:grpSp>
        <p:sp>
          <p:nvSpPr>
            <p:cNvPr id="22" name="TextBox 21">
              <a:extLst>
                <a:ext uri="{FF2B5EF4-FFF2-40B4-BE49-F238E27FC236}">
                  <a16:creationId xmlns:a16="http://schemas.microsoft.com/office/drawing/2014/main" id="{FF4BD948-F65D-46AA-957E-6743C25A6B3C}"/>
                </a:ext>
              </a:extLst>
            </p:cNvPr>
            <p:cNvSpPr txBox="1"/>
            <p:nvPr/>
          </p:nvSpPr>
          <p:spPr>
            <a:xfrm>
              <a:off x="3118418" y="1298724"/>
              <a:ext cx="1195840"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AUG #37909</a:t>
              </a:r>
              <a:endParaRPr lang="de-DE" sz="1600" b="1" dirty="0" err="1"/>
            </a:p>
          </p:txBody>
        </p:sp>
      </p:grpSp>
      <mc:AlternateContent xmlns:mc="http://schemas.openxmlformats.org/markup-compatibility/2006" xmlns:a14="http://schemas.microsoft.com/office/drawing/2010/main">
        <mc:Choice Requires="a14">
          <p:sp>
            <p:nvSpPr>
              <p:cNvPr id="25" name="Text Placeholder 4">
                <a:extLst>
                  <a:ext uri="{FF2B5EF4-FFF2-40B4-BE49-F238E27FC236}">
                    <a16:creationId xmlns:a16="http://schemas.microsoft.com/office/drawing/2014/main" id="{84E5A489-204D-4509-82BF-312128D4B06C}"/>
                  </a:ext>
                </a:extLst>
              </p:cNvPr>
              <p:cNvSpPr txBox="1">
                <a:spLocks/>
              </p:cNvSpPr>
              <p:nvPr/>
            </p:nvSpPr>
            <p:spPr>
              <a:xfrm>
                <a:off x="6670856" y="979938"/>
                <a:ext cx="4990596" cy="5350284"/>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pPr marL="285750" indent="-285750">
                  <a:buFont typeface="Arial" panose="020B0604020202020204" pitchFamily="34" charset="0"/>
                  <a:buChar char="•"/>
                </a:pPr>
                <a:r>
                  <a:rPr lang="en-US" dirty="0"/>
                  <a:t>Database of 12 AUG H-modes spanning P</a:t>
                </a:r>
                <a:r>
                  <a:rPr lang="en-US" baseline="-25000" dirty="0"/>
                  <a:t>ECRH</a:t>
                </a:r>
                <a:r>
                  <a:rPr lang="en-US" dirty="0"/>
                  <a:t> </a:t>
                </a:r>
                <a14:m>
                  <m:oMath xmlns:m="http://schemas.openxmlformats.org/officeDocument/2006/math">
                    <m:r>
                      <a:rPr lang="en-US" b="0" i="1" smtClean="0">
                        <a:latin typeface="Cambria Math" panose="02040503050406030204" pitchFamily="18" charset="0"/>
                      </a:rPr>
                      <m:t>∈</m:t>
                    </m:r>
                  </m:oMath>
                </a14:m>
                <a:r>
                  <a:rPr lang="en-US" dirty="0"/>
                  <a:t> {0.7 – 4.3} MW, </a:t>
                </a:r>
                <a:r>
                  <a:rPr lang="en-US" i="1" dirty="0"/>
                  <a:t>I</a:t>
                </a:r>
                <a:r>
                  <a:rPr lang="en-US" i="1" baseline="-25000" dirty="0"/>
                  <a:t>p</a:t>
                </a:r>
                <a:r>
                  <a:rPr lang="en-US" dirty="0"/>
                  <a:t> </a:t>
                </a:r>
                <a14:m>
                  <m:oMath xmlns:m="http://schemas.openxmlformats.org/officeDocument/2006/math">
                    <m:r>
                      <a:rPr lang="en-US" i="1">
                        <a:latin typeface="Cambria Math" panose="02040503050406030204" pitchFamily="18" charset="0"/>
                      </a:rPr>
                      <m:t>∈</m:t>
                    </m:r>
                  </m:oMath>
                </a14:m>
                <a:r>
                  <a:rPr lang="en-US" dirty="0"/>
                  <a:t> {0.6 – 1.2} MA, </a:t>
                </a:r>
                <a:r>
                  <a:rPr lang="en-US" i="1" dirty="0"/>
                  <a:t>n</a:t>
                </a:r>
                <a:r>
                  <a:rPr lang="en-US" i="1" baseline="-25000" dirty="0"/>
                  <a:t>e</a:t>
                </a:r>
                <a:r>
                  <a:rPr lang="en-US" dirty="0"/>
                  <a:t> </a:t>
                </a:r>
                <a14:m>
                  <m:oMath xmlns:m="http://schemas.openxmlformats.org/officeDocument/2006/math">
                    <m:r>
                      <a:rPr lang="en-US" i="1">
                        <a:latin typeface="Cambria Math" panose="02040503050406030204" pitchFamily="18" charset="0"/>
                      </a:rPr>
                      <m:t>∈</m:t>
                    </m:r>
                  </m:oMath>
                </a14:m>
                <a:r>
                  <a:rPr lang="en-US" dirty="0"/>
                  <a:t> {1.9 –8.4} 10</a:t>
                </a:r>
                <a:r>
                  <a:rPr lang="en-US" baseline="30000" dirty="0"/>
                  <a:t>19</a:t>
                </a:r>
                <a:r>
                  <a:rPr lang="en-US" dirty="0"/>
                  <a:t> m</a:t>
                </a:r>
                <a:r>
                  <a:rPr lang="en-US" baseline="30000" dirty="0"/>
                  <a:t>-3</a:t>
                </a:r>
                <a:endParaRPr lang="en-US" dirty="0"/>
              </a:p>
              <a:p>
                <a:pPr marL="285750" indent="-285750">
                  <a:buFont typeface="Arial" panose="020B0604020202020204" pitchFamily="34" charset="0"/>
                  <a:buChar char="•"/>
                </a:pPr>
                <a:r>
                  <a:rPr lang="en-US" dirty="0"/>
                  <a:t>Overall flat W profiles: low intrinsic rotation</a:t>
                </a:r>
              </a:p>
              <a:p>
                <a:pPr marL="285750" indent="-285750">
                  <a:buFont typeface="Arial" panose="020B0604020202020204" pitchFamily="34" charset="0"/>
                  <a:buChar char="•"/>
                </a:pPr>
                <a:r>
                  <a:rPr lang="en-US" dirty="0"/>
                  <a:t>Better confinement prediction than scalings</a:t>
                </a:r>
              </a:p>
            </p:txBody>
          </p:sp>
        </mc:Choice>
        <mc:Fallback xmlns="">
          <p:sp>
            <p:nvSpPr>
              <p:cNvPr id="25" name="Text Placeholder 4">
                <a:extLst>
                  <a:ext uri="{FF2B5EF4-FFF2-40B4-BE49-F238E27FC236}">
                    <a16:creationId xmlns:a16="http://schemas.microsoft.com/office/drawing/2014/main" id="{84E5A489-204D-4509-82BF-312128D4B06C}"/>
                  </a:ext>
                </a:extLst>
              </p:cNvPr>
              <p:cNvSpPr txBox="1">
                <a:spLocks noRot="1" noChangeAspect="1" noMove="1" noResize="1" noEditPoints="1" noAdjustHandles="1" noChangeArrowheads="1" noChangeShapeType="1" noTextEdit="1"/>
              </p:cNvSpPr>
              <p:nvPr/>
            </p:nvSpPr>
            <p:spPr>
              <a:xfrm>
                <a:off x="6670856" y="979938"/>
                <a:ext cx="4990596" cy="5350284"/>
              </a:xfrm>
              <a:prstGeom prst="rect">
                <a:avLst/>
              </a:prstGeom>
              <a:blipFill>
                <a:blip r:embed="rId4"/>
                <a:stretch>
                  <a:fillRect l="-2564" r="-2564"/>
                </a:stretch>
              </a:blipFill>
            </p:spPr>
            <p:txBody>
              <a:bodyPr/>
              <a:lstStyle/>
              <a:p>
                <a:r>
                  <a:rPr lang="de-DE">
                    <a:noFill/>
                  </a:rPr>
                  <a:t> </a:t>
                </a:r>
              </a:p>
            </p:txBody>
          </p:sp>
        </mc:Fallback>
      </mc:AlternateContent>
      <p:pic>
        <p:nvPicPr>
          <p:cNvPr id="20" name="Picture 19">
            <a:extLst>
              <a:ext uri="{FF2B5EF4-FFF2-40B4-BE49-F238E27FC236}">
                <a16:creationId xmlns:a16="http://schemas.microsoft.com/office/drawing/2014/main" id="{417BFD4E-3174-499F-8584-42F6F09A4505}"/>
              </a:ext>
            </a:extLst>
          </p:cNvPr>
          <p:cNvPicPr>
            <a:picLocks noChangeAspect="1"/>
          </p:cNvPicPr>
          <p:nvPr/>
        </p:nvPicPr>
        <p:blipFill>
          <a:blip r:embed="rId5"/>
          <a:stretch>
            <a:fillRect/>
          </a:stretch>
        </p:blipFill>
        <p:spPr>
          <a:xfrm>
            <a:off x="7097013" y="3429000"/>
            <a:ext cx="3786775" cy="2999426"/>
          </a:xfrm>
          <a:prstGeom prst="rect">
            <a:avLst/>
          </a:prstGeom>
        </p:spPr>
      </p:pic>
      <p:sp>
        <p:nvSpPr>
          <p:cNvPr id="26" name="Rectangle 25">
            <a:extLst>
              <a:ext uri="{FF2B5EF4-FFF2-40B4-BE49-F238E27FC236}">
                <a16:creationId xmlns:a16="http://schemas.microsoft.com/office/drawing/2014/main" id="{2C8EFF4F-945F-4EC3-A192-CE4CBE4D27E2}"/>
              </a:ext>
            </a:extLst>
          </p:cNvPr>
          <p:cNvSpPr/>
          <p:nvPr/>
        </p:nvSpPr>
        <p:spPr>
          <a:xfrm>
            <a:off x="4664358" y="6085219"/>
            <a:ext cx="2863284" cy="338554"/>
          </a:xfrm>
          <a:prstGeom prst="rect">
            <a:avLst/>
          </a:prstGeom>
        </p:spPr>
        <p:txBody>
          <a:bodyPr wrap="none">
            <a:spAutoFit/>
          </a:bodyPr>
          <a:lstStyle/>
          <a:p>
            <a:pPr>
              <a:lnSpc>
                <a:spcPct val="100000"/>
              </a:lnSpc>
            </a:pPr>
            <a:r>
              <a:rPr lang="en-US" sz="1600" dirty="0">
                <a:solidFill>
                  <a:schemeClr val="accent6">
                    <a:lumMod val="50000"/>
                  </a:schemeClr>
                </a:solidFill>
              </a:rPr>
              <a:t>[Fajardo 2026 NF 66 046005]</a:t>
            </a:r>
          </a:p>
        </p:txBody>
      </p:sp>
    </p:spTree>
    <p:extLst>
      <p:ext uri="{BB962C8B-B14F-4D97-AF65-F5344CB8AC3E}">
        <p14:creationId xmlns:p14="http://schemas.microsoft.com/office/powerpoint/2010/main" val="211227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Full-radius modelling of JET high power Ne seeded plasmas</a:t>
            </a: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3</a:t>
            </a:r>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itle 5">
            <a:extLst>
              <a:ext uri="{FF2B5EF4-FFF2-40B4-BE49-F238E27FC236}">
                <a16:creationId xmlns:a16="http://schemas.microsoft.com/office/drawing/2014/main" id="{A54855DD-9114-FDC8-5338-E1A8CDCA1A03}"/>
              </a:ext>
            </a:extLst>
          </p:cNvPr>
          <p:cNvSpPr txBox="1">
            <a:spLocks/>
          </p:cNvSpPr>
          <p:nvPr/>
        </p:nvSpPr>
        <p:spPr>
          <a:xfrm>
            <a:off x="2683043" y="2639126"/>
            <a:ext cx="9612984" cy="782638"/>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endParaRPr lang="de-DE" dirty="0"/>
          </a:p>
        </p:txBody>
      </p:sp>
      <p:sp>
        <p:nvSpPr>
          <p:cNvPr id="14" name="TextBox 13">
            <a:extLst>
              <a:ext uri="{FF2B5EF4-FFF2-40B4-BE49-F238E27FC236}">
                <a16:creationId xmlns:a16="http://schemas.microsoft.com/office/drawing/2014/main" id="{A6838EA2-8E0F-FBB5-85DC-E7D65316F5E8}"/>
              </a:ext>
            </a:extLst>
          </p:cNvPr>
          <p:cNvSpPr txBox="1"/>
          <p:nvPr/>
        </p:nvSpPr>
        <p:spPr>
          <a:xfrm>
            <a:off x="1068116" y="1323762"/>
            <a:ext cx="4447668" cy="1988654"/>
          </a:xfrm>
          <a:prstGeom prst="rect">
            <a:avLst/>
          </a:prstGeom>
        </p:spPr>
        <p:txBody>
          <a:bodyPr vert="horz" lIns="0" tIns="45720" rIns="0" bIns="45720" rtlCol="0">
            <a:normAutofit/>
          </a:bodyPr>
          <a:lstStyle>
            <a:defPPr>
              <a:defRPr lang="en-US"/>
            </a:defPPr>
            <a:lvl1pPr marL="285750" marR="0" indent="-285750" defTabSz="914400" fontAlgn="auto">
              <a:lnSpc>
                <a:spcPct val="120000"/>
              </a:lnSpc>
              <a:spcBef>
                <a:spcPts val="600"/>
              </a:spcBef>
              <a:spcAft>
                <a:spcPts val="0"/>
              </a:spcAft>
              <a:buClrTx/>
              <a:buSzTx/>
              <a:buFont typeface="Arial" panose="020B0604020202020204" pitchFamily="34" charset="0"/>
              <a:buChar char="•"/>
              <a:tabLst/>
              <a:defRPr b="0" i="0" kern="600" spc="40" baseline="0"/>
            </a:lvl1pPr>
            <a:lvl2pPr marL="0" indent="0" defTabSz="914400">
              <a:lnSpc>
                <a:spcPct val="120000"/>
              </a:lnSpc>
              <a:spcBef>
                <a:spcPts val="600"/>
              </a:spcBef>
              <a:spcAft>
                <a:spcPts val="0"/>
              </a:spcAft>
              <a:buFont typeface="Arial" panose="020B0604020202020204" pitchFamily="34" charset="0"/>
              <a:buNone/>
              <a:defRPr b="1" kern="600" spc="40" baseline="0">
                <a:solidFill>
                  <a:schemeClr val="tx2"/>
                </a:solidFill>
              </a:defRPr>
            </a:lvl2pPr>
            <a:lvl3pPr marL="179388" indent="-179388" defTabSz="914400">
              <a:lnSpc>
                <a:spcPct val="120000"/>
              </a:lnSpc>
              <a:spcBef>
                <a:spcPts val="600"/>
              </a:spcBef>
              <a:buFont typeface="Arial" panose="020B0604020202020204" pitchFamily="34" charset="0"/>
              <a:buChar char="•"/>
              <a:defRPr b="1" kern="400" spc="40" baseline="0">
                <a:solidFill>
                  <a:schemeClr val="accent3"/>
                </a:solidFill>
              </a:defRPr>
            </a:lvl3pPr>
            <a:lvl4pPr marL="179388" indent="-179388" defTabSz="914400">
              <a:lnSpc>
                <a:spcPct val="120000"/>
              </a:lnSpc>
              <a:spcBef>
                <a:spcPts val="600"/>
              </a:spcBef>
              <a:buFont typeface="Arial" panose="020B0604020202020204" pitchFamily="34" charset="0"/>
              <a:buChar char="•"/>
              <a:defRPr kern="600" spc="40" baseline="0"/>
            </a:lvl4pPr>
            <a:lvl5pPr marL="357188" indent="-179388" defTabSz="914400">
              <a:lnSpc>
                <a:spcPct val="120000"/>
              </a:lnSpc>
              <a:spcBef>
                <a:spcPts val="600"/>
              </a:spcBef>
              <a:buFont typeface="Arial" panose="020B0604020202020204" pitchFamily="34" charset="0"/>
              <a:buChar char="•"/>
              <a:defRPr b="0" i="0" kern="600" spc="40" baseline="0"/>
            </a:lvl5pPr>
            <a:lvl6pPr marL="645750" indent="-285750" defTabSz="914400">
              <a:lnSpc>
                <a:spcPct val="100000"/>
              </a:lnSpc>
              <a:spcBef>
                <a:spcPts val="300"/>
              </a:spcBef>
              <a:spcAft>
                <a:spcPts val="0"/>
              </a:spcAft>
              <a:buClr>
                <a:schemeClr val="tx1"/>
              </a:buClr>
              <a:buSzPct val="110000"/>
              <a:buFont typeface="Symbol" panose="05050102010706020507" pitchFamily="18" charset="2"/>
              <a:buChar char=""/>
              <a:defRPr b="0" i="0" kern="600" spc="40" baseline="0"/>
            </a:lvl6pPr>
            <a:lvl7pPr marL="0" indent="215900" defTabSz="914400">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defRPr>
            </a:lvl7pPr>
            <a:lvl8pPr marL="0" indent="0" defTabSz="914400">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r>
              <a:rPr lang="en-US" dirty="0"/>
              <a:t>High current </a:t>
            </a:r>
            <a:r>
              <a:rPr lang="en-US" i="1" dirty="0"/>
              <a:t>I</a:t>
            </a:r>
            <a:r>
              <a:rPr lang="en-US" i="1" baseline="-25000" dirty="0"/>
              <a:t>p</a:t>
            </a:r>
            <a:r>
              <a:rPr lang="en-US" dirty="0"/>
              <a:t> = 3.2 MA at </a:t>
            </a:r>
            <a:r>
              <a:rPr lang="en-US" i="1" dirty="0" err="1"/>
              <a:t>B</a:t>
            </a:r>
            <a:r>
              <a:rPr lang="en-US" i="1" baseline="-25000" dirty="0" err="1"/>
              <a:t>t</a:t>
            </a:r>
            <a:r>
              <a:rPr lang="en-US" dirty="0"/>
              <a:t> = 3.45 T (</a:t>
            </a:r>
            <a:r>
              <a:rPr lang="en-US" i="1" dirty="0"/>
              <a:t>q</a:t>
            </a:r>
            <a:r>
              <a:rPr lang="en-US" i="1" baseline="-25000" dirty="0"/>
              <a:t>95</a:t>
            </a:r>
            <a:r>
              <a:rPr lang="en-US" dirty="0"/>
              <a:t> ~ 3.3) in deuterium</a:t>
            </a:r>
          </a:p>
          <a:p>
            <a:r>
              <a:rPr lang="en-US" dirty="0"/>
              <a:t>28 MW of NBI, 4 MW of ICRH</a:t>
            </a:r>
          </a:p>
          <a:p>
            <a:r>
              <a:rPr lang="en-US" dirty="0"/>
              <a:t>Neon seeding: </a:t>
            </a:r>
            <a:r>
              <a:rPr lang="en-US" dirty="0">
                <a:solidFill>
                  <a:srgbClr val="1A74B2"/>
                </a:solidFill>
              </a:rPr>
              <a:t>low</a:t>
            </a:r>
            <a:r>
              <a:rPr lang="en-US" dirty="0"/>
              <a:t>, </a:t>
            </a:r>
            <a:r>
              <a:rPr lang="en-US" dirty="0">
                <a:solidFill>
                  <a:srgbClr val="FF8315"/>
                </a:solidFill>
              </a:rPr>
              <a:t>intermediate</a:t>
            </a:r>
            <a:r>
              <a:rPr lang="en-US" dirty="0"/>
              <a:t>, </a:t>
            </a:r>
            <a:r>
              <a:rPr lang="en-US" dirty="0">
                <a:solidFill>
                  <a:srgbClr val="229C22"/>
                </a:solidFill>
              </a:rPr>
              <a:t>high</a:t>
            </a:r>
          </a:p>
          <a:p>
            <a:pPr marL="0" indent="0" algn="ctr">
              <a:buNone/>
            </a:pPr>
            <a:r>
              <a:rPr lang="en-US" sz="1600" dirty="0">
                <a:solidFill>
                  <a:schemeClr val="bg1">
                    <a:lumMod val="50000"/>
                  </a:schemeClr>
                </a:solidFill>
              </a:rPr>
              <a:t>[</a:t>
            </a:r>
            <a:r>
              <a:rPr lang="en-US" sz="1600" dirty="0" err="1">
                <a:solidFill>
                  <a:schemeClr val="bg1">
                    <a:lumMod val="50000"/>
                  </a:schemeClr>
                </a:solidFill>
              </a:rPr>
              <a:t>Giroud</a:t>
            </a:r>
            <a:r>
              <a:rPr lang="en-US" sz="1600" dirty="0">
                <a:solidFill>
                  <a:schemeClr val="bg1">
                    <a:lumMod val="50000"/>
                  </a:schemeClr>
                </a:solidFill>
              </a:rPr>
              <a:t> 2025 IAEA FEC]</a:t>
            </a:r>
          </a:p>
          <a:p>
            <a:endParaRPr lang="en-US" dirty="0"/>
          </a:p>
          <a:p>
            <a:endParaRPr lang="en-US" dirty="0"/>
          </a:p>
        </p:txBody>
      </p:sp>
      <p:grpSp>
        <p:nvGrpSpPr>
          <p:cNvPr id="21" name="Group 20">
            <a:extLst>
              <a:ext uri="{FF2B5EF4-FFF2-40B4-BE49-F238E27FC236}">
                <a16:creationId xmlns:a16="http://schemas.microsoft.com/office/drawing/2014/main" id="{F65EC287-05E1-CEC2-015F-32D6BA46B8F3}"/>
              </a:ext>
            </a:extLst>
          </p:cNvPr>
          <p:cNvGrpSpPr/>
          <p:nvPr/>
        </p:nvGrpSpPr>
        <p:grpSpPr>
          <a:xfrm>
            <a:off x="9774342" y="200298"/>
            <a:ext cx="1455016" cy="565349"/>
            <a:chOff x="7241446" y="5798422"/>
            <a:chExt cx="1518495" cy="565349"/>
          </a:xfrm>
          <a:solidFill>
            <a:srgbClr val="E8EDA8">
              <a:alpha val="24000"/>
            </a:srgbClr>
          </a:solidFill>
        </p:grpSpPr>
        <p:sp>
          <p:nvSpPr>
            <p:cNvPr id="22" name="Rectangle: Rounded Corners 21">
              <a:extLst>
                <a:ext uri="{FF2B5EF4-FFF2-40B4-BE49-F238E27FC236}">
                  <a16:creationId xmlns:a16="http://schemas.microsoft.com/office/drawing/2014/main" id="{065E0550-9EE2-727A-F69D-B0FEB81C4479}"/>
                </a:ext>
              </a:extLst>
            </p:cNvPr>
            <p:cNvSpPr/>
            <p:nvPr/>
          </p:nvSpPr>
          <p:spPr>
            <a:xfrm>
              <a:off x="7241446" y="5798422"/>
              <a:ext cx="1518495"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23" name="TextBox 22">
              <a:extLst>
                <a:ext uri="{FF2B5EF4-FFF2-40B4-BE49-F238E27FC236}">
                  <a16:creationId xmlns:a16="http://schemas.microsoft.com/office/drawing/2014/main" id="{B79C88BB-30FD-5C34-D475-02289371EFFE}"/>
                </a:ext>
              </a:extLst>
            </p:cNvPr>
            <p:cNvSpPr txBox="1"/>
            <p:nvPr/>
          </p:nvSpPr>
          <p:spPr>
            <a:xfrm>
              <a:off x="7277207" y="5857503"/>
              <a:ext cx="1457597"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en-US" sz="1400" b="1" dirty="0">
                  <a:solidFill>
                    <a:schemeClr val="bg2">
                      <a:lumMod val="50000"/>
                    </a:schemeClr>
                  </a:solidFill>
                </a:rPr>
                <a:t>JET-ILW 3.2 MA 32 MW with Ne</a:t>
              </a:r>
            </a:p>
          </p:txBody>
        </p:sp>
      </p:grpSp>
      <p:pic>
        <p:nvPicPr>
          <p:cNvPr id="39" name="Picture 38">
            <a:extLst>
              <a:ext uri="{FF2B5EF4-FFF2-40B4-BE49-F238E27FC236}">
                <a16:creationId xmlns:a16="http://schemas.microsoft.com/office/drawing/2014/main" id="{BC01B508-C6BB-48E1-9B34-16FFB3255BEF}"/>
              </a:ext>
            </a:extLst>
          </p:cNvPr>
          <p:cNvPicPr>
            <a:picLocks noChangeAspect="1"/>
          </p:cNvPicPr>
          <p:nvPr/>
        </p:nvPicPr>
        <p:blipFill>
          <a:blip r:embed="rId3"/>
          <a:stretch>
            <a:fillRect/>
          </a:stretch>
        </p:blipFill>
        <p:spPr>
          <a:xfrm>
            <a:off x="6349027" y="813592"/>
            <a:ext cx="5184160" cy="5784993"/>
          </a:xfrm>
          <a:prstGeom prst="rect">
            <a:avLst/>
          </a:prstGeom>
        </p:spPr>
      </p:pic>
    </p:spTree>
    <p:extLst>
      <p:ext uri="{BB962C8B-B14F-4D97-AF65-F5344CB8AC3E}">
        <p14:creationId xmlns:p14="http://schemas.microsoft.com/office/powerpoint/2010/main" val="1965301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Full-radius modelling of JET high power Ne seeded plasmas</a:t>
            </a: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3</a:t>
            </a:r>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itle 5">
            <a:extLst>
              <a:ext uri="{FF2B5EF4-FFF2-40B4-BE49-F238E27FC236}">
                <a16:creationId xmlns:a16="http://schemas.microsoft.com/office/drawing/2014/main" id="{A54855DD-9114-FDC8-5338-E1A8CDCA1A03}"/>
              </a:ext>
            </a:extLst>
          </p:cNvPr>
          <p:cNvSpPr txBox="1">
            <a:spLocks/>
          </p:cNvSpPr>
          <p:nvPr/>
        </p:nvSpPr>
        <p:spPr>
          <a:xfrm>
            <a:off x="2683043" y="2639126"/>
            <a:ext cx="9612984" cy="782638"/>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endParaRPr lang="de-DE" dirty="0"/>
          </a:p>
        </p:txBody>
      </p:sp>
      <p:sp>
        <p:nvSpPr>
          <p:cNvPr id="14" name="TextBox 13">
            <a:extLst>
              <a:ext uri="{FF2B5EF4-FFF2-40B4-BE49-F238E27FC236}">
                <a16:creationId xmlns:a16="http://schemas.microsoft.com/office/drawing/2014/main" id="{A6838EA2-8E0F-FBB5-85DC-E7D65316F5E8}"/>
              </a:ext>
            </a:extLst>
          </p:cNvPr>
          <p:cNvSpPr txBox="1"/>
          <p:nvPr/>
        </p:nvSpPr>
        <p:spPr>
          <a:xfrm>
            <a:off x="1068116" y="1323762"/>
            <a:ext cx="4447668" cy="1988654"/>
          </a:xfrm>
          <a:prstGeom prst="rect">
            <a:avLst/>
          </a:prstGeom>
        </p:spPr>
        <p:txBody>
          <a:bodyPr vert="horz" lIns="0" tIns="45720" rIns="0" bIns="45720" rtlCol="0">
            <a:normAutofit/>
          </a:bodyPr>
          <a:lstStyle>
            <a:defPPr>
              <a:defRPr lang="en-US"/>
            </a:defPPr>
            <a:lvl1pPr marL="285750" marR="0" indent="-285750" defTabSz="914400" fontAlgn="auto">
              <a:lnSpc>
                <a:spcPct val="120000"/>
              </a:lnSpc>
              <a:spcBef>
                <a:spcPts val="600"/>
              </a:spcBef>
              <a:spcAft>
                <a:spcPts val="0"/>
              </a:spcAft>
              <a:buClrTx/>
              <a:buSzTx/>
              <a:buFont typeface="Arial" panose="020B0604020202020204" pitchFamily="34" charset="0"/>
              <a:buChar char="•"/>
              <a:tabLst/>
              <a:defRPr b="0" i="0" kern="600" spc="40" baseline="0"/>
            </a:lvl1pPr>
            <a:lvl2pPr marL="0" indent="0" defTabSz="914400">
              <a:lnSpc>
                <a:spcPct val="120000"/>
              </a:lnSpc>
              <a:spcBef>
                <a:spcPts val="600"/>
              </a:spcBef>
              <a:spcAft>
                <a:spcPts val="0"/>
              </a:spcAft>
              <a:buFont typeface="Arial" panose="020B0604020202020204" pitchFamily="34" charset="0"/>
              <a:buNone/>
              <a:defRPr b="1" kern="600" spc="40" baseline="0">
                <a:solidFill>
                  <a:schemeClr val="tx2"/>
                </a:solidFill>
              </a:defRPr>
            </a:lvl2pPr>
            <a:lvl3pPr marL="179388" indent="-179388" defTabSz="914400">
              <a:lnSpc>
                <a:spcPct val="120000"/>
              </a:lnSpc>
              <a:spcBef>
                <a:spcPts val="600"/>
              </a:spcBef>
              <a:buFont typeface="Arial" panose="020B0604020202020204" pitchFamily="34" charset="0"/>
              <a:buChar char="•"/>
              <a:defRPr b="1" kern="400" spc="40" baseline="0">
                <a:solidFill>
                  <a:schemeClr val="accent3"/>
                </a:solidFill>
              </a:defRPr>
            </a:lvl3pPr>
            <a:lvl4pPr marL="179388" indent="-179388" defTabSz="914400">
              <a:lnSpc>
                <a:spcPct val="120000"/>
              </a:lnSpc>
              <a:spcBef>
                <a:spcPts val="600"/>
              </a:spcBef>
              <a:buFont typeface="Arial" panose="020B0604020202020204" pitchFamily="34" charset="0"/>
              <a:buChar char="•"/>
              <a:defRPr kern="600" spc="40" baseline="0"/>
            </a:lvl4pPr>
            <a:lvl5pPr marL="357188" indent="-179388" defTabSz="914400">
              <a:lnSpc>
                <a:spcPct val="120000"/>
              </a:lnSpc>
              <a:spcBef>
                <a:spcPts val="600"/>
              </a:spcBef>
              <a:buFont typeface="Arial" panose="020B0604020202020204" pitchFamily="34" charset="0"/>
              <a:buChar char="•"/>
              <a:defRPr b="0" i="0" kern="600" spc="40" baseline="0"/>
            </a:lvl5pPr>
            <a:lvl6pPr marL="645750" indent="-285750" defTabSz="914400">
              <a:lnSpc>
                <a:spcPct val="100000"/>
              </a:lnSpc>
              <a:spcBef>
                <a:spcPts val="300"/>
              </a:spcBef>
              <a:spcAft>
                <a:spcPts val="0"/>
              </a:spcAft>
              <a:buClr>
                <a:schemeClr val="tx1"/>
              </a:buClr>
              <a:buSzPct val="110000"/>
              <a:buFont typeface="Symbol" panose="05050102010706020507" pitchFamily="18" charset="2"/>
              <a:buChar char=""/>
              <a:defRPr b="0" i="0" kern="600" spc="40" baseline="0"/>
            </a:lvl6pPr>
            <a:lvl7pPr marL="0" indent="215900" defTabSz="914400">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defRPr>
            </a:lvl7pPr>
            <a:lvl8pPr marL="0" indent="0" defTabSz="914400">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r>
              <a:rPr lang="en-US" dirty="0"/>
              <a:t>High current </a:t>
            </a:r>
            <a:r>
              <a:rPr lang="en-US" i="1" dirty="0"/>
              <a:t>I</a:t>
            </a:r>
            <a:r>
              <a:rPr lang="en-US" i="1" baseline="-25000" dirty="0"/>
              <a:t>p</a:t>
            </a:r>
            <a:r>
              <a:rPr lang="en-US" dirty="0"/>
              <a:t> = 3.2 MA at </a:t>
            </a:r>
            <a:r>
              <a:rPr lang="en-US" i="1" dirty="0" err="1"/>
              <a:t>B</a:t>
            </a:r>
            <a:r>
              <a:rPr lang="en-US" i="1" baseline="-25000" dirty="0" err="1"/>
              <a:t>t</a:t>
            </a:r>
            <a:r>
              <a:rPr lang="en-US" dirty="0"/>
              <a:t> = 3.45 T (</a:t>
            </a:r>
            <a:r>
              <a:rPr lang="en-US" i="1" dirty="0"/>
              <a:t>q</a:t>
            </a:r>
            <a:r>
              <a:rPr lang="en-US" i="1" baseline="-25000" dirty="0"/>
              <a:t>95</a:t>
            </a:r>
            <a:r>
              <a:rPr lang="en-US" dirty="0"/>
              <a:t> ~ 3.3) in deuterium</a:t>
            </a:r>
          </a:p>
          <a:p>
            <a:r>
              <a:rPr lang="en-US" dirty="0"/>
              <a:t>28 MW of NBI, 4 MW of ICRH</a:t>
            </a:r>
          </a:p>
          <a:p>
            <a:r>
              <a:rPr lang="en-US" dirty="0"/>
              <a:t>Neon seeding: </a:t>
            </a:r>
            <a:r>
              <a:rPr lang="en-US" dirty="0">
                <a:solidFill>
                  <a:srgbClr val="1A74B2"/>
                </a:solidFill>
              </a:rPr>
              <a:t>low</a:t>
            </a:r>
            <a:r>
              <a:rPr lang="en-US" dirty="0"/>
              <a:t>, </a:t>
            </a:r>
            <a:r>
              <a:rPr lang="en-US" dirty="0">
                <a:solidFill>
                  <a:srgbClr val="FF8315"/>
                </a:solidFill>
              </a:rPr>
              <a:t>intermediate</a:t>
            </a:r>
            <a:r>
              <a:rPr lang="en-US" dirty="0"/>
              <a:t>, </a:t>
            </a:r>
            <a:r>
              <a:rPr lang="en-US" dirty="0">
                <a:solidFill>
                  <a:srgbClr val="229C22"/>
                </a:solidFill>
              </a:rPr>
              <a:t>high</a:t>
            </a:r>
          </a:p>
          <a:p>
            <a:pPr marL="0" indent="0" algn="ctr">
              <a:buNone/>
            </a:pPr>
            <a:r>
              <a:rPr lang="en-US" sz="1600" dirty="0">
                <a:solidFill>
                  <a:schemeClr val="bg1">
                    <a:lumMod val="50000"/>
                  </a:schemeClr>
                </a:solidFill>
              </a:rPr>
              <a:t>[</a:t>
            </a:r>
            <a:r>
              <a:rPr lang="en-US" sz="1600" dirty="0" err="1">
                <a:solidFill>
                  <a:schemeClr val="bg1">
                    <a:lumMod val="50000"/>
                  </a:schemeClr>
                </a:solidFill>
              </a:rPr>
              <a:t>Giroud</a:t>
            </a:r>
            <a:r>
              <a:rPr lang="en-US" sz="1600" dirty="0">
                <a:solidFill>
                  <a:schemeClr val="bg1">
                    <a:lumMod val="50000"/>
                  </a:schemeClr>
                </a:solidFill>
              </a:rPr>
              <a:t> 2025 IAEA FEC]</a:t>
            </a:r>
          </a:p>
          <a:p>
            <a:endParaRPr lang="en-US" dirty="0"/>
          </a:p>
          <a:p>
            <a:endParaRPr lang="en-US" dirty="0"/>
          </a:p>
        </p:txBody>
      </p:sp>
      <p:sp>
        <p:nvSpPr>
          <p:cNvPr id="17" name="TextBox 16">
            <a:extLst>
              <a:ext uri="{FF2B5EF4-FFF2-40B4-BE49-F238E27FC236}">
                <a16:creationId xmlns:a16="http://schemas.microsoft.com/office/drawing/2014/main" id="{8E304259-078F-3262-02BE-6FB028CC39B6}"/>
              </a:ext>
            </a:extLst>
          </p:cNvPr>
          <p:cNvSpPr txBox="1"/>
          <p:nvPr/>
        </p:nvSpPr>
        <p:spPr>
          <a:xfrm>
            <a:off x="980655" y="4429072"/>
            <a:ext cx="4697959" cy="1200329"/>
          </a:xfrm>
          <a:prstGeom prst="rect">
            <a:avLst/>
          </a:prstGeom>
        </p:spPr>
        <p:txBody>
          <a:bodyPr wrap="square">
            <a:spAutoFit/>
          </a:bodyPr>
          <a:lstStyle>
            <a:defPPr>
              <a:defRPr lang="en-US"/>
            </a:defPPr>
            <a:lvl1pPr marL="285750" indent="-285750">
              <a:buFont typeface="Arial" panose="020B0604020202020204" pitchFamily="34" charset="0"/>
              <a:buChar char="•"/>
            </a:lvl1pPr>
            <a:lvl2pPr marL="0" indent="0" defTabSz="914400">
              <a:lnSpc>
                <a:spcPct val="120000"/>
              </a:lnSpc>
              <a:spcBef>
                <a:spcPts val="600"/>
              </a:spcBef>
              <a:spcAft>
                <a:spcPts val="0"/>
              </a:spcAft>
              <a:buFont typeface="Arial" panose="020B0604020202020204" pitchFamily="34" charset="0"/>
              <a:buNone/>
              <a:defRPr b="1" kern="600" spc="40" baseline="0">
                <a:solidFill>
                  <a:schemeClr val="tx2"/>
                </a:solidFill>
              </a:defRPr>
            </a:lvl2pPr>
            <a:lvl3pPr marL="179388" indent="-179388" defTabSz="914400">
              <a:lnSpc>
                <a:spcPct val="120000"/>
              </a:lnSpc>
              <a:spcBef>
                <a:spcPts val="600"/>
              </a:spcBef>
              <a:buFont typeface="Arial" panose="020B0604020202020204" pitchFamily="34" charset="0"/>
              <a:buChar char="•"/>
              <a:defRPr b="1" kern="400" spc="40" baseline="0">
                <a:solidFill>
                  <a:schemeClr val="accent3"/>
                </a:solidFill>
              </a:defRPr>
            </a:lvl3pPr>
            <a:lvl4pPr marL="179388" indent="-179388" defTabSz="914400">
              <a:lnSpc>
                <a:spcPct val="120000"/>
              </a:lnSpc>
              <a:spcBef>
                <a:spcPts val="600"/>
              </a:spcBef>
              <a:buFont typeface="Arial" panose="020B0604020202020204" pitchFamily="34" charset="0"/>
              <a:buChar char="•"/>
              <a:defRPr kern="600" spc="40" baseline="0"/>
            </a:lvl4pPr>
            <a:lvl5pPr marL="357188" indent="-179388" defTabSz="914400">
              <a:lnSpc>
                <a:spcPct val="120000"/>
              </a:lnSpc>
              <a:spcBef>
                <a:spcPts val="600"/>
              </a:spcBef>
              <a:buFont typeface="Arial" panose="020B0604020202020204" pitchFamily="34" charset="0"/>
              <a:buChar char="•"/>
              <a:defRPr b="0" i="0" kern="600" spc="40" baseline="0"/>
            </a:lvl5pPr>
            <a:lvl6pPr marL="645750" indent="-285750" defTabSz="914400">
              <a:lnSpc>
                <a:spcPct val="100000"/>
              </a:lnSpc>
              <a:spcBef>
                <a:spcPts val="300"/>
              </a:spcBef>
              <a:spcAft>
                <a:spcPts val="0"/>
              </a:spcAft>
              <a:buClr>
                <a:schemeClr val="tx1"/>
              </a:buClr>
              <a:buSzPct val="110000"/>
              <a:buFont typeface="Symbol" panose="05050102010706020507" pitchFamily="18" charset="2"/>
              <a:buChar char=""/>
              <a:defRPr b="0" i="0" kern="600" spc="40" baseline="0"/>
            </a:lvl6pPr>
            <a:lvl7pPr marL="0" indent="215900" defTabSz="914400">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defRPr>
            </a:lvl7pPr>
            <a:lvl8pPr marL="0" indent="0" defTabSz="914400">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r>
              <a:rPr lang="en-US" dirty="0"/>
              <a:t>Including neon is necessary to reproduce the main profiles and global confinement in the simulations</a:t>
            </a:r>
          </a:p>
          <a:p>
            <a:endParaRPr lang="en-US" dirty="0"/>
          </a:p>
        </p:txBody>
      </p:sp>
      <p:grpSp>
        <p:nvGrpSpPr>
          <p:cNvPr id="21" name="Group 20">
            <a:extLst>
              <a:ext uri="{FF2B5EF4-FFF2-40B4-BE49-F238E27FC236}">
                <a16:creationId xmlns:a16="http://schemas.microsoft.com/office/drawing/2014/main" id="{F65EC287-05E1-CEC2-015F-32D6BA46B8F3}"/>
              </a:ext>
            </a:extLst>
          </p:cNvPr>
          <p:cNvGrpSpPr/>
          <p:nvPr/>
        </p:nvGrpSpPr>
        <p:grpSpPr>
          <a:xfrm>
            <a:off x="9774342" y="200298"/>
            <a:ext cx="1455016" cy="565349"/>
            <a:chOff x="7241446" y="5798422"/>
            <a:chExt cx="1518495" cy="565349"/>
          </a:xfrm>
          <a:solidFill>
            <a:srgbClr val="E8EDA8">
              <a:alpha val="24000"/>
            </a:srgbClr>
          </a:solidFill>
        </p:grpSpPr>
        <p:sp>
          <p:nvSpPr>
            <p:cNvPr id="22" name="Rectangle: Rounded Corners 21">
              <a:extLst>
                <a:ext uri="{FF2B5EF4-FFF2-40B4-BE49-F238E27FC236}">
                  <a16:creationId xmlns:a16="http://schemas.microsoft.com/office/drawing/2014/main" id="{065E0550-9EE2-727A-F69D-B0FEB81C4479}"/>
                </a:ext>
              </a:extLst>
            </p:cNvPr>
            <p:cNvSpPr/>
            <p:nvPr/>
          </p:nvSpPr>
          <p:spPr>
            <a:xfrm>
              <a:off x="7241446" y="5798422"/>
              <a:ext cx="1518495" cy="56534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23" name="TextBox 22">
              <a:extLst>
                <a:ext uri="{FF2B5EF4-FFF2-40B4-BE49-F238E27FC236}">
                  <a16:creationId xmlns:a16="http://schemas.microsoft.com/office/drawing/2014/main" id="{B79C88BB-30FD-5C34-D475-02289371EFFE}"/>
                </a:ext>
              </a:extLst>
            </p:cNvPr>
            <p:cNvSpPr txBox="1"/>
            <p:nvPr/>
          </p:nvSpPr>
          <p:spPr>
            <a:xfrm>
              <a:off x="7277207" y="5857503"/>
              <a:ext cx="1457597"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en-US" sz="1400" b="1" dirty="0">
                  <a:solidFill>
                    <a:schemeClr val="bg2">
                      <a:lumMod val="50000"/>
                    </a:schemeClr>
                  </a:solidFill>
                </a:rPr>
                <a:t>JET-ILW 3.2 MA 32 MW with Ne</a:t>
              </a:r>
            </a:p>
          </p:txBody>
        </p:sp>
      </p:grpSp>
      <p:sp>
        <p:nvSpPr>
          <p:cNvPr id="30" name="Text Placeholder 4">
            <a:extLst>
              <a:ext uri="{FF2B5EF4-FFF2-40B4-BE49-F238E27FC236}">
                <a16:creationId xmlns:a16="http://schemas.microsoft.com/office/drawing/2014/main" id="{9970C0CB-0190-46A0-A825-8E40F2259322}"/>
              </a:ext>
            </a:extLst>
          </p:cNvPr>
          <p:cNvSpPr txBox="1">
            <a:spLocks/>
          </p:cNvSpPr>
          <p:nvPr/>
        </p:nvSpPr>
        <p:spPr>
          <a:xfrm>
            <a:off x="3501933" y="6137993"/>
            <a:ext cx="3271931" cy="423607"/>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pPr>
            <a:r>
              <a:rPr lang="en-US" sz="1400" baseline="30000" dirty="0">
                <a:solidFill>
                  <a:schemeClr val="accent6">
                    <a:lumMod val="50000"/>
                  </a:schemeClr>
                </a:solidFill>
              </a:rPr>
              <a:t>1 </a:t>
            </a:r>
            <a:r>
              <a:rPr lang="en-US" sz="1400" dirty="0">
                <a:solidFill>
                  <a:schemeClr val="accent6">
                    <a:lumMod val="50000"/>
                  </a:schemeClr>
                </a:solidFill>
              </a:rPr>
              <a:t>Fajardo 2026 NF 66 046005</a:t>
            </a: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a:p>
            <a:endParaRPr lang="en-US" sz="1400" dirty="0">
              <a:solidFill>
                <a:schemeClr val="accent6">
                  <a:lumMod val="50000"/>
                </a:schemeClr>
              </a:solidFill>
            </a:endParaRPr>
          </a:p>
          <a:p>
            <a:pPr marL="285750" indent="-285750">
              <a:buFont typeface="Arial" panose="020B0604020202020204" pitchFamily="34" charset="0"/>
              <a:buChar char="•"/>
            </a:pPr>
            <a:endParaRPr lang="en-US" sz="1400" dirty="0">
              <a:solidFill>
                <a:schemeClr val="accent6">
                  <a:lumMod val="50000"/>
                </a:schemeClr>
              </a:solidFill>
            </a:endParaRPr>
          </a:p>
        </p:txBody>
      </p:sp>
      <p:sp>
        <p:nvSpPr>
          <p:cNvPr id="34" name="Rectangle 33">
            <a:extLst>
              <a:ext uri="{FF2B5EF4-FFF2-40B4-BE49-F238E27FC236}">
                <a16:creationId xmlns:a16="http://schemas.microsoft.com/office/drawing/2014/main" id="{06B3CA9A-E1DB-4EF6-94FA-B16688C3A34A}"/>
              </a:ext>
            </a:extLst>
          </p:cNvPr>
          <p:cNvSpPr/>
          <p:nvPr/>
        </p:nvSpPr>
        <p:spPr>
          <a:xfrm>
            <a:off x="980655" y="5583714"/>
            <a:ext cx="4012637" cy="369332"/>
          </a:xfrm>
          <a:prstGeom prst="rect">
            <a:avLst/>
          </a:prstGeom>
        </p:spPr>
        <p:txBody>
          <a:bodyPr wrap="none">
            <a:spAutoFit/>
          </a:bodyPr>
          <a:lstStyle/>
          <a:p>
            <a:pPr marL="285750" indent="-285750">
              <a:buFont typeface="Arial" panose="020B0604020202020204" pitchFamily="34" charset="0"/>
              <a:buChar char="•"/>
            </a:pPr>
            <a:r>
              <a:rPr lang="en-US" dirty="0"/>
              <a:t>Flat radiation profiles by W and Ne</a:t>
            </a:r>
          </a:p>
        </p:txBody>
      </p:sp>
      <p:sp>
        <p:nvSpPr>
          <p:cNvPr id="35" name="Rectangle 34">
            <a:extLst>
              <a:ext uri="{FF2B5EF4-FFF2-40B4-BE49-F238E27FC236}">
                <a16:creationId xmlns:a16="http://schemas.microsoft.com/office/drawing/2014/main" id="{476429B3-F33A-4B7D-BA17-39B4BFF4ED44}"/>
              </a:ext>
            </a:extLst>
          </p:cNvPr>
          <p:cNvSpPr/>
          <p:nvPr/>
        </p:nvSpPr>
        <p:spPr>
          <a:xfrm>
            <a:off x="980655" y="3582052"/>
            <a:ext cx="4232490" cy="646331"/>
          </a:xfrm>
          <a:prstGeom prst="rect">
            <a:avLst/>
          </a:prstGeom>
        </p:spPr>
        <p:txBody>
          <a:bodyPr wrap="square">
            <a:spAutoFit/>
          </a:bodyPr>
          <a:lstStyle/>
          <a:p>
            <a:pPr marL="285750" indent="-285750">
              <a:buFont typeface="Arial" panose="020B0604020202020204" pitchFamily="34" charset="0"/>
              <a:buChar char="•"/>
            </a:pPr>
            <a:r>
              <a:rPr lang="en-US" dirty="0"/>
              <a:t>Excellent agreement with experiment across all transport channels</a:t>
            </a:r>
            <a:r>
              <a:rPr lang="en-US" baseline="30000" dirty="0"/>
              <a:t>1</a:t>
            </a:r>
          </a:p>
        </p:txBody>
      </p:sp>
      <p:pic>
        <p:nvPicPr>
          <p:cNvPr id="8" name="Picture 7">
            <a:extLst>
              <a:ext uri="{FF2B5EF4-FFF2-40B4-BE49-F238E27FC236}">
                <a16:creationId xmlns:a16="http://schemas.microsoft.com/office/drawing/2014/main" id="{00DBFBDB-3245-406C-ADB6-137F68AE60AE}"/>
              </a:ext>
            </a:extLst>
          </p:cNvPr>
          <p:cNvPicPr>
            <a:picLocks noChangeAspect="1"/>
          </p:cNvPicPr>
          <p:nvPr/>
        </p:nvPicPr>
        <p:blipFill>
          <a:blip r:embed="rId3"/>
          <a:stretch>
            <a:fillRect/>
          </a:stretch>
        </p:blipFill>
        <p:spPr>
          <a:xfrm>
            <a:off x="6350400" y="813600"/>
            <a:ext cx="5184346" cy="5785200"/>
          </a:xfrm>
          <a:prstGeom prst="rect">
            <a:avLst/>
          </a:prstGeom>
        </p:spPr>
      </p:pic>
    </p:spTree>
    <p:extLst>
      <p:ext uri="{BB962C8B-B14F-4D97-AF65-F5344CB8AC3E}">
        <p14:creationId xmlns:p14="http://schemas.microsoft.com/office/powerpoint/2010/main" val="3620144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14</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Simulations of </a:t>
            </a:r>
            <a:r>
              <a:rPr lang="en-US" sz="2400" dirty="0" err="1"/>
              <a:t>Alcator</a:t>
            </a:r>
            <a:r>
              <a:rPr lang="en-US" sz="2400" dirty="0"/>
              <a:t> C-Mod plasmas with Molybdenum</a:t>
            </a:r>
            <a:br>
              <a:rPr lang="en-US" sz="2400" dirty="0"/>
            </a:br>
            <a:r>
              <a:rPr lang="en-US" sz="2400" dirty="0"/>
              <a:t> </a:t>
            </a:r>
            <a:endParaRPr lang="de-DE" sz="2400"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7272613"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93201E-8C72-5D93-6631-91961429BA03}"/>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C0848D7-9F84-0B5B-4035-4E5EB0A6B535}"/>
              </a:ext>
            </a:extLst>
          </p:cNvPr>
          <p:cNvGrpSpPr/>
          <p:nvPr/>
        </p:nvGrpSpPr>
        <p:grpSpPr>
          <a:xfrm>
            <a:off x="9793306" y="175758"/>
            <a:ext cx="1483174" cy="560009"/>
            <a:chOff x="7340513" y="5798422"/>
            <a:chExt cx="1626492" cy="560009"/>
          </a:xfrm>
          <a:solidFill>
            <a:srgbClr val="E8EDA8">
              <a:alpha val="24000"/>
            </a:srgbClr>
          </a:solidFill>
        </p:grpSpPr>
        <p:sp>
          <p:nvSpPr>
            <p:cNvPr id="16" name="Rectangle: Rounded Corners 15">
              <a:extLst>
                <a:ext uri="{FF2B5EF4-FFF2-40B4-BE49-F238E27FC236}">
                  <a16:creationId xmlns:a16="http://schemas.microsoft.com/office/drawing/2014/main" id="{9695AAFA-A50D-2ED6-9811-658A3F55F25B}"/>
                </a:ext>
              </a:extLst>
            </p:cNvPr>
            <p:cNvSpPr/>
            <p:nvPr/>
          </p:nvSpPr>
          <p:spPr>
            <a:xfrm>
              <a:off x="7340513" y="5798422"/>
              <a:ext cx="1626492"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7" name="TextBox 16">
              <a:extLst>
                <a:ext uri="{FF2B5EF4-FFF2-40B4-BE49-F238E27FC236}">
                  <a16:creationId xmlns:a16="http://schemas.microsoft.com/office/drawing/2014/main" id="{8816E023-097E-0A61-5900-E8DDAB4CDA0B}"/>
                </a:ext>
              </a:extLst>
            </p:cNvPr>
            <p:cNvSpPr txBox="1"/>
            <p:nvPr/>
          </p:nvSpPr>
          <p:spPr>
            <a:xfrm>
              <a:off x="7413385" y="5862982"/>
              <a:ext cx="1494632"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C-</a:t>
              </a:r>
              <a:r>
                <a:rPr lang="de-DE" sz="1400" b="1" dirty="0" err="1">
                  <a:solidFill>
                    <a:schemeClr val="bg2">
                      <a:lumMod val="50000"/>
                    </a:schemeClr>
                  </a:solidFill>
                </a:rPr>
                <a:t>Mod</a:t>
              </a:r>
              <a:r>
                <a:rPr lang="de-DE" sz="1400" b="1" dirty="0">
                  <a:solidFill>
                    <a:schemeClr val="bg2">
                      <a:lumMod val="50000"/>
                    </a:schemeClr>
                  </a:solidFill>
                </a:rPr>
                <a:t> H-,I- &amp; L-</a:t>
              </a:r>
              <a:r>
                <a:rPr lang="de-DE" sz="1400" b="1" dirty="0" err="1">
                  <a:solidFill>
                    <a:schemeClr val="bg2">
                      <a:lumMod val="50000"/>
                    </a:schemeClr>
                  </a:solidFill>
                </a:rPr>
                <a:t>modes</a:t>
              </a:r>
              <a:r>
                <a:rPr lang="de-DE" sz="1400" b="1" dirty="0">
                  <a:solidFill>
                    <a:schemeClr val="bg2">
                      <a:lumMod val="50000"/>
                    </a:schemeClr>
                  </a:solidFill>
                </a:rPr>
                <a:t> in D</a:t>
              </a:r>
            </a:p>
          </p:txBody>
        </p:sp>
      </p:grpSp>
      <p:grpSp>
        <p:nvGrpSpPr>
          <p:cNvPr id="24" name="Group 23">
            <a:extLst>
              <a:ext uri="{FF2B5EF4-FFF2-40B4-BE49-F238E27FC236}">
                <a16:creationId xmlns:a16="http://schemas.microsoft.com/office/drawing/2014/main" id="{B9A35B4D-534E-4DFB-AF39-F5202BEF2471}"/>
              </a:ext>
            </a:extLst>
          </p:cNvPr>
          <p:cNvGrpSpPr/>
          <p:nvPr/>
        </p:nvGrpSpPr>
        <p:grpSpPr>
          <a:xfrm>
            <a:off x="565946" y="1575058"/>
            <a:ext cx="10873116" cy="4174664"/>
            <a:chOff x="565946" y="1575058"/>
            <a:chExt cx="10873116" cy="4174664"/>
          </a:xfrm>
        </p:grpSpPr>
        <p:pic>
          <p:nvPicPr>
            <p:cNvPr id="9" name="Picture 8">
              <a:extLst>
                <a:ext uri="{FF2B5EF4-FFF2-40B4-BE49-F238E27FC236}">
                  <a16:creationId xmlns:a16="http://schemas.microsoft.com/office/drawing/2014/main" id="{6A2FDD10-A4E6-4E93-864C-D9202A2EA489}"/>
                </a:ext>
              </a:extLst>
            </p:cNvPr>
            <p:cNvPicPr>
              <a:picLocks noChangeAspect="1"/>
            </p:cNvPicPr>
            <p:nvPr/>
          </p:nvPicPr>
          <p:blipFill>
            <a:blip r:embed="rId3"/>
            <a:stretch>
              <a:fillRect/>
            </a:stretch>
          </p:blipFill>
          <p:spPr>
            <a:xfrm>
              <a:off x="565946" y="1575058"/>
              <a:ext cx="10873116" cy="4174664"/>
            </a:xfrm>
            <a:prstGeom prst="rect">
              <a:avLst/>
            </a:prstGeom>
          </p:spPr>
        </p:pic>
        <p:sp>
          <p:nvSpPr>
            <p:cNvPr id="21" name="TextBox 20">
              <a:extLst>
                <a:ext uri="{FF2B5EF4-FFF2-40B4-BE49-F238E27FC236}">
                  <a16:creationId xmlns:a16="http://schemas.microsoft.com/office/drawing/2014/main" id="{CD639776-10E7-4CB7-83D6-1EC540F420CF}"/>
                </a:ext>
              </a:extLst>
            </p:cNvPr>
            <p:cNvSpPr txBox="1"/>
            <p:nvPr/>
          </p:nvSpPr>
          <p:spPr>
            <a:xfrm>
              <a:off x="1394012" y="3056791"/>
              <a:ext cx="673261"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I-mode</a:t>
              </a:r>
              <a:endParaRPr lang="de-DE" sz="1600" b="1" dirty="0" err="1"/>
            </a:p>
          </p:txBody>
        </p:sp>
        <p:sp>
          <p:nvSpPr>
            <p:cNvPr id="23" name="TextBox 22">
              <a:extLst>
                <a:ext uri="{FF2B5EF4-FFF2-40B4-BE49-F238E27FC236}">
                  <a16:creationId xmlns:a16="http://schemas.microsoft.com/office/drawing/2014/main" id="{54B649A5-B578-4761-B48E-A1B9AE5A4303}"/>
                </a:ext>
              </a:extLst>
            </p:cNvPr>
            <p:cNvSpPr txBox="1"/>
            <p:nvPr/>
          </p:nvSpPr>
          <p:spPr>
            <a:xfrm>
              <a:off x="1394012" y="4987170"/>
              <a:ext cx="763029"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H-mode</a:t>
              </a:r>
              <a:endParaRPr lang="de-DE" sz="1600" b="1" dirty="0" err="1"/>
            </a:p>
          </p:txBody>
        </p:sp>
      </p:grpSp>
      <p:sp>
        <p:nvSpPr>
          <p:cNvPr id="25" name="Rectangle 24">
            <a:extLst>
              <a:ext uri="{FF2B5EF4-FFF2-40B4-BE49-F238E27FC236}">
                <a16:creationId xmlns:a16="http://schemas.microsoft.com/office/drawing/2014/main" id="{108267A3-2E33-4922-A707-11654BC5558D}"/>
              </a:ext>
            </a:extLst>
          </p:cNvPr>
          <p:cNvSpPr/>
          <p:nvPr/>
        </p:nvSpPr>
        <p:spPr>
          <a:xfrm>
            <a:off x="4664358" y="6074415"/>
            <a:ext cx="2863284" cy="338554"/>
          </a:xfrm>
          <a:prstGeom prst="rect">
            <a:avLst/>
          </a:prstGeom>
        </p:spPr>
        <p:txBody>
          <a:bodyPr wrap="none">
            <a:spAutoFit/>
          </a:bodyPr>
          <a:lstStyle/>
          <a:p>
            <a:pPr>
              <a:lnSpc>
                <a:spcPct val="100000"/>
              </a:lnSpc>
            </a:pPr>
            <a:r>
              <a:rPr lang="en-US" sz="1600" dirty="0">
                <a:solidFill>
                  <a:schemeClr val="accent6">
                    <a:lumMod val="50000"/>
                  </a:schemeClr>
                </a:solidFill>
              </a:rPr>
              <a:t>[Fajardo 2026 NF 66 046005]</a:t>
            </a:r>
          </a:p>
        </p:txBody>
      </p:sp>
    </p:spTree>
    <p:extLst>
      <p:ext uri="{BB962C8B-B14F-4D97-AF65-F5344CB8AC3E}">
        <p14:creationId xmlns:p14="http://schemas.microsoft.com/office/powerpoint/2010/main" val="1165036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a:extLst>
              <a:ext uri="{FF2B5EF4-FFF2-40B4-BE49-F238E27FC236}">
                <a16:creationId xmlns:a16="http://schemas.microsoft.com/office/drawing/2014/main" id="{8748A4D0-94C9-4E65-8945-009B5BF58C3D}"/>
              </a:ext>
            </a:extLst>
          </p:cNvPr>
          <p:cNvSpPr txBox="1">
            <a:spLocks/>
          </p:cNvSpPr>
          <p:nvPr/>
        </p:nvSpPr>
        <p:spPr>
          <a:xfrm>
            <a:off x="6887590" y="1573515"/>
            <a:ext cx="3966677" cy="436557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b="1" u="sng" dirty="0">
                <a:solidFill>
                  <a:schemeClr val="accent1"/>
                </a:solidFill>
              </a:rPr>
              <a:t>During my PhD: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 a theory-based modelling workflow with impurities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Validation in ASDEX Upgrade,      a tokamak with full-W walls</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Impurities are critical in the operation of a fusion reactor</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1</a:t>
            </a:r>
          </a:p>
        </p:txBody>
      </p:sp>
      <p:cxnSp>
        <p:nvCxnSpPr>
          <p:cNvPr id="12" name="Straight Connector 11">
            <a:extLst>
              <a:ext uri="{FF2B5EF4-FFF2-40B4-BE49-F238E27FC236}">
                <a16:creationId xmlns:a16="http://schemas.microsoft.com/office/drawing/2014/main" id="{FE459B02-347A-4376-AC16-54EDEA7824EA}"/>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FA68E4C-C6C0-40AD-AA10-04AF6A789240}"/>
              </a:ext>
            </a:extLst>
          </p:cNvPr>
          <p:cNvGrpSpPr/>
          <p:nvPr/>
        </p:nvGrpSpPr>
        <p:grpSpPr>
          <a:xfrm>
            <a:off x="1609742" y="1694448"/>
            <a:ext cx="4486258" cy="3914850"/>
            <a:chOff x="619443" y="2978855"/>
            <a:chExt cx="4486258" cy="3914850"/>
          </a:xfrm>
        </p:grpSpPr>
        <p:grpSp>
          <p:nvGrpSpPr>
            <p:cNvPr id="20" name="Group 19">
              <a:extLst>
                <a:ext uri="{FF2B5EF4-FFF2-40B4-BE49-F238E27FC236}">
                  <a16:creationId xmlns:a16="http://schemas.microsoft.com/office/drawing/2014/main" id="{20425FD3-63B0-4959-BE6C-A457CFC3EA9E}"/>
                </a:ext>
              </a:extLst>
            </p:cNvPr>
            <p:cNvGrpSpPr/>
            <p:nvPr/>
          </p:nvGrpSpPr>
          <p:grpSpPr>
            <a:xfrm>
              <a:off x="1977564" y="2978855"/>
              <a:ext cx="1762095" cy="1762095"/>
              <a:chOff x="4481185" y="1817754"/>
              <a:chExt cx="1762095" cy="1762095"/>
            </a:xfrm>
          </p:grpSpPr>
          <p:sp>
            <p:nvSpPr>
              <p:cNvPr id="21" name="Oval 20">
                <a:extLst>
                  <a:ext uri="{FF2B5EF4-FFF2-40B4-BE49-F238E27FC236}">
                    <a16:creationId xmlns:a16="http://schemas.microsoft.com/office/drawing/2014/main" id="{69CAD7FA-CDFA-4079-921B-7CDBB9E29307}"/>
                  </a:ext>
                </a:extLst>
              </p:cNvPr>
              <p:cNvSpPr/>
              <p:nvPr/>
            </p:nvSpPr>
            <p:spPr>
              <a:xfrm>
                <a:off x="4481185" y="1817754"/>
                <a:ext cx="1762095" cy="1762095"/>
              </a:xfrm>
              <a:prstGeom prst="ellipse">
                <a:avLst/>
              </a:prstGeom>
              <a:solidFill>
                <a:srgbClr val="E8EDA8"/>
              </a:solidFill>
              <a:ln w="381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2" name="TextBox 21">
                <a:extLst>
                  <a:ext uri="{FF2B5EF4-FFF2-40B4-BE49-F238E27FC236}">
                    <a16:creationId xmlns:a16="http://schemas.microsoft.com/office/drawing/2014/main" id="{9452D431-43ED-4684-96E8-5F560DEB6F87}"/>
                  </a:ext>
                </a:extLst>
              </p:cNvPr>
              <p:cNvSpPr txBox="1"/>
              <p:nvPr/>
            </p:nvSpPr>
            <p:spPr>
              <a:xfrm>
                <a:off x="4567616" y="2334106"/>
                <a:ext cx="1607399"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Core performance</a:t>
                </a:r>
                <a:endParaRPr lang="de-DE" sz="2000" b="1" dirty="0" err="1">
                  <a:ln w="3175">
                    <a:solidFill>
                      <a:schemeClr val="tx1"/>
                    </a:solidFill>
                  </a:ln>
                  <a:solidFill>
                    <a:schemeClr val="bg1"/>
                  </a:solidFill>
                </a:endParaRPr>
              </a:p>
            </p:txBody>
          </p:sp>
        </p:grpSp>
        <p:grpSp>
          <p:nvGrpSpPr>
            <p:cNvPr id="23" name="Group 22">
              <a:extLst>
                <a:ext uri="{FF2B5EF4-FFF2-40B4-BE49-F238E27FC236}">
                  <a16:creationId xmlns:a16="http://schemas.microsoft.com/office/drawing/2014/main" id="{191383A6-8107-43CB-A5C6-05A63554DDFC}"/>
                </a:ext>
              </a:extLst>
            </p:cNvPr>
            <p:cNvGrpSpPr/>
            <p:nvPr/>
          </p:nvGrpSpPr>
          <p:grpSpPr>
            <a:xfrm>
              <a:off x="3343606" y="5131610"/>
              <a:ext cx="1762095" cy="1762095"/>
              <a:chOff x="6124575" y="3893562"/>
              <a:chExt cx="1762095" cy="1762095"/>
            </a:xfrm>
          </p:grpSpPr>
          <p:sp>
            <p:nvSpPr>
              <p:cNvPr id="29" name="Oval 28">
                <a:extLst>
                  <a:ext uri="{FF2B5EF4-FFF2-40B4-BE49-F238E27FC236}">
                    <a16:creationId xmlns:a16="http://schemas.microsoft.com/office/drawing/2014/main" id="{B75EEBB1-7E9D-4F39-986F-AA4759EE31B4}"/>
                  </a:ext>
                </a:extLst>
              </p:cNvPr>
              <p:cNvSpPr/>
              <p:nvPr/>
            </p:nvSpPr>
            <p:spPr>
              <a:xfrm>
                <a:off x="6124575" y="3893562"/>
                <a:ext cx="1762095" cy="1762095"/>
              </a:xfrm>
              <a:prstGeom prst="ellipse">
                <a:avLst/>
              </a:prstGeom>
              <a:solidFill>
                <a:srgbClr val="99E0F7"/>
              </a:solidFill>
              <a:ln w="3810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2" name="TextBox 31">
                <a:extLst>
                  <a:ext uri="{FF2B5EF4-FFF2-40B4-BE49-F238E27FC236}">
                    <a16:creationId xmlns:a16="http://schemas.microsoft.com/office/drawing/2014/main" id="{10253739-CC7E-4B5C-8D66-5ABB89A7FF5B}"/>
                  </a:ext>
                </a:extLst>
              </p:cNvPr>
              <p:cNvSpPr txBox="1"/>
              <p:nvPr/>
            </p:nvSpPr>
            <p:spPr>
              <a:xfrm>
                <a:off x="6280038" y="4429506"/>
                <a:ext cx="1451168"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Power exhaust</a:t>
                </a:r>
                <a:endParaRPr lang="de-DE" sz="2000" b="1" dirty="0" err="1">
                  <a:ln w="3175">
                    <a:solidFill>
                      <a:schemeClr val="tx1"/>
                    </a:solidFill>
                  </a:ln>
                  <a:solidFill>
                    <a:schemeClr val="bg1"/>
                  </a:solidFill>
                </a:endParaRPr>
              </a:p>
            </p:txBody>
          </p:sp>
        </p:grpSp>
        <p:grpSp>
          <p:nvGrpSpPr>
            <p:cNvPr id="33" name="Group 32">
              <a:extLst>
                <a:ext uri="{FF2B5EF4-FFF2-40B4-BE49-F238E27FC236}">
                  <a16:creationId xmlns:a16="http://schemas.microsoft.com/office/drawing/2014/main" id="{C27B7DD5-1821-41CA-B9E7-FD233CB5C381}"/>
                </a:ext>
              </a:extLst>
            </p:cNvPr>
            <p:cNvGrpSpPr/>
            <p:nvPr/>
          </p:nvGrpSpPr>
          <p:grpSpPr>
            <a:xfrm>
              <a:off x="619443" y="5114104"/>
              <a:ext cx="1762095" cy="1762095"/>
              <a:chOff x="3048726" y="3932554"/>
              <a:chExt cx="1762095" cy="1762095"/>
            </a:xfrm>
          </p:grpSpPr>
          <p:sp>
            <p:nvSpPr>
              <p:cNvPr id="34" name="Oval 33">
                <a:extLst>
                  <a:ext uri="{FF2B5EF4-FFF2-40B4-BE49-F238E27FC236}">
                    <a16:creationId xmlns:a16="http://schemas.microsoft.com/office/drawing/2014/main" id="{23092EAE-3D6E-4787-B5A8-4F1616067C64}"/>
                  </a:ext>
                </a:extLst>
              </p:cNvPr>
              <p:cNvSpPr/>
              <p:nvPr/>
            </p:nvSpPr>
            <p:spPr>
              <a:xfrm>
                <a:off x="3048726" y="3932554"/>
                <a:ext cx="1762095" cy="1762095"/>
              </a:xfrm>
              <a:prstGeom prst="ellipse">
                <a:avLst/>
              </a:prstGeom>
              <a:solidFill>
                <a:srgbClr val="F9CB99"/>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5" name="TextBox 34">
                <a:extLst>
                  <a:ext uri="{FF2B5EF4-FFF2-40B4-BE49-F238E27FC236}">
                    <a16:creationId xmlns:a16="http://schemas.microsoft.com/office/drawing/2014/main" id="{C0B3BA51-D9C1-4911-A03A-44D010EA2C0B}"/>
                  </a:ext>
                </a:extLst>
              </p:cNvPr>
              <p:cNvSpPr txBox="1"/>
              <p:nvPr/>
            </p:nvSpPr>
            <p:spPr>
              <a:xfrm>
                <a:off x="3157521" y="4511702"/>
                <a:ext cx="1529694"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Plasma-wall interaction</a:t>
                </a:r>
                <a:endParaRPr lang="de-DE" sz="2000" b="1" dirty="0" err="1">
                  <a:ln w="3175">
                    <a:solidFill>
                      <a:schemeClr val="tx1"/>
                    </a:solidFill>
                  </a:ln>
                  <a:solidFill>
                    <a:schemeClr val="bg1"/>
                  </a:solidFill>
                </a:endParaRPr>
              </a:p>
            </p:txBody>
          </p:sp>
        </p:grpSp>
        <p:pic>
          <p:nvPicPr>
            <p:cNvPr id="36" name="Graphic 35" descr="Line arrow Counter clockwise curve">
              <a:extLst>
                <a:ext uri="{FF2B5EF4-FFF2-40B4-BE49-F238E27FC236}">
                  <a16:creationId xmlns:a16="http://schemas.microsoft.com/office/drawing/2014/main" id="{0A86AE68-2C80-4337-AD19-6DB089E228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a:off x="3407811" y="4404317"/>
              <a:ext cx="758167" cy="758167"/>
            </a:xfrm>
            <a:prstGeom prst="rect">
              <a:avLst/>
            </a:prstGeom>
          </p:spPr>
        </p:pic>
        <p:pic>
          <p:nvPicPr>
            <p:cNvPr id="37" name="Graphic 36" descr="Line arrow Counter clockwise curve">
              <a:extLst>
                <a:ext uri="{FF2B5EF4-FFF2-40B4-BE49-F238E27FC236}">
                  <a16:creationId xmlns:a16="http://schemas.microsoft.com/office/drawing/2014/main" id="{23554295-25B6-403B-B2DD-DA82A096E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flipH="1" flipV="1">
              <a:off x="2974769" y="4675042"/>
              <a:ext cx="758167" cy="758167"/>
            </a:xfrm>
            <a:prstGeom prst="rect">
              <a:avLst/>
            </a:prstGeom>
          </p:spPr>
        </p:pic>
        <p:pic>
          <p:nvPicPr>
            <p:cNvPr id="38" name="Graphic 37" descr="Line arrow Counter clockwise curve">
              <a:extLst>
                <a:ext uri="{FF2B5EF4-FFF2-40B4-BE49-F238E27FC236}">
                  <a16:creationId xmlns:a16="http://schemas.microsoft.com/office/drawing/2014/main" id="{A649839C-A97B-4E52-8AF2-6C1577B8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a:off x="1582925" y="4419969"/>
              <a:ext cx="758167" cy="758167"/>
            </a:xfrm>
            <a:prstGeom prst="rect">
              <a:avLst/>
            </a:prstGeom>
          </p:spPr>
        </p:pic>
        <p:pic>
          <p:nvPicPr>
            <p:cNvPr id="39" name="Graphic 38" descr="Line arrow Counter clockwise curve">
              <a:extLst>
                <a:ext uri="{FF2B5EF4-FFF2-40B4-BE49-F238E27FC236}">
                  <a16:creationId xmlns:a16="http://schemas.microsoft.com/office/drawing/2014/main" id="{D7405ACD-3BCC-4070-91AE-0998FDE323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flipH="1" flipV="1">
              <a:off x="2023508" y="4675042"/>
              <a:ext cx="758167" cy="758167"/>
            </a:xfrm>
            <a:prstGeom prst="rect">
              <a:avLst/>
            </a:prstGeom>
          </p:spPr>
        </p:pic>
        <p:pic>
          <p:nvPicPr>
            <p:cNvPr id="40" name="Graphic 39" descr="Line arrow Counter clockwise curve">
              <a:extLst>
                <a:ext uri="{FF2B5EF4-FFF2-40B4-BE49-F238E27FC236}">
                  <a16:creationId xmlns:a16="http://schemas.microsoft.com/office/drawing/2014/main" id="{C20A9C06-5D4A-47E4-ABA4-E70144FEAC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860153" flipH="1" flipV="1">
              <a:off x="2463087" y="5948503"/>
              <a:ext cx="758167" cy="758167"/>
            </a:xfrm>
            <a:prstGeom prst="rect">
              <a:avLst/>
            </a:prstGeom>
          </p:spPr>
        </p:pic>
        <p:pic>
          <p:nvPicPr>
            <p:cNvPr id="41" name="Graphic 40" descr="Line arrow Counter clockwise curve">
              <a:extLst>
                <a:ext uri="{FF2B5EF4-FFF2-40B4-BE49-F238E27FC236}">
                  <a16:creationId xmlns:a16="http://schemas.microsoft.com/office/drawing/2014/main" id="{DA367A2D-B01D-4D64-A7D5-9C6210BD8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975841">
              <a:off x="2488612" y="5495016"/>
              <a:ext cx="758167" cy="758167"/>
            </a:xfrm>
            <a:prstGeom prst="rect">
              <a:avLst/>
            </a:prstGeom>
          </p:spPr>
        </p:pic>
      </p:grpSp>
    </p:spTree>
    <p:extLst>
      <p:ext uri="{BB962C8B-B14F-4D97-AF65-F5344CB8AC3E}">
        <p14:creationId xmlns:p14="http://schemas.microsoft.com/office/powerpoint/2010/main" val="504083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D2B50A3-710A-42FA-BB23-B591229CE47B}"/>
              </a:ext>
            </a:extLst>
          </p:cNvPr>
          <p:cNvGrpSpPr/>
          <p:nvPr/>
        </p:nvGrpSpPr>
        <p:grpSpPr>
          <a:xfrm>
            <a:off x="6096000" y="1697363"/>
            <a:ext cx="5329742" cy="3915314"/>
            <a:chOff x="3689716" y="2210761"/>
            <a:chExt cx="5329742" cy="3915314"/>
          </a:xfrm>
        </p:grpSpPr>
        <p:pic>
          <p:nvPicPr>
            <p:cNvPr id="8" name="Picture 7" descr="A group of graphs showing different types of energy&#10;&#10;Description automatically generated with medium confidence">
              <a:extLst>
                <a:ext uri="{FF2B5EF4-FFF2-40B4-BE49-F238E27FC236}">
                  <a16:creationId xmlns:a16="http://schemas.microsoft.com/office/drawing/2014/main" id="{7CBD847D-724C-3231-AA16-DE0C3A568C12}"/>
                </a:ext>
              </a:extLst>
            </p:cNvPr>
            <p:cNvPicPr>
              <a:picLocks noChangeAspect="1"/>
            </p:cNvPicPr>
            <p:nvPr/>
          </p:nvPicPr>
          <p:blipFill rotWithShape="1">
            <a:blip r:embed="rId3"/>
            <a:srcRect r="33600" b="54487"/>
            <a:stretch/>
          </p:blipFill>
          <p:spPr>
            <a:xfrm>
              <a:off x="3689716" y="2210761"/>
              <a:ext cx="5269726" cy="1767732"/>
            </a:xfrm>
            <a:prstGeom prst="rect">
              <a:avLst/>
            </a:prstGeom>
          </p:spPr>
        </p:pic>
        <p:grpSp>
          <p:nvGrpSpPr>
            <p:cNvPr id="13" name="Group 12">
              <a:extLst>
                <a:ext uri="{FF2B5EF4-FFF2-40B4-BE49-F238E27FC236}">
                  <a16:creationId xmlns:a16="http://schemas.microsoft.com/office/drawing/2014/main" id="{14E2E798-20CF-441E-B52A-979D14FDD763}"/>
                </a:ext>
              </a:extLst>
            </p:cNvPr>
            <p:cNvGrpSpPr/>
            <p:nvPr/>
          </p:nvGrpSpPr>
          <p:grpSpPr>
            <a:xfrm>
              <a:off x="3814341" y="3951650"/>
              <a:ext cx="2584120" cy="2174425"/>
              <a:chOff x="6605247" y="1841428"/>
              <a:chExt cx="2584120" cy="2174425"/>
            </a:xfrm>
          </p:grpSpPr>
          <p:pic>
            <p:nvPicPr>
              <p:cNvPr id="24" name="Picture 23" descr="A group of graphs showing different types of energy&#10;&#10;Description automatically generated with medium confidence">
                <a:extLst>
                  <a:ext uri="{FF2B5EF4-FFF2-40B4-BE49-F238E27FC236}">
                    <a16:creationId xmlns:a16="http://schemas.microsoft.com/office/drawing/2014/main" id="{E7970E00-DC8B-4E39-8327-8852A181DFAB}"/>
                  </a:ext>
                </a:extLst>
              </p:cNvPr>
              <p:cNvPicPr>
                <a:picLocks noChangeAspect="1"/>
              </p:cNvPicPr>
              <p:nvPr/>
            </p:nvPicPr>
            <p:blipFill rotWithShape="1">
              <a:blip r:embed="rId3"/>
              <a:srcRect l="67439" b="54146"/>
              <a:stretch/>
            </p:blipFill>
            <p:spPr>
              <a:xfrm>
                <a:off x="6605247" y="1841428"/>
                <a:ext cx="2584120" cy="1781001"/>
              </a:xfrm>
              <a:prstGeom prst="rect">
                <a:avLst/>
              </a:prstGeom>
            </p:spPr>
          </p:pic>
          <p:pic>
            <p:nvPicPr>
              <p:cNvPr id="23" name="Picture 22" descr="A group of graphs showing different types of energy&#10;&#10;Description automatically generated with medium confidence">
                <a:extLst>
                  <a:ext uri="{FF2B5EF4-FFF2-40B4-BE49-F238E27FC236}">
                    <a16:creationId xmlns:a16="http://schemas.microsoft.com/office/drawing/2014/main" id="{16878B94-6BE8-7B06-C04E-89B39FCD5EE3}"/>
                  </a:ext>
                </a:extLst>
              </p:cNvPr>
              <p:cNvPicPr>
                <a:picLocks noChangeAspect="1"/>
              </p:cNvPicPr>
              <p:nvPr/>
            </p:nvPicPr>
            <p:blipFill rotWithShape="1">
              <a:blip r:embed="rId3"/>
              <a:srcRect l="71008" t="88737"/>
              <a:stretch/>
            </p:blipFill>
            <p:spPr>
              <a:xfrm>
                <a:off x="6888468" y="3578370"/>
                <a:ext cx="2300899" cy="437483"/>
              </a:xfrm>
              <a:prstGeom prst="rect">
                <a:avLst/>
              </a:prstGeom>
            </p:spPr>
          </p:pic>
        </p:grpSp>
        <p:pic>
          <p:nvPicPr>
            <p:cNvPr id="26" name="Picture 25" descr="A group of graphs showing different types of energy&#10;&#10;Description automatically generated with medium confidence">
              <a:extLst>
                <a:ext uri="{FF2B5EF4-FFF2-40B4-BE49-F238E27FC236}">
                  <a16:creationId xmlns:a16="http://schemas.microsoft.com/office/drawing/2014/main" id="{E7D2A3CB-9549-4B98-A3FE-B9F04526994F}"/>
                </a:ext>
              </a:extLst>
            </p:cNvPr>
            <p:cNvPicPr>
              <a:picLocks noChangeAspect="1"/>
            </p:cNvPicPr>
            <p:nvPr/>
          </p:nvPicPr>
          <p:blipFill rotWithShape="1">
            <a:blip r:embed="rId3"/>
            <a:srcRect t="44845" r="65920" b="111"/>
            <a:stretch/>
          </p:blipFill>
          <p:spPr>
            <a:xfrm>
              <a:off x="6314769" y="3988187"/>
              <a:ext cx="2704689" cy="2137888"/>
            </a:xfrm>
            <a:prstGeom prst="rect">
              <a:avLst/>
            </a:prstGeom>
          </p:spPr>
        </p:pic>
      </p:gr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15</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Full-radius simulations of electron-heated ITER L-modes</a:t>
            </a:r>
            <a:br>
              <a:rPr lang="en-US" sz="2400" dirty="0"/>
            </a:br>
            <a:r>
              <a:rPr lang="en-US" sz="2400" dirty="0"/>
              <a:t> </a:t>
            </a:r>
            <a:endParaRPr lang="de-DE" sz="2400"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67A9C17-9293-9227-98AD-F9530CBFACE1}"/>
              </a:ext>
            </a:extLst>
          </p:cNvPr>
          <p:cNvGrpSpPr/>
          <p:nvPr/>
        </p:nvGrpSpPr>
        <p:grpSpPr>
          <a:xfrm>
            <a:off x="9793306" y="175758"/>
            <a:ext cx="1483174" cy="560009"/>
            <a:chOff x="7340513" y="5798422"/>
            <a:chExt cx="1626492" cy="560009"/>
          </a:xfrm>
          <a:solidFill>
            <a:srgbClr val="E8EDA8">
              <a:alpha val="24000"/>
            </a:srgbClr>
          </a:solidFill>
        </p:grpSpPr>
        <p:sp>
          <p:nvSpPr>
            <p:cNvPr id="7" name="Rectangle: Rounded Corners 6">
              <a:extLst>
                <a:ext uri="{FF2B5EF4-FFF2-40B4-BE49-F238E27FC236}">
                  <a16:creationId xmlns:a16="http://schemas.microsoft.com/office/drawing/2014/main" id="{80C15DD7-3FDE-DFC8-ECCA-DE98D43178C1}"/>
                </a:ext>
              </a:extLst>
            </p:cNvPr>
            <p:cNvSpPr/>
            <p:nvPr/>
          </p:nvSpPr>
          <p:spPr>
            <a:xfrm>
              <a:off x="7340513" y="5798422"/>
              <a:ext cx="1626492"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2" name="TextBox 11">
              <a:extLst>
                <a:ext uri="{FF2B5EF4-FFF2-40B4-BE49-F238E27FC236}">
                  <a16:creationId xmlns:a16="http://schemas.microsoft.com/office/drawing/2014/main" id="{7FA28EF7-2C0E-82ED-3552-43CADAAF2CA1}"/>
                </a:ext>
              </a:extLst>
            </p:cNvPr>
            <p:cNvSpPr txBox="1"/>
            <p:nvPr/>
          </p:nvSpPr>
          <p:spPr>
            <a:xfrm>
              <a:off x="7413385" y="5862982"/>
              <a:ext cx="1494632"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5 &amp; 7.5 MA L-</a:t>
              </a:r>
              <a:r>
                <a:rPr lang="de-DE" sz="1400" b="1" dirty="0" err="1">
                  <a:solidFill>
                    <a:schemeClr val="bg2">
                      <a:lumMod val="50000"/>
                    </a:schemeClr>
                  </a:solidFill>
                </a:rPr>
                <a:t>modes</a:t>
              </a:r>
              <a:r>
                <a:rPr lang="de-DE" sz="1400" b="1" dirty="0">
                  <a:solidFill>
                    <a:schemeClr val="bg2">
                      <a:lumMod val="50000"/>
                    </a:schemeClr>
                  </a:solidFill>
                </a:rPr>
                <a:t> in D</a:t>
              </a:r>
            </a:p>
          </p:txBody>
        </p:sp>
      </p:grpSp>
      <p:cxnSp>
        <p:nvCxnSpPr>
          <p:cNvPr id="14" name="Straight Arrow Connector 13">
            <a:extLst>
              <a:ext uri="{FF2B5EF4-FFF2-40B4-BE49-F238E27FC236}">
                <a16:creationId xmlns:a16="http://schemas.microsoft.com/office/drawing/2014/main" id="{5597BF14-F723-CBC8-A871-16F02E7E3D0A}"/>
              </a:ext>
            </a:extLst>
          </p:cNvPr>
          <p:cNvCxnSpPr>
            <a:cxnSpLocks/>
          </p:cNvCxnSpPr>
          <p:nvPr/>
        </p:nvCxnSpPr>
        <p:spPr>
          <a:xfrm flipV="1">
            <a:off x="7871589" y="2689203"/>
            <a:ext cx="355880" cy="622571"/>
          </a:xfrm>
          <a:prstGeom prst="straightConnector1">
            <a:avLst/>
          </a:prstGeom>
          <a:ln w="19050" cmpd="sng">
            <a:solidFill>
              <a:srgbClr val="FF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EC376185-E56F-426D-6656-135EABA5F9D8}"/>
              </a:ext>
            </a:extLst>
          </p:cNvPr>
          <p:cNvSpPr txBox="1">
            <a:spLocks/>
          </p:cNvSpPr>
          <p:nvPr/>
        </p:nvSpPr>
        <p:spPr>
          <a:xfrm>
            <a:off x="725156" y="2187540"/>
            <a:ext cx="5394119" cy="3241714"/>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lnSpc>
                <a:spcPct val="100000"/>
              </a:lnSpc>
              <a:buFont typeface="Arial" panose="020B0604020202020204" pitchFamily="34" charset="0"/>
              <a:buChar char="•"/>
            </a:pPr>
            <a:r>
              <a:rPr lang="en-US" dirty="0"/>
              <a:t>5.0 MA with </a:t>
            </a:r>
            <a:r>
              <a:rPr lang="en-US" b="1" dirty="0">
                <a:solidFill>
                  <a:srgbClr val="1571B1"/>
                </a:solidFill>
              </a:rPr>
              <a:t>20 MW </a:t>
            </a:r>
            <a:r>
              <a:rPr lang="en-US" dirty="0"/>
              <a:t>and </a:t>
            </a:r>
            <a:r>
              <a:rPr lang="en-US" b="1" dirty="0">
                <a:solidFill>
                  <a:srgbClr val="8E574C"/>
                </a:solidFill>
              </a:rPr>
              <a:t>40 MW</a:t>
            </a:r>
            <a:r>
              <a:rPr lang="en-US" b="1" dirty="0"/>
              <a:t> </a:t>
            </a:r>
            <a:r>
              <a:rPr lang="en-US" dirty="0"/>
              <a:t>of ECRH</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aseline="-25000" dirty="0"/>
              <a:t> </a:t>
            </a:r>
            <a:r>
              <a:rPr lang="en-US" b="1" dirty="0">
                <a:solidFill>
                  <a:srgbClr val="BCBD22"/>
                </a:solidFill>
              </a:rPr>
              <a:t>7.5 MA </a:t>
            </a:r>
            <a:r>
              <a:rPr lang="en-US" dirty="0"/>
              <a:t>with </a:t>
            </a:r>
            <a:r>
              <a:rPr lang="en-US" b="1" dirty="0">
                <a:solidFill>
                  <a:srgbClr val="BCBD22"/>
                </a:solidFill>
              </a:rPr>
              <a:t>40 MW </a:t>
            </a:r>
            <a:r>
              <a:rPr lang="en-US" dirty="0"/>
              <a:t>of ECRH</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i="1" dirty="0" err="1"/>
              <a:t>B</a:t>
            </a:r>
            <a:r>
              <a:rPr lang="en-US" i="1" baseline="-25000" dirty="0" err="1"/>
              <a:t>t</a:t>
            </a:r>
            <a:r>
              <a:rPr lang="en-US" dirty="0"/>
              <a:t> = 2.65 T, D plasmas, constant GW fraction</a:t>
            </a:r>
          </a:p>
          <a:p>
            <a:pPr>
              <a:lnSpc>
                <a:spcPct val="100000"/>
              </a:lnSpc>
            </a:pPr>
            <a:endParaRPr lang="en-US" dirty="0"/>
          </a:p>
          <a:p>
            <a:pPr marL="285750" indent="-285750">
              <a:lnSpc>
                <a:spcPct val="100000"/>
              </a:lnSpc>
              <a:buFont typeface="Arial" panose="020B0604020202020204" pitchFamily="34" charset="0"/>
              <a:buChar char="•"/>
            </a:pPr>
            <a:endParaRPr lang="en-US" dirty="0"/>
          </a:p>
        </p:txBody>
      </p:sp>
      <p:cxnSp>
        <p:nvCxnSpPr>
          <p:cNvPr id="16" name="Straight Arrow Connector 15">
            <a:extLst>
              <a:ext uri="{FF2B5EF4-FFF2-40B4-BE49-F238E27FC236}">
                <a16:creationId xmlns:a16="http://schemas.microsoft.com/office/drawing/2014/main" id="{29FAA7AE-300F-61C5-8BA2-F896E04C9B4F}"/>
              </a:ext>
            </a:extLst>
          </p:cNvPr>
          <p:cNvCxnSpPr>
            <a:cxnSpLocks/>
          </p:cNvCxnSpPr>
          <p:nvPr/>
        </p:nvCxnSpPr>
        <p:spPr>
          <a:xfrm flipV="1">
            <a:off x="11090923" y="3620620"/>
            <a:ext cx="355880" cy="622571"/>
          </a:xfrm>
          <a:prstGeom prst="straightConnector1">
            <a:avLst/>
          </a:prstGeom>
          <a:ln w="19050" cmpd="sng">
            <a:solidFill>
              <a:srgbClr val="FF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0595D6D8-25C3-4CCA-9A6C-5FD7B2CE10C1}"/>
              </a:ext>
            </a:extLst>
          </p:cNvPr>
          <p:cNvSpPr/>
          <p:nvPr/>
        </p:nvSpPr>
        <p:spPr>
          <a:xfrm>
            <a:off x="4753966" y="6084140"/>
            <a:ext cx="3135795" cy="338554"/>
          </a:xfrm>
          <a:prstGeom prst="rect">
            <a:avLst/>
          </a:prstGeom>
        </p:spPr>
        <p:txBody>
          <a:bodyPr wrap="none">
            <a:spAutoFit/>
          </a:bodyPr>
          <a:lstStyle/>
          <a:p>
            <a:pPr>
              <a:lnSpc>
                <a:spcPct val="100000"/>
              </a:lnSpc>
            </a:pPr>
            <a:r>
              <a:rPr lang="en-US" sz="1600" dirty="0">
                <a:solidFill>
                  <a:schemeClr val="accent6">
                    <a:lumMod val="50000"/>
                  </a:schemeClr>
                </a:solidFill>
              </a:rPr>
              <a:t>[Fajardo </a:t>
            </a:r>
            <a:r>
              <a:rPr lang="en-US" sz="1600" dirty="0">
                <a:solidFill>
                  <a:srgbClr val="EEEEEE">
                    <a:lumMod val="50000"/>
                  </a:srgbClr>
                </a:solidFill>
              </a:rPr>
              <a:t>2025 PPCF 67 015020</a:t>
            </a:r>
            <a:r>
              <a:rPr lang="en-US" sz="1600" dirty="0">
                <a:solidFill>
                  <a:schemeClr val="accent6">
                    <a:lumMod val="50000"/>
                  </a:schemeClr>
                </a:solidFill>
              </a:rPr>
              <a:t>]</a:t>
            </a:r>
          </a:p>
        </p:txBody>
      </p:sp>
    </p:spTree>
    <p:extLst>
      <p:ext uri="{BB962C8B-B14F-4D97-AF65-F5344CB8AC3E}">
        <p14:creationId xmlns:p14="http://schemas.microsoft.com/office/powerpoint/2010/main" val="1391693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0CB22CAF-CA70-49D9-AC0F-44F624A52C80}"/>
              </a:ext>
            </a:extLst>
          </p:cNvPr>
          <p:cNvSpPr txBox="1">
            <a:spLocks/>
          </p:cNvSpPr>
          <p:nvPr/>
        </p:nvSpPr>
        <p:spPr>
          <a:xfrm>
            <a:off x="5338879" y="1796747"/>
            <a:ext cx="6115051" cy="474645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pPr marL="285750" indent="-285750">
              <a:buFont typeface="Arial" panose="020B0604020202020204" pitchFamily="34" charset="0"/>
              <a:buChar char="•"/>
            </a:pPr>
            <a:r>
              <a:rPr lang="en-US" dirty="0"/>
              <a:t>With our modelling assumptions, </a:t>
            </a:r>
            <a:r>
              <a:rPr lang="en-US" b="1" dirty="0">
                <a:solidFill>
                  <a:srgbClr val="0070C0"/>
                </a:solidFill>
              </a:rPr>
              <a:t>20 MW</a:t>
            </a:r>
            <a:r>
              <a:rPr lang="en-US" b="1" dirty="0"/>
              <a:t> </a:t>
            </a:r>
            <a:r>
              <a:rPr lang="en-US" dirty="0"/>
              <a:t>of ECRH do not allow access to H-mode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40 MW of ECRH enables H-mode operation in D provided the separatrix W concentration remains below: </a:t>
            </a:r>
            <a:r>
              <a:rPr lang="en-US" b="1" dirty="0">
                <a:solidFill>
                  <a:srgbClr val="8E574C"/>
                </a:solidFill>
              </a:rPr>
              <a:t>3×10</a:t>
            </a:r>
            <a:r>
              <a:rPr lang="en-US" b="1" baseline="30000" dirty="0">
                <a:solidFill>
                  <a:srgbClr val="8E574C"/>
                </a:solidFill>
              </a:rPr>
              <a:t>-4</a:t>
            </a:r>
            <a:r>
              <a:rPr lang="en-US" baseline="30000" dirty="0">
                <a:solidFill>
                  <a:srgbClr val="04C0C3"/>
                </a:solidFill>
              </a:rPr>
              <a:t> </a:t>
            </a:r>
            <a:r>
              <a:rPr lang="en-US" dirty="0"/>
              <a:t>at</a:t>
            </a:r>
            <a:r>
              <a:rPr lang="en-US" dirty="0">
                <a:solidFill>
                  <a:srgbClr val="04C0C3"/>
                </a:solidFill>
              </a:rPr>
              <a:t> </a:t>
            </a:r>
            <a:r>
              <a:rPr lang="en-US" b="1" dirty="0">
                <a:solidFill>
                  <a:srgbClr val="8E574C"/>
                </a:solidFill>
              </a:rPr>
              <a:t>5MA</a:t>
            </a:r>
            <a:r>
              <a:rPr lang="en-US" dirty="0"/>
              <a:t>,</a:t>
            </a:r>
            <a:r>
              <a:rPr lang="en-US" dirty="0">
                <a:solidFill>
                  <a:srgbClr val="04C0C3"/>
                </a:solidFill>
              </a:rPr>
              <a:t> </a:t>
            </a:r>
            <a:r>
              <a:rPr lang="en-US" b="1" dirty="0">
                <a:solidFill>
                  <a:srgbClr val="BCBD22"/>
                </a:solidFill>
              </a:rPr>
              <a:t>1.5×10</a:t>
            </a:r>
            <a:r>
              <a:rPr lang="en-US" b="1" baseline="30000" dirty="0">
                <a:solidFill>
                  <a:srgbClr val="BCBD22"/>
                </a:solidFill>
              </a:rPr>
              <a:t>-4</a:t>
            </a:r>
            <a:r>
              <a:rPr lang="en-US" baseline="30000" dirty="0">
                <a:solidFill>
                  <a:srgbClr val="04C0C3"/>
                </a:solidFill>
              </a:rPr>
              <a:t> </a:t>
            </a:r>
            <a:r>
              <a:rPr lang="en-US" dirty="0"/>
              <a:t>at</a:t>
            </a:r>
            <a:r>
              <a:rPr lang="en-US" dirty="0">
                <a:solidFill>
                  <a:srgbClr val="04C0C3"/>
                </a:solidFill>
              </a:rPr>
              <a:t> </a:t>
            </a:r>
            <a:r>
              <a:rPr lang="en-US" b="1" dirty="0">
                <a:solidFill>
                  <a:srgbClr val="BCBD22"/>
                </a:solidFill>
              </a:rPr>
              <a:t>7.5MA</a:t>
            </a: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16</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Radiation and access to H-mode</a:t>
            </a:r>
            <a:br>
              <a:rPr lang="en-US" sz="2400" dirty="0"/>
            </a:br>
            <a:r>
              <a:rPr lang="en-US" sz="2400" dirty="0"/>
              <a:t> </a:t>
            </a:r>
            <a:endParaRPr lang="de-DE" sz="2400"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7272613"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93201E-8C72-5D93-6631-91961429BA03}"/>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C0848D7-9F84-0B5B-4035-4E5EB0A6B535}"/>
              </a:ext>
            </a:extLst>
          </p:cNvPr>
          <p:cNvGrpSpPr/>
          <p:nvPr/>
        </p:nvGrpSpPr>
        <p:grpSpPr>
          <a:xfrm>
            <a:off x="9793306" y="175758"/>
            <a:ext cx="1483174" cy="560009"/>
            <a:chOff x="7340513" y="5798422"/>
            <a:chExt cx="1626492" cy="560009"/>
          </a:xfrm>
          <a:solidFill>
            <a:srgbClr val="E8EDA8">
              <a:alpha val="24000"/>
            </a:srgbClr>
          </a:solidFill>
        </p:grpSpPr>
        <p:sp>
          <p:nvSpPr>
            <p:cNvPr id="16" name="Rectangle: Rounded Corners 15">
              <a:extLst>
                <a:ext uri="{FF2B5EF4-FFF2-40B4-BE49-F238E27FC236}">
                  <a16:creationId xmlns:a16="http://schemas.microsoft.com/office/drawing/2014/main" id="{9695AAFA-A50D-2ED6-9811-658A3F55F25B}"/>
                </a:ext>
              </a:extLst>
            </p:cNvPr>
            <p:cNvSpPr/>
            <p:nvPr/>
          </p:nvSpPr>
          <p:spPr>
            <a:xfrm>
              <a:off x="7340513" y="5798422"/>
              <a:ext cx="1626492"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7" name="TextBox 16">
              <a:extLst>
                <a:ext uri="{FF2B5EF4-FFF2-40B4-BE49-F238E27FC236}">
                  <a16:creationId xmlns:a16="http://schemas.microsoft.com/office/drawing/2014/main" id="{8816E023-097E-0A61-5900-E8DDAB4CDA0B}"/>
                </a:ext>
              </a:extLst>
            </p:cNvPr>
            <p:cNvSpPr txBox="1"/>
            <p:nvPr/>
          </p:nvSpPr>
          <p:spPr>
            <a:xfrm>
              <a:off x="7413385" y="5862982"/>
              <a:ext cx="1494632"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5 &amp; 7.5 MA L-</a:t>
              </a:r>
              <a:r>
                <a:rPr lang="de-DE" sz="1400" b="1" dirty="0" err="1">
                  <a:solidFill>
                    <a:schemeClr val="bg2">
                      <a:lumMod val="50000"/>
                    </a:schemeClr>
                  </a:solidFill>
                </a:rPr>
                <a:t>modes</a:t>
              </a:r>
              <a:r>
                <a:rPr lang="de-DE" sz="1400" b="1" dirty="0">
                  <a:solidFill>
                    <a:schemeClr val="bg2">
                      <a:lumMod val="50000"/>
                    </a:schemeClr>
                  </a:solidFill>
                </a:rPr>
                <a:t> in D</a:t>
              </a:r>
            </a:p>
          </p:txBody>
        </p:sp>
      </p:grpSp>
      <p:grpSp>
        <p:nvGrpSpPr>
          <p:cNvPr id="5" name="Group 4">
            <a:extLst>
              <a:ext uri="{FF2B5EF4-FFF2-40B4-BE49-F238E27FC236}">
                <a16:creationId xmlns:a16="http://schemas.microsoft.com/office/drawing/2014/main" id="{697DC2DB-5F14-4B77-9158-DCE9FC738B72}"/>
              </a:ext>
            </a:extLst>
          </p:cNvPr>
          <p:cNvGrpSpPr/>
          <p:nvPr/>
        </p:nvGrpSpPr>
        <p:grpSpPr>
          <a:xfrm>
            <a:off x="903845" y="1081952"/>
            <a:ext cx="3779092" cy="5400148"/>
            <a:chOff x="7443598" y="1087854"/>
            <a:chExt cx="3779092" cy="5400148"/>
          </a:xfrm>
        </p:grpSpPr>
        <p:grpSp>
          <p:nvGrpSpPr>
            <p:cNvPr id="13" name="Group 12">
              <a:extLst>
                <a:ext uri="{FF2B5EF4-FFF2-40B4-BE49-F238E27FC236}">
                  <a16:creationId xmlns:a16="http://schemas.microsoft.com/office/drawing/2014/main" id="{CFDF87FB-FCE5-2E44-17D3-844814D1DF24}"/>
                </a:ext>
              </a:extLst>
            </p:cNvPr>
            <p:cNvGrpSpPr/>
            <p:nvPr/>
          </p:nvGrpSpPr>
          <p:grpSpPr>
            <a:xfrm>
              <a:off x="7443598" y="1087854"/>
              <a:ext cx="3779092" cy="5400148"/>
              <a:chOff x="8024293" y="130687"/>
              <a:chExt cx="3112695" cy="4447897"/>
            </a:xfrm>
          </p:grpSpPr>
          <p:pic>
            <p:nvPicPr>
              <p:cNvPr id="8" name="Picture 7" descr="A graph of different types of energy&#10;&#10;Description automatically generated with medium confidence">
                <a:extLst>
                  <a:ext uri="{FF2B5EF4-FFF2-40B4-BE49-F238E27FC236}">
                    <a16:creationId xmlns:a16="http://schemas.microsoft.com/office/drawing/2014/main" id="{D01EFC01-D97F-6602-F1FF-EF4BD0647DAA}"/>
                  </a:ext>
                </a:extLst>
              </p:cNvPr>
              <p:cNvPicPr>
                <a:picLocks noChangeAspect="1"/>
              </p:cNvPicPr>
              <p:nvPr/>
            </p:nvPicPr>
            <p:blipFill rotWithShape="1">
              <a:blip r:embed="rId3"/>
              <a:srcRect b="37730"/>
              <a:stretch/>
            </p:blipFill>
            <p:spPr>
              <a:xfrm>
                <a:off x="8024293" y="130687"/>
                <a:ext cx="3111732" cy="4004535"/>
              </a:xfrm>
              <a:prstGeom prst="rect">
                <a:avLst/>
              </a:prstGeom>
            </p:spPr>
          </p:pic>
          <p:pic>
            <p:nvPicPr>
              <p:cNvPr id="12" name="Picture 11" descr="A graph of different types of energy&#10;&#10;Description automatically generated with medium confidence">
                <a:extLst>
                  <a:ext uri="{FF2B5EF4-FFF2-40B4-BE49-F238E27FC236}">
                    <a16:creationId xmlns:a16="http://schemas.microsoft.com/office/drawing/2014/main" id="{46C9C71E-0DC7-41C9-60F0-41E5DA8BD532}"/>
                  </a:ext>
                </a:extLst>
              </p:cNvPr>
              <p:cNvPicPr>
                <a:picLocks noChangeAspect="1"/>
              </p:cNvPicPr>
              <p:nvPr/>
            </p:nvPicPr>
            <p:blipFill rotWithShape="1">
              <a:blip r:embed="rId3"/>
              <a:srcRect t="92590"/>
              <a:stretch/>
            </p:blipFill>
            <p:spPr>
              <a:xfrm>
                <a:off x="8025256" y="4102068"/>
                <a:ext cx="3111732" cy="476516"/>
              </a:xfrm>
              <a:prstGeom prst="rect">
                <a:avLst/>
              </a:prstGeom>
            </p:spPr>
          </p:pic>
        </p:grpSp>
        <p:sp>
          <p:nvSpPr>
            <p:cNvPr id="18" name="TextBox 17">
              <a:extLst>
                <a:ext uri="{FF2B5EF4-FFF2-40B4-BE49-F238E27FC236}">
                  <a16:creationId xmlns:a16="http://schemas.microsoft.com/office/drawing/2014/main" id="{2A51985A-542C-D53D-A628-975AE6E3E8A4}"/>
                </a:ext>
              </a:extLst>
            </p:cNvPr>
            <p:cNvSpPr txBox="1"/>
            <p:nvPr/>
          </p:nvSpPr>
          <p:spPr>
            <a:xfrm>
              <a:off x="8520695" y="1691973"/>
              <a:ext cx="1599906" cy="323165"/>
            </a:xfrm>
            <a:prstGeom prst="rect">
              <a:avLst/>
            </a:prstGeom>
            <a:solidFill>
              <a:schemeClr val="bg1"/>
            </a:solidFill>
          </p:spPr>
          <p:txBody>
            <a:bodyPr wrap="square">
              <a:spAutoFit/>
            </a:bodyPr>
            <a:lstStyle/>
            <a:p>
              <a:pPr>
                <a:lnSpc>
                  <a:spcPct val="100000"/>
                </a:lnSpc>
              </a:pPr>
              <a:r>
                <a:rPr lang="en-US" sz="1500" b="1" dirty="0">
                  <a:solidFill>
                    <a:srgbClr val="BCBD22"/>
                  </a:solidFill>
                </a:rPr>
                <a:t>7.5 MA, 40 MW</a:t>
              </a:r>
            </a:p>
          </p:txBody>
        </p:sp>
        <p:sp>
          <p:nvSpPr>
            <p:cNvPr id="19" name="TextBox 18">
              <a:extLst>
                <a:ext uri="{FF2B5EF4-FFF2-40B4-BE49-F238E27FC236}">
                  <a16:creationId xmlns:a16="http://schemas.microsoft.com/office/drawing/2014/main" id="{4F1816B8-1DF6-CD46-D770-A91ED9469EBC}"/>
                </a:ext>
              </a:extLst>
            </p:cNvPr>
            <p:cNvSpPr txBox="1"/>
            <p:nvPr/>
          </p:nvSpPr>
          <p:spPr>
            <a:xfrm>
              <a:off x="8531437" y="1454262"/>
              <a:ext cx="1599906" cy="323165"/>
            </a:xfrm>
            <a:prstGeom prst="rect">
              <a:avLst/>
            </a:prstGeom>
            <a:solidFill>
              <a:schemeClr val="bg1"/>
            </a:solidFill>
          </p:spPr>
          <p:txBody>
            <a:bodyPr wrap="square">
              <a:spAutoFit/>
            </a:bodyPr>
            <a:lstStyle/>
            <a:p>
              <a:pPr>
                <a:lnSpc>
                  <a:spcPct val="100000"/>
                </a:lnSpc>
              </a:pPr>
              <a:r>
                <a:rPr lang="en-US" sz="1500" b="1" dirty="0">
                  <a:solidFill>
                    <a:srgbClr val="8C564B"/>
                  </a:solidFill>
                </a:rPr>
                <a:t>5.0 MA, 40 MW</a:t>
              </a:r>
            </a:p>
          </p:txBody>
        </p:sp>
        <p:sp>
          <p:nvSpPr>
            <p:cNvPr id="20" name="TextBox 19">
              <a:extLst>
                <a:ext uri="{FF2B5EF4-FFF2-40B4-BE49-F238E27FC236}">
                  <a16:creationId xmlns:a16="http://schemas.microsoft.com/office/drawing/2014/main" id="{480E7EC6-7088-4E81-BF54-D3C0D580FA7E}"/>
                </a:ext>
              </a:extLst>
            </p:cNvPr>
            <p:cNvSpPr txBox="1"/>
            <p:nvPr/>
          </p:nvSpPr>
          <p:spPr>
            <a:xfrm>
              <a:off x="8520695" y="1220334"/>
              <a:ext cx="1599906" cy="323165"/>
            </a:xfrm>
            <a:prstGeom prst="rect">
              <a:avLst/>
            </a:prstGeom>
            <a:solidFill>
              <a:schemeClr val="bg1"/>
            </a:solidFill>
          </p:spPr>
          <p:txBody>
            <a:bodyPr wrap="square">
              <a:spAutoFit/>
            </a:bodyPr>
            <a:lstStyle/>
            <a:p>
              <a:pPr>
                <a:lnSpc>
                  <a:spcPct val="100000"/>
                </a:lnSpc>
              </a:pPr>
              <a:r>
                <a:rPr lang="en-US" sz="1500" b="1" dirty="0">
                  <a:solidFill>
                    <a:srgbClr val="1F77B4"/>
                  </a:solidFill>
                </a:rPr>
                <a:t>5.0 MA, 20 MW</a:t>
              </a:r>
            </a:p>
          </p:txBody>
        </p:sp>
      </p:grpSp>
      <p:sp>
        <p:nvSpPr>
          <p:cNvPr id="23" name="Rectangle 22">
            <a:extLst>
              <a:ext uri="{FF2B5EF4-FFF2-40B4-BE49-F238E27FC236}">
                <a16:creationId xmlns:a16="http://schemas.microsoft.com/office/drawing/2014/main" id="{F3848885-0DF4-4984-9891-476EBF43BAB3}"/>
              </a:ext>
            </a:extLst>
          </p:cNvPr>
          <p:cNvSpPr/>
          <p:nvPr/>
        </p:nvSpPr>
        <p:spPr>
          <a:xfrm>
            <a:off x="5095610" y="6068898"/>
            <a:ext cx="3135795" cy="338554"/>
          </a:xfrm>
          <a:prstGeom prst="rect">
            <a:avLst/>
          </a:prstGeom>
        </p:spPr>
        <p:txBody>
          <a:bodyPr wrap="none">
            <a:spAutoFit/>
          </a:bodyPr>
          <a:lstStyle/>
          <a:p>
            <a:pPr>
              <a:lnSpc>
                <a:spcPct val="100000"/>
              </a:lnSpc>
            </a:pPr>
            <a:r>
              <a:rPr lang="en-US" sz="1600" dirty="0">
                <a:solidFill>
                  <a:schemeClr val="accent6">
                    <a:lumMod val="50000"/>
                  </a:schemeClr>
                </a:solidFill>
              </a:rPr>
              <a:t>[Fajardo </a:t>
            </a:r>
            <a:r>
              <a:rPr lang="en-US" sz="1600" dirty="0">
                <a:solidFill>
                  <a:srgbClr val="EEEEEE">
                    <a:lumMod val="50000"/>
                  </a:srgbClr>
                </a:solidFill>
              </a:rPr>
              <a:t>2025 PPCF 67 015020</a:t>
            </a:r>
            <a:r>
              <a:rPr lang="en-US" sz="1600" dirty="0">
                <a:solidFill>
                  <a:schemeClr val="accent6">
                    <a:lumMod val="50000"/>
                  </a:schemeClr>
                </a:solidFill>
              </a:rPr>
              <a:t>]</a:t>
            </a:r>
          </a:p>
        </p:txBody>
      </p:sp>
    </p:spTree>
    <p:extLst>
      <p:ext uri="{BB962C8B-B14F-4D97-AF65-F5344CB8AC3E}">
        <p14:creationId xmlns:p14="http://schemas.microsoft.com/office/powerpoint/2010/main" val="3979838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a:xfrm>
            <a:off x="658813" y="382705"/>
            <a:ext cx="9612984" cy="782638"/>
          </a:xfrm>
        </p:spPr>
        <p:txBody>
          <a:bodyPr/>
          <a:lstStyle/>
          <a:p>
            <a:r>
              <a:rPr lang="en-US" dirty="0"/>
              <a:t>Main plasma profiles</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18</a:t>
            </a:r>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97732BF-B388-10AF-0E35-E2E0FA428FB6}"/>
              </a:ext>
            </a:extLst>
          </p:cNvPr>
          <p:cNvGrpSpPr/>
          <p:nvPr/>
        </p:nvGrpSpPr>
        <p:grpSpPr>
          <a:xfrm>
            <a:off x="9977073" y="224280"/>
            <a:ext cx="1291635" cy="560009"/>
            <a:chOff x="7340512" y="5798422"/>
            <a:chExt cx="1416445" cy="560009"/>
          </a:xfrm>
          <a:solidFill>
            <a:srgbClr val="E8EDA8">
              <a:alpha val="24000"/>
            </a:srgbClr>
          </a:solidFill>
        </p:grpSpPr>
        <p:sp>
          <p:nvSpPr>
            <p:cNvPr id="13" name="Rectangle: Rounded Corners 12">
              <a:extLst>
                <a:ext uri="{FF2B5EF4-FFF2-40B4-BE49-F238E27FC236}">
                  <a16:creationId xmlns:a16="http://schemas.microsoft.com/office/drawing/2014/main" id="{73575BFB-9001-9A70-9890-B0FF69ECF2EF}"/>
                </a:ext>
              </a:extLst>
            </p:cNvPr>
            <p:cNvSpPr/>
            <p:nvPr/>
          </p:nvSpPr>
          <p:spPr>
            <a:xfrm>
              <a:off x="7340512" y="5798422"/>
              <a:ext cx="1416445"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4" name="TextBox 13">
              <a:extLst>
                <a:ext uri="{FF2B5EF4-FFF2-40B4-BE49-F238E27FC236}">
                  <a16:creationId xmlns:a16="http://schemas.microsoft.com/office/drawing/2014/main" id="{F4FD80B0-459A-D287-2EE3-44A05E889155}"/>
                </a:ext>
              </a:extLst>
            </p:cNvPr>
            <p:cNvSpPr txBox="1"/>
            <p:nvPr/>
          </p:nvSpPr>
          <p:spPr>
            <a:xfrm>
              <a:off x="7413386" y="5862982"/>
              <a:ext cx="1284609"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15 MA H-mode in DT</a:t>
              </a:r>
            </a:p>
          </p:txBody>
        </p:sp>
      </p:grpSp>
      <p:sp>
        <p:nvSpPr>
          <p:cNvPr id="9" name="TextBox 8">
            <a:extLst>
              <a:ext uri="{FF2B5EF4-FFF2-40B4-BE49-F238E27FC236}">
                <a16:creationId xmlns:a16="http://schemas.microsoft.com/office/drawing/2014/main" id="{212CB40C-6037-4E98-A66F-6D6DA97543C8}"/>
              </a:ext>
            </a:extLst>
          </p:cNvPr>
          <p:cNvSpPr txBox="1"/>
          <p:nvPr/>
        </p:nvSpPr>
        <p:spPr>
          <a:xfrm>
            <a:off x="867954" y="1643945"/>
            <a:ext cx="5354255" cy="4005584"/>
          </a:xfrm>
          <a:prstGeom prst="rect">
            <a:avLst/>
          </a:prstGeom>
          <a:noFill/>
        </p:spPr>
        <p:txBody>
          <a:bodyPr wrap="square" lIns="0" tIns="0" rIns="0" bIns="0" rtlCol="0" anchor="t" anchorCtr="0">
            <a:spAutoFit/>
          </a:bodyPr>
          <a:lstStyle/>
          <a:p>
            <a:pPr marL="180000" indent="-180000">
              <a:lnSpc>
                <a:spcPts val="2300"/>
              </a:lnSpc>
              <a:spcBef>
                <a:spcPts val="1150"/>
              </a:spcBef>
              <a:buFont typeface="Arial" panose="020B0604020202020204" pitchFamily="34" charset="0"/>
              <a:buChar char="•"/>
            </a:pPr>
            <a:r>
              <a:rPr lang="en-US" dirty="0"/>
              <a:t>Pedestal calculated with IMEP</a:t>
            </a:r>
            <a:r>
              <a:rPr lang="en-US" baseline="30000" dirty="0"/>
              <a:t>1</a:t>
            </a:r>
            <a:r>
              <a:rPr lang="en-US" dirty="0"/>
              <a:t>, kept fixed across the scans in ECRH power and W concentration</a:t>
            </a:r>
            <a:endParaRPr lang="en-US" baseline="30000" dirty="0"/>
          </a:p>
          <a:p>
            <a:pPr marL="180000" indent="-180000">
              <a:lnSpc>
                <a:spcPts val="2300"/>
              </a:lnSpc>
              <a:spcBef>
                <a:spcPts val="1150"/>
              </a:spcBef>
              <a:buFont typeface="Arial" panose="020B0604020202020204" pitchFamily="34" charset="0"/>
              <a:buChar char="•"/>
            </a:pPr>
            <a:endParaRPr lang="en-US" dirty="0"/>
          </a:p>
          <a:p>
            <a:pPr marL="180000" indent="-180000">
              <a:lnSpc>
                <a:spcPts val="2300"/>
              </a:lnSpc>
              <a:spcBef>
                <a:spcPts val="1150"/>
              </a:spcBef>
              <a:buFont typeface="Arial" panose="020B0604020202020204" pitchFamily="34" charset="0"/>
              <a:buChar char="•"/>
            </a:pPr>
            <a:endParaRPr lang="en-US" dirty="0"/>
          </a:p>
          <a:p>
            <a:pPr marL="180000" indent="-180000">
              <a:lnSpc>
                <a:spcPts val="2300"/>
              </a:lnSpc>
              <a:spcBef>
                <a:spcPts val="1150"/>
              </a:spcBef>
              <a:buFont typeface="Arial" panose="020B0604020202020204" pitchFamily="34" charset="0"/>
              <a:buChar char="•"/>
            </a:pPr>
            <a:r>
              <a:rPr lang="en-US" dirty="0"/>
              <a:t>Core profiles evolved using TGLF-SAT2</a:t>
            </a:r>
          </a:p>
          <a:p>
            <a:pPr marL="180000" indent="-180000">
              <a:lnSpc>
                <a:spcPts val="2300"/>
              </a:lnSpc>
              <a:spcBef>
                <a:spcPts val="1150"/>
              </a:spcBef>
              <a:buFont typeface="Arial" panose="020B0604020202020204" pitchFamily="34" charset="0"/>
              <a:buChar char="•"/>
            </a:pPr>
            <a:endParaRPr lang="en-US" dirty="0"/>
          </a:p>
          <a:p>
            <a:pPr marL="180000" indent="-180000">
              <a:lnSpc>
                <a:spcPts val="2300"/>
              </a:lnSpc>
              <a:spcBef>
                <a:spcPts val="1150"/>
              </a:spcBef>
              <a:buFont typeface="Arial" panose="020B0604020202020204" pitchFamily="34" charset="0"/>
              <a:buChar char="•"/>
            </a:pPr>
            <a:endParaRPr lang="en-US" dirty="0"/>
          </a:p>
          <a:p>
            <a:pPr marL="180000" indent="-180000">
              <a:lnSpc>
                <a:spcPts val="2300"/>
              </a:lnSpc>
              <a:spcBef>
                <a:spcPts val="1150"/>
              </a:spcBef>
              <a:buFont typeface="Arial" panose="020B0604020202020204" pitchFamily="34" charset="0"/>
              <a:buChar char="•"/>
            </a:pPr>
            <a:r>
              <a:rPr lang="en-US" dirty="0"/>
              <a:t>Rotation profile from previous predictions</a:t>
            </a:r>
            <a:r>
              <a:rPr lang="en-US" baseline="30000" dirty="0"/>
              <a:t>2,3</a:t>
            </a:r>
            <a:r>
              <a:rPr lang="en-US" dirty="0"/>
              <a:t> was kept fixed, fusion power might be sensitive to it</a:t>
            </a:r>
            <a:r>
              <a:rPr lang="en-US" baseline="30000" dirty="0"/>
              <a:t>1</a:t>
            </a:r>
            <a:endParaRPr lang="en-US" dirty="0"/>
          </a:p>
          <a:p>
            <a:pPr marL="180000" indent="-180000">
              <a:lnSpc>
                <a:spcPts val="2300"/>
              </a:lnSpc>
              <a:spcBef>
                <a:spcPts val="1150"/>
              </a:spcBef>
              <a:buFont typeface="Arial" panose="020B0604020202020204" pitchFamily="34" charset="0"/>
              <a:buChar char="•"/>
            </a:pPr>
            <a:endParaRPr lang="en-US" dirty="0"/>
          </a:p>
        </p:txBody>
      </p:sp>
      <p:grpSp>
        <p:nvGrpSpPr>
          <p:cNvPr id="15" name="Group 14">
            <a:extLst>
              <a:ext uri="{FF2B5EF4-FFF2-40B4-BE49-F238E27FC236}">
                <a16:creationId xmlns:a16="http://schemas.microsoft.com/office/drawing/2014/main" id="{4F7A780C-345A-48CB-82B5-C788C6A93A7D}"/>
              </a:ext>
            </a:extLst>
          </p:cNvPr>
          <p:cNvGrpSpPr/>
          <p:nvPr/>
        </p:nvGrpSpPr>
        <p:grpSpPr>
          <a:xfrm>
            <a:off x="6626023" y="1686746"/>
            <a:ext cx="4603510" cy="3578083"/>
            <a:chOff x="1311247" y="1256360"/>
            <a:chExt cx="3564586" cy="2770578"/>
          </a:xfrm>
        </p:grpSpPr>
        <p:pic>
          <p:nvPicPr>
            <p:cNvPr id="16" name="Picture 15">
              <a:extLst>
                <a:ext uri="{FF2B5EF4-FFF2-40B4-BE49-F238E27FC236}">
                  <a16:creationId xmlns:a16="http://schemas.microsoft.com/office/drawing/2014/main" id="{4ED883AE-8277-4450-A53B-E73A39380F3E}"/>
                </a:ext>
              </a:extLst>
            </p:cNvPr>
            <p:cNvPicPr>
              <a:picLocks noChangeAspect="1"/>
            </p:cNvPicPr>
            <p:nvPr/>
          </p:nvPicPr>
          <p:blipFill>
            <a:blip r:embed="rId2"/>
            <a:stretch>
              <a:fillRect/>
            </a:stretch>
          </p:blipFill>
          <p:spPr>
            <a:xfrm>
              <a:off x="1311247" y="1256360"/>
              <a:ext cx="3564586" cy="2770578"/>
            </a:xfrm>
            <a:prstGeom prst="rect">
              <a:avLst/>
            </a:prstGeom>
          </p:spPr>
        </p:pic>
        <p:sp>
          <p:nvSpPr>
            <p:cNvPr id="17" name="TextBox 16">
              <a:extLst>
                <a:ext uri="{FF2B5EF4-FFF2-40B4-BE49-F238E27FC236}">
                  <a16:creationId xmlns:a16="http://schemas.microsoft.com/office/drawing/2014/main" id="{476B5875-B2E0-410C-AF61-21964C4EAA56}"/>
                </a:ext>
              </a:extLst>
            </p:cNvPr>
            <p:cNvSpPr txBox="1"/>
            <p:nvPr/>
          </p:nvSpPr>
          <p:spPr>
            <a:xfrm>
              <a:off x="1768979" y="3230925"/>
              <a:ext cx="1431741" cy="207435"/>
            </a:xfrm>
            <a:prstGeom prst="rect">
              <a:avLst/>
            </a:prstGeom>
            <a:noFill/>
          </p:spPr>
          <p:txBody>
            <a:bodyPr wrap="none" lIns="0" tIns="0" rIns="0" bIns="0" rtlCol="0" anchor="t" anchorCtr="0">
              <a:spAutoFit/>
            </a:bodyPr>
            <a:lstStyle/>
            <a:p>
              <a:pPr algn="l">
                <a:lnSpc>
                  <a:spcPts val="2300"/>
                </a:lnSpc>
                <a:spcBef>
                  <a:spcPts val="1150"/>
                </a:spcBef>
              </a:pPr>
              <a:r>
                <a:rPr lang="en-US" sz="1600" b="1" dirty="0"/>
                <a:t>TGLF-SAT2 + IMEP</a:t>
              </a:r>
              <a:endParaRPr lang="de-DE" sz="1600" b="1" dirty="0" err="1"/>
            </a:p>
          </p:txBody>
        </p:sp>
      </p:grpSp>
      <p:sp>
        <p:nvSpPr>
          <p:cNvPr id="18" name="Text Placeholder 4">
            <a:extLst>
              <a:ext uri="{FF2B5EF4-FFF2-40B4-BE49-F238E27FC236}">
                <a16:creationId xmlns:a16="http://schemas.microsoft.com/office/drawing/2014/main" id="{8892115D-028D-43B5-8CDE-0EEAF11AF961}"/>
              </a:ext>
            </a:extLst>
          </p:cNvPr>
          <p:cNvSpPr txBox="1">
            <a:spLocks/>
          </p:cNvSpPr>
          <p:nvPr/>
        </p:nvSpPr>
        <p:spPr>
          <a:xfrm>
            <a:off x="9039147" y="5540707"/>
            <a:ext cx="2845222" cy="100850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a:solidFill>
                  <a:schemeClr val="accent6">
                    <a:lumMod val="50000"/>
                  </a:schemeClr>
                </a:solidFill>
              </a:rPr>
              <a:t>Luda 2025 NF 65 072001</a:t>
            </a:r>
          </a:p>
          <a:p>
            <a:pPr>
              <a:spcBef>
                <a:spcPts val="0"/>
              </a:spcBef>
            </a:pPr>
            <a:r>
              <a:rPr lang="en-US" sz="1400" baseline="30000" dirty="0">
                <a:solidFill>
                  <a:schemeClr val="accent6">
                    <a:lumMod val="50000"/>
                  </a:schemeClr>
                </a:solidFill>
              </a:rPr>
              <a:t>2 </a:t>
            </a:r>
            <a:r>
              <a:rPr lang="en-US" sz="1400" dirty="0">
                <a:solidFill>
                  <a:schemeClr val="accent6">
                    <a:lumMod val="50000"/>
                  </a:schemeClr>
                </a:solidFill>
              </a:rPr>
              <a:t>Singh 2017 NJP 19 055004</a:t>
            </a:r>
          </a:p>
          <a:p>
            <a:pPr>
              <a:spcBef>
                <a:spcPts val="0"/>
              </a:spcBef>
            </a:pPr>
            <a:r>
              <a:rPr lang="en-US" sz="1400" baseline="30000" dirty="0">
                <a:solidFill>
                  <a:schemeClr val="accent6">
                    <a:lumMod val="50000"/>
                  </a:schemeClr>
                </a:solidFill>
              </a:rPr>
              <a:t>3 </a:t>
            </a:r>
            <a:r>
              <a:rPr lang="en-US" sz="1400" dirty="0">
                <a:solidFill>
                  <a:schemeClr val="accent6">
                    <a:lumMod val="50000"/>
                  </a:schemeClr>
                </a:solidFill>
              </a:rPr>
              <a:t>Chrystal 2020 NF 60 036003</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spTree>
    <p:extLst>
      <p:ext uri="{BB962C8B-B14F-4D97-AF65-F5344CB8AC3E}">
        <p14:creationId xmlns:p14="http://schemas.microsoft.com/office/powerpoint/2010/main" val="3682067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sz="2400" dirty="0"/>
              <a:t>Interplay between plasma performance, heating and W content</a:t>
            </a:r>
            <a:endParaRPr lang="de-DE" sz="2400"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20</a:t>
            </a:r>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465305" y="3302339"/>
            <a:ext cx="5953532" cy="2020030"/>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Pedestal top pressure at IMEP (&amp; EPED) value of </a:t>
            </a:r>
            <a:r>
              <a:rPr lang="en-US" b="1" dirty="0">
                <a:solidFill>
                  <a:srgbClr val="FF4600"/>
                </a:solidFill>
              </a:rPr>
              <a:t>130 kPa </a:t>
            </a:r>
            <a:r>
              <a:rPr lang="en-US" dirty="0"/>
              <a:t>gives:</a:t>
            </a:r>
          </a:p>
          <a:p>
            <a:pPr marL="642938" lvl="4" indent="-285750">
              <a:buFont typeface="Wingdings" panose="05000000000000000000" pitchFamily="2" charset="2"/>
              <a:buChar char="Ø"/>
            </a:pPr>
            <a:r>
              <a:rPr lang="en-US" b="0" dirty="0">
                <a:solidFill>
                  <a:schemeClr val="tx1"/>
                </a:solidFill>
              </a:rPr>
              <a:t>better performance in </a:t>
            </a:r>
            <a:r>
              <a:rPr lang="en-US" b="1" i="1" dirty="0">
                <a:solidFill>
                  <a:schemeClr val="tx1"/>
                </a:solidFill>
              </a:rPr>
              <a:t>Q</a:t>
            </a:r>
            <a:r>
              <a:rPr lang="en-US" b="0" dirty="0">
                <a:solidFill>
                  <a:schemeClr val="tx1"/>
                </a:solidFill>
              </a:rPr>
              <a:t> (+1-5 </a:t>
            </a:r>
            <a:r>
              <a:rPr lang="en-US" b="0" dirty="0" err="1">
                <a:solidFill>
                  <a:schemeClr val="tx1"/>
                </a:solidFill>
              </a:rPr>
              <a:t>w.r.t.</a:t>
            </a:r>
            <a:r>
              <a:rPr lang="en-US" b="0" dirty="0">
                <a:solidFill>
                  <a:schemeClr val="tx1"/>
                </a:solidFill>
              </a:rPr>
              <a:t> </a:t>
            </a:r>
            <a:r>
              <a:rPr lang="en-US" b="1" dirty="0">
                <a:solidFill>
                  <a:srgbClr val="6799F4"/>
                </a:solidFill>
              </a:rPr>
              <a:t>108 kPa</a:t>
            </a:r>
            <a:r>
              <a:rPr lang="en-US" b="0" dirty="0">
                <a:solidFill>
                  <a:schemeClr val="tx1"/>
                </a:solidFill>
              </a:rPr>
              <a:t>)</a:t>
            </a:r>
            <a:r>
              <a:rPr lang="en-US" b="0" baseline="30000" dirty="0">
                <a:solidFill>
                  <a:schemeClr val="tx1"/>
                </a:solidFill>
              </a:rPr>
              <a:t>1</a:t>
            </a:r>
            <a:endParaRPr lang="en-US" b="0" i="1" baseline="30000" dirty="0">
              <a:solidFill>
                <a:schemeClr val="tx1"/>
              </a:solidFill>
            </a:endParaRPr>
          </a:p>
          <a:p>
            <a:pPr marL="642938" lvl="4" indent="-285750">
              <a:buFont typeface="Wingdings" panose="05000000000000000000" pitchFamily="2" charset="2"/>
              <a:buChar char="Ø"/>
            </a:pPr>
            <a:r>
              <a:rPr lang="en-US" dirty="0"/>
              <a:t>Higher margin for H-mode sustainment due to higher alpha heating (+20-30MW </a:t>
            </a:r>
            <a:r>
              <a:rPr lang="en-US" dirty="0" err="1"/>
              <a:t>w.r.t.</a:t>
            </a:r>
            <a:r>
              <a:rPr lang="en-US" dirty="0"/>
              <a:t> </a:t>
            </a:r>
            <a:r>
              <a:rPr lang="en-US" b="1" dirty="0">
                <a:solidFill>
                  <a:srgbClr val="6799F4"/>
                </a:solidFill>
              </a:rPr>
              <a:t>108 kPa</a:t>
            </a:r>
            <a:r>
              <a:rPr lang="en-US" dirty="0"/>
              <a:t>)</a:t>
            </a:r>
            <a:r>
              <a:rPr lang="en-US" baseline="30000" dirty="0"/>
              <a:t>1</a:t>
            </a:r>
          </a:p>
          <a:p>
            <a:pPr marL="642938" lvl="4" indent="-285750">
              <a:buFont typeface="Wingdings" panose="05000000000000000000" pitchFamily="2" charset="2"/>
              <a:buChar char="Ø"/>
            </a:pPr>
            <a:endParaRPr lang="en-US" baseline="30000" dirty="0"/>
          </a:p>
        </p:txBody>
      </p:sp>
      <p:cxnSp>
        <p:nvCxnSpPr>
          <p:cNvPr id="28" name="Straight Connector 27">
            <a:extLst>
              <a:ext uri="{FF2B5EF4-FFF2-40B4-BE49-F238E27FC236}">
                <a16:creationId xmlns:a16="http://schemas.microsoft.com/office/drawing/2014/main" id="{47F787A1-7CCE-4981-8FC3-0A774877735B}"/>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FE52405-9ACB-CF11-136B-D83802482836}"/>
              </a:ext>
            </a:extLst>
          </p:cNvPr>
          <p:cNvGrpSpPr/>
          <p:nvPr/>
        </p:nvGrpSpPr>
        <p:grpSpPr>
          <a:xfrm>
            <a:off x="9977073" y="224280"/>
            <a:ext cx="1291635" cy="560009"/>
            <a:chOff x="7340512" y="5798422"/>
            <a:chExt cx="1416445" cy="560009"/>
          </a:xfrm>
          <a:solidFill>
            <a:srgbClr val="E8EDA8">
              <a:alpha val="24000"/>
            </a:srgbClr>
          </a:solidFill>
        </p:grpSpPr>
        <p:sp>
          <p:nvSpPr>
            <p:cNvPr id="12" name="Rectangle: Rounded Corners 11">
              <a:extLst>
                <a:ext uri="{FF2B5EF4-FFF2-40B4-BE49-F238E27FC236}">
                  <a16:creationId xmlns:a16="http://schemas.microsoft.com/office/drawing/2014/main" id="{BDCEBFD8-0E65-1032-1EAC-740BD6AA9785}"/>
                </a:ext>
              </a:extLst>
            </p:cNvPr>
            <p:cNvSpPr/>
            <p:nvPr/>
          </p:nvSpPr>
          <p:spPr>
            <a:xfrm>
              <a:off x="7340512" y="5798422"/>
              <a:ext cx="1416445" cy="560009"/>
            </a:xfrm>
            <a:prstGeom prst="roundRect">
              <a:avLst>
                <a:gd name="adj" fmla="val 0"/>
              </a:avLst>
            </a:prstGeom>
            <a:solidFill>
              <a:srgbClr val="F4F6D6"/>
            </a:solidFill>
            <a:ln w="254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just">
                <a:spcBef>
                  <a:spcPts val="1150"/>
                </a:spcBef>
                <a:buClr>
                  <a:srgbClr val="116656"/>
                </a:buClr>
                <a:buSzPct val="120000"/>
              </a:pPr>
              <a:endParaRPr lang="de-DE" sz="1300" dirty="0"/>
            </a:p>
          </p:txBody>
        </p:sp>
        <p:sp>
          <p:nvSpPr>
            <p:cNvPr id="13" name="TextBox 12">
              <a:extLst>
                <a:ext uri="{FF2B5EF4-FFF2-40B4-BE49-F238E27FC236}">
                  <a16:creationId xmlns:a16="http://schemas.microsoft.com/office/drawing/2014/main" id="{C5968873-D29A-F4A2-B52E-07A615819EAA}"/>
                </a:ext>
              </a:extLst>
            </p:cNvPr>
            <p:cNvSpPr txBox="1"/>
            <p:nvPr/>
          </p:nvSpPr>
          <p:spPr>
            <a:xfrm>
              <a:off x="7413386" y="5862982"/>
              <a:ext cx="1284609" cy="430887"/>
            </a:xfrm>
            <a:prstGeom prst="rect">
              <a:avLst/>
            </a:prstGeom>
            <a:noFill/>
          </p:spPr>
          <p:txBody>
            <a:bodyPr wrap="square" lIns="0" tIns="0" rIns="0" bIns="0" rtlCol="0" anchor="t" anchorCtr="0">
              <a:spAutoFit/>
            </a:bodyPr>
            <a:lstStyle>
              <a:defPPr>
                <a:defRPr lang="en-US"/>
              </a:defPPr>
              <a:lvl1pPr marL="180000" indent="-180000">
                <a:spcBef>
                  <a:spcPts val="600"/>
                </a:spcBef>
                <a:spcAft>
                  <a:spcPts val="600"/>
                </a:spcAft>
                <a:buFont typeface="Arial" panose="020B0604020202020204" pitchFamily="34" charset="0"/>
                <a:buChar char="•"/>
                <a:defRPr sz="1700"/>
              </a:lvl1pPr>
            </a:lstStyle>
            <a:p>
              <a:pPr marL="0" indent="0" algn="ctr">
                <a:buNone/>
              </a:pPr>
              <a:r>
                <a:rPr lang="de-DE" sz="1400" b="1" dirty="0">
                  <a:solidFill>
                    <a:schemeClr val="bg2">
                      <a:lumMod val="50000"/>
                    </a:schemeClr>
                  </a:solidFill>
                </a:rPr>
                <a:t>ITER 15 MA H-mode in DT</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629D94-F2FB-43FA-8AC2-220E9395F7E3}"/>
                  </a:ext>
                </a:extLst>
              </p:cNvPr>
              <p:cNvSpPr txBox="1"/>
              <p:nvPr/>
            </p:nvSpPr>
            <p:spPr>
              <a:xfrm>
                <a:off x="1046354" y="5787748"/>
                <a:ext cx="9527774" cy="273793"/>
              </a:xfrm>
              <a:prstGeom prst="rect">
                <a:avLst/>
              </a:prstGeom>
              <a:noFill/>
            </p:spPr>
            <p:txBody>
              <a:bodyPr wrap="square" lIns="0" tIns="0" rIns="0" bIns="0" rtlCol="0" anchor="t" anchorCtr="0">
                <a:spAutoFit/>
              </a:bodyPr>
              <a:lstStyle/>
              <a:p>
                <a:pPr marL="285750" indent="-285750">
                  <a:lnSpc>
                    <a:spcPts val="2300"/>
                  </a:lnSpc>
                  <a:spcBef>
                    <a:spcPts val="1150"/>
                  </a:spcBef>
                  <a:buFont typeface="Wingdings" panose="05000000000000000000" pitchFamily="2" charset="2"/>
                  <a:buChar char="ü"/>
                </a:pPr>
                <a:r>
                  <a:rPr lang="en-US" dirty="0"/>
                  <a:t>ITER targets are satisfied, as long as </a:t>
                </a:r>
                <a14:m>
                  <m:oMath xmlns:m="http://schemas.openxmlformats.org/officeDocument/2006/math">
                    <m:sSub>
                      <m:sSubPr>
                        <m:ctrlPr>
                          <a:rPr lang="en-US" i="1">
                            <a:latin typeface="Cambria Math" panose="02040503050406030204" pitchFamily="18" charset="0"/>
                          </a:rPr>
                        </m:ctrlPr>
                      </m:sSubPr>
                      <m:e>
                        <m:r>
                          <m:rPr>
                            <m:sty m:val="p"/>
                          </m:rPr>
                          <a:rPr lang="en-US" i="1">
                            <a:latin typeface="Cambria Math" panose="02040503050406030204" pitchFamily="18" charset="0"/>
                          </a:rPr>
                          <m:t>c</m:t>
                        </m:r>
                      </m:e>
                      <m:sub>
                        <m:r>
                          <m:rPr>
                            <m:sty m:val="p"/>
                          </m:rPr>
                          <a:rPr lang="en-US" i="1">
                            <a:latin typeface="Cambria Math" panose="02040503050406030204" pitchFamily="18" charset="0"/>
                          </a:rPr>
                          <m:t>w</m:t>
                        </m:r>
                      </m:sub>
                    </m:sSub>
                    <m:r>
                      <a:rPr lang="en-US" i="1">
                        <a:latin typeface="Cambria Math" panose="02040503050406030204" pitchFamily="18" charset="0"/>
                      </a:rPr>
                      <m:t> </m:t>
                    </m:r>
                  </m:oMath>
                </a14:m>
                <a:r>
                  <a:rPr lang="en-US" dirty="0"/>
                  <a:t>and P</a:t>
                </a:r>
                <a:r>
                  <a:rPr lang="en-US" baseline="-25000" dirty="0"/>
                  <a:t>LH</a:t>
                </a:r>
                <a:r>
                  <a:rPr lang="en-US" dirty="0"/>
                  <a:t> are low enough</a:t>
                </a:r>
                <a:endParaRPr lang="de-DE" baseline="30000" dirty="0" err="1"/>
              </a:p>
            </p:txBody>
          </p:sp>
        </mc:Choice>
        <mc:Fallback xmlns="">
          <p:sp>
            <p:nvSpPr>
              <p:cNvPr id="7" name="TextBox 6">
                <a:extLst>
                  <a:ext uri="{FF2B5EF4-FFF2-40B4-BE49-F238E27FC236}">
                    <a16:creationId xmlns:a16="http://schemas.microsoft.com/office/drawing/2014/main" id="{C7629D94-F2FB-43FA-8AC2-220E9395F7E3}"/>
                  </a:ext>
                </a:extLst>
              </p:cNvPr>
              <p:cNvSpPr txBox="1">
                <a:spLocks noRot="1" noChangeAspect="1" noMove="1" noResize="1" noEditPoints="1" noAdjustHandles="1" noChangeArrowheads="1" noChangeShapeType="1" noTextEdit="1"/>
              </p:cNvSpPr>
              <p:nvPr/>
            </p:nvSpPr>
            <p:spPr>
              <a:xfrm>
                <a:off x="1046354" y="5787748"/>
                <a:ext cx="9527774" cy="273793"/>
              </a:xfrm>
              <a:prstGeom prst="rect">
                <a:avLst/>
              </a:prstGeom>
              <a:blipFill>
                <a:blip r:embed="rId2"/>
                <a:stretch>
                  <a:fillRect l="-1408" t="-28889" b="-53333"/>
                </a:stretch>
              </a:blipFill>
            </p:spPr>
            <p:txBody>
              <a:bodyPr/>
              <a:lstStyle/>
              <a:p>
                <a:r>
                  <a:rPr lang="de-DE">
                    <a:noFill/>
                  </a:rPr>
                  <a:t> </a:t>
                </a:r>
              </a:p>
            </p:txBody>
          </p:sp>
        </mc:Fallback>
      </mc:AlternateContent>
      <p:sp>
        <p:nvSpPr>
          <p:cNvPr id="8" name="Rectangle 7">
            <a:extLst>
              <a:ext uri="{FF2B5EF4-FFF2-40B4-BE49-F238E27FC236}">
                <a16:creationId xmlns:a16="http://schemas.microsoft.com/office/drawing/2014/main" id="{FD44D8EB-C35A-4DA7-A8DF-87C965FB2038}"/>
              </a:ext>
            </a:extLst>
          </p:cNvPr>
          <p:cNvSpPr/>
          <p:nvPr/>
        </p:nvSpPr>
        <p:spPr>
          <a:xfrm>
            <a:off x="5465305" y="1231325"/>
            <a:ext cx="5767898" cy="726609"/>
          </a:xfrm>
          <a:prstGeom prst="rect">
            <a:avLst/>
          </a:prstGeom>
        </p:spPr>
        <p:txBody>
          <a:bodyPr vert="horz" lIns="0" tIns="45720" rIns="0" bIns="45720" rtlCol="0">
            <a:normAutofit/>
          </a:bodyPr>
          <a:lstStyle/>
          <a:p>
            <a:pPr marL="285750" indent="-285750" defTabSz="914400">
              <a:lnSpc>
                <a:spcPct val="120000"/>
              </a:lnSpc>
              <a:spcBef>
                <a:spcPts val="600"/>
              </a:spcBef>
              <a:buFont typeface="Arial" panose="020B0604020202020204" pitchFamily="34" charset="0"/>
              <a:buChar char="•"/>
            </a:pPr>
            <a:r>
              <a:rPr lang="en-US" kern="600" spc="40" dirty="0"/>
              <a:t>Auxiliary heating can be raised to tolerate more W (lower Q) or lowered to reach higher Q</a:t>
            </a:r>
          </a:p>
        </p:txBody>
      </p:sp>
      <p:sp>
        <p:nvSpPr>
          <p:cNvPr id="41" name="Text Placeholder 4">
            <a:extLst>
              <a:ext uri="{FF2B5EF4-FFF2-40B4-BE49-F238E27FC236}">
                <a16:creationId xmlns:a16="http://schemas.microsoft.com/office/drawing/2014/main" id="{3E83A125-9820-4D1A-8595-3204374DF82A}"/>
              </a:ext>
            </a:extLst>
          </p:cNvPr>
          <p:cNvSpPr txBox="1">
            <a:spLocks/>
          </p:cNvSpPr>
          <p:nvPr/>
        </p:nvSpPr>
        <p:spPr>
          <a:xfrm>
            <a:off x="5465305" y="2150018"/>
            <a:ext cx="5648671"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Little sensitivity of pedestal pressure to ECRH power in ITER</a:t>
            </a:r>
            <a:r>
              <a:rPr lang="en-US" baseline="30000" dirty="0"/>
              <a:t>2</a:t>
            </a:r>
          </a:p>
          <a:p>
            <a:pPr marL="642938" lvl="4" indent="-285750">
              <a:buFont typeface="Wingdings" panose="05000000000000000000" pitchFamily="2" charset="2"/>
              <a:buChar char="Ø"/>
            </a:pPr>
            <a:endParaRPr lang="en-US" baseline="30000" dirty="0"/>
          </a:p>
        </p:txBody>
      </p:sp>
      <p:sp>
        <p:nvSpPr>
          <p:cNvPr id="43" name="Text Placeholder 4">
            <a:extLst>
              <a:ext uri="{FF2B5EF4-FFF2-40B4-BE49-F238E27FC236}">
                <a16:creationId xmlns:a16="http://schemas.microsoft.com/office/drawing/2014/main" id="{2D001AE3-A6E6-451D-B52A-15CAC555FA31}"/>
              </a:ext>
            </a:extLst>
          </p:cNvPr>
          <p:cNvSpPr txBox="1">
            <a:spLocks/>
          </p:cNvSpPr>
          <p:nvPr/>
        </p:nvSpPr>
        <p:spPr>
          <a:xfrm>
            <a:off x="8841865" y="5680689"/>
            <a:ext cx="2845222"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baseline="30000" dirty="0">
                <a:solidFill>
                  <a:schemeClr val="accent6">
                    <a:lumMod val="50000"/>
                  </a:schemeClr>
                </a:solidFill>
              </a:rPr>
              <a:t>1 </a:t>
            </a:r>
            <a:r>
              <a:rPr lang="en-US" sz="1400" dirty="0">
                <a:solidFill>
                  <a:schemeClr val="accent6">
                    <a:lumMod val="50000"/>
                  </a:schemeClr>
                </a:solidFill>
              </a:rPr>
              <a:t>Fajardo 2025 PPCF 67 015020</a:t>
            </a:r>
          </a:p>
          <a:p>
            <a:pPr>
              <a:spcBef>
                <a:spcPts val="0"/>
              </a:spcBef>
            </a:pPr>
            <a:r>
              <a:rPr lang="en-US" sz="1400" baseline="30000" dirty="0">
                <a:solidFill>
                  <a:schemeClr val="accent6">
                    <a:lumMod val="50000"/>
                  </a:schemeClr>
                </a:solidFill>
              </a:rPr>
              <a:t>2 </a:t>
            </a:r>
            <a:r>
              <a:rPr lang="en-US" sz="1400" dirty="0">
                <a:solidFill>
                  <a:schemeClr val="accent6">
                    <a:lumMod val="50000"/>
                  </a:schemeClr>
                </a:solidFill>
              </a:rPr>
              <a:t>Luda 2025 NF 65 072001</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grpSp>
        <p:nvGrpSpPr>
          <p:cNvPr id="5" name="Group 4">
            <a:extLst>
              <a:ext uri="{FF2B5EF4-FFF2-40B4-BE49-F238E27FC236}">
                <a16:creationId xmlns:a16="http://schemas.microsoft.com/office/drawing/2014/main" id="{4C3B20E4-A8DE-46F4-8EDC-4001B4B28D3A}"/>
              </a:ext>
            </a:extLst>
          </p:cNvPr>
          <p:cNvGrpSpPr/>
          <p:nvPr/>
        </p:nvGrpSpPr>
        <p:grpSpPr>
          <a:xfrm>
            <a:off x="773163" y="1361934"/>
            <a:ext cx="4200740" cy="3727417"/>
            <a:chOff x="846744" y="1187150"/>
            <a:chExt cx="4200740" cy="3727417"/>
          </a:xfrm>
        </p:grpSpPr>
        <p:pic>
          <p:nvPicPr>
            <p:cNvPr id="14" name="Picture 13">
              <a:extLst>
                <a:ext uri="{FF2B5EF4-FFF2-40B4-BE49-F238E27FC236}">
                  <a16:creationId xmlns:a16="http://schemas.microsoft.com/office/drawing/2014/main" id="{42E801C1-A747-463F-A629-E6F7908C7B4E}"/>
                </a:ext>
              </a:extLst>
            </p:cNvPr>
            <p:cNvPicPr>
              <a:picLocks noChangeAspect="1"/>
            </p:cNvPicPr>
            <p:nvPr/>
          </p:nvPicPr>
          <p:blipFill>
            <a:blip r:embed="rId3"/>
            <a:stretch>
              <a:fillRect/>
            </a:stretch>
          </p:blipFill>
          <p:spPr>
            <a:xfrm>
              <a:off x="846744" y="1187150"/>
              <a:ext cx="4200740" cy="3727417"/>
            </a:xfrm>
            <a:prstGeom prst="rect">
              <a:avLst/>
            </a:prstGeom>
          </p:spPr>
        </p:pic>
        <p:sp>
          <p:nvSpPr>
            <p:cNvPr id="44" name="Text Placeholder 4">
              <a:extLst>
                <a:ext uri="{FF2B5EF4-FFF2-40B4-BE49-F238E27FC236}">
                  <a16:creationId xmlns:a16="http://schemas.microsoft.com/office/drawing/2014/main" id="{2133B184-651B-4B5A-BB52-FD14221AB5F4}"/>
                </a:ext>
              </a:extLst>
            </p:cNvPr>
            <p:cNvSpPr txBox="1">
              <a:spLocks/>
            </p:cNvSpPr>
            <p:nvPr/>
          </p:nvSpPr>
          <p:spPr>
            <a:xfrm>
              <a:off x="3743164" y="2688245"/>
              <a:ext cx="1124110" cy="468358"/>
            </a:xfrm>
            <a:prstGeom prst="rect">
              <a:avLst/>
            </a:prstGeom>
          </p:spPr>
          <p:txBody>
            <a:bodyPr vert="horz" lIns="0" tIns="45720" rIns="0" bIns="45720" rtlCol="0">
              <a:normAutofit lnSpcReduction="1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0"/>
                </a:spcBef>
              </a:pPr>
              <a:r>
                <a:rPr lang="en-US" sz="1400" b="1" dirty="0">
                  <a:solidFill>
                    <a:schemeClr val="accent6">
                      <a:lumMod val="50000"/>
                    </a:schemeClr>
                  </a:solidFill>
                </a:rPr>
                <a:t>x</a:t>
              </a:r>
              <a:r>
                <a:rPr lang="en-US" sz="1200" b="1" dirty="0">
                  <a:solidFill>
                    <a:schemeClr val="accent6">
                      <a:lumMod val="50000"/>
                    </a:schemeClr>
                  </a:solidFill>
                </a:rPr>
                <a:t> → H-mode not sustained</a:t>
              </a:r>
            </a:p>
            <a:p>
              <a:pPr>
                <a:lnSpc>
                  <a:spcPct val="100000"/>
                </a:lnSpc>
                <a:spcBef>
                  <a:spcPts val="0"/>
                </a:spcBef>
              </a:pPr>
              <a:endParaRPr lang="en-US" sz="1200" b="1" baseline="30000" dirty="0">
                <a:solidFill>
                  <a:schemeClr val="accent6">
                    <a:lumMod val="50000"/>
                  </a:schemeClr>
                </a:solidFill>
              </a:endParaRPr>
            </a:p>
            <a:p>
              <a:pPr marL="285750" indent="-285750">
                <a:lnSpc>
                  <a:spcPct val="100000"/>
                </a:lnSpc>
                <a:spcBef>
                  <a:spcPts val="0"/>
                </a:spcBef>
                <a:buFont typeface="Arial" panose="020B0604020202020204" pitchFamily="34" charset="0"/>
                <a:buChar char="•"/>
              </a:pPr>
              <a:endParaRPr lang="en-US" sz="1200" b="1" dirty="0">
                <a:solidFill>
                  <a:schemeClr val="accent6">
                    <a:lumMod val="50000"/>
                  </a:schemeClr>
                </a:solidFill>
              </a:endParaRPr>
            </a:p>
            <a:p>
              <a:pPr>
                <a:lnSpc>
                  <a:spcPct val="100000"/>
                </a:lnSpc>
                <a:spcBef>
                  <a:spcPts val="0"/>
                </a:spcBef>
              </a:pPr>
              <a:endParaRPr lang="en-US" sz="1200" b="1" dirty="0">
                <a:solidFill>
                  <a:schemeClr val="accent6">
                    <a:lumMod val="50000"/>
                  </a:schemeClr>
                </a:solidFill>
              </a:endParaRPr>
            </a:p>
            <a:p>
              <a:pPr marL="285750" indent="-285750">
                <a:lnSpc>
                  <a:spcPct val="100000"/>
                </a:lnSpc>
                <a:spcBef>
                  <a:spcPts val="0"/>
                </a:spcBef>
                <a:buFont typeface="Arial" panose="020B0604020202020204" pitchFamily="34" charset="0"/>
                <a:buChar char="•"/>
              </a:pPr>
              <a:endParaRPr lang="en-US" sz="1200" b="1" dirty="0">
                <a:solidFill>
                  <a:schemeClr val="accent6">
                    <a:lumMod val="50000"/>
                  </a:schemeClr>
                </a:solidFill>
              </a:endParaRPr>
            </a:p>
            <a:p>
              <a:pPr marL="285750" indent="-285750">
                <a:lnSpc>
                  <a:spcPct val="100000"/>
                </a:lnSpc>
                <a:spcBef>
                  <a:spcPts val="0"/>
                </a:spcBef>
                <a:buFont typeface="Arial" panose="020B0604020202020204" pitchFamily="34" charset="0"/>
                <a:buChar char="•"/>
              </a:pPr>
              <a:endParaRPr lang="en-US" sz="1200" b="1" dirty="0">
                <a:solidFill>
                  <a:schemeClr val="accent6">
                    <a:lumMod val="50000"/>
                  </a:schemeClr>
                </a:solidFill>
              </a:endParaRPr>
            </a:p>
            <a:p>
              <a:pPr marL="285750" indent="-285750">
                <a:lnSpc>
                  <a:spcPct val="100000"/>
                </a:lnSpc>
                <a:spcBef>
                  <a:spcPts val="0"/>
                </a:spcBef>
                <a:buFont typeface="Arial" panose="020B0604020202020204" pitchFamily="34" charset="0"/>
                <a:buChar char="•"/>
              </a:pPr>
              <a:endParaRPr lang="en-US" sz="1200" b="1" dirty="0">
                <a:solidFill>
                  <a:schemeClr val="accent6">
                    <a:lumMod val="50000"/>
                  </a:schemeClr>
                </a:solidFill>
              </a:endParaRPr>
            </a:p>
            <a:p>
              <a:pPr>
                <a:lnSpc>
                  <a:spcPct val="100000"/>
                </a:lnSpc>
                <a:spcBef>
                  <a:spcPts val="0"/>
                </a:spcBef>
              </a:pPr>
              <a:endParaRPr lang="en-US" sz="1200" b="1" dirty="0">
                <a:solidFill>
                  <a:schemeClr val="accent6">
                    <a:lumMod val="50000"/>
                  </a:schemeClr>
                </a:solidFill>
              </a:endParaRPr>
            </a:p>
            <a:p>
              <a:pPr marL="285750" indent="-285750">
                <a:lnSpc>
                  <a:spcPct val="100000"/>
                </a:lnSpc>
                <a:spcBef>
                  <a:spcPts val="0"/>
                </a:spcBef>
                <a:buFont typeface="Arial" panose="020B0604020202020204" pitchFamily="34" charset="0"/>
                <a:buChar char="•"/>
              </a:pPr>
              <a:endParaRPr lang="en-US" sz="1200" b="1" dirty="0">
                <a:solidFill>
                  <a:schemeClr val="accent6">
                    <a:lumMod val="50000"/>
                  </a:schemeClr>
                </a:solidFill>
              </a:endParaRPr>
            </a:p>
          </p:txBody>
        </p:sp>
      </p:grpSp>
      <p:sp>
        <p:nvSpPr>
          <p:cNvPr id="18" name="Text Placeholder 4">
            <a:extLst>
              <a:ext uri="{FF2B5EF4-FFF2-40B4-BE49-F238E27FC236}">
                <a16:creationId xmlns:a16="http://schemas.microsoft.com/office/drawing/2014/main" id="{07CD1950-CEBB-4457-AC9B-9F2215FFA0BE}"/>
              </a:ext>
            </a:extLst>
          </p:cNvPr>
          <p:cNvSpPr txBox="1">
            <a:spLocks/>
          </p:cNvSpPr>
          <p:nvPr/>
        </p:nvSpPr>
        <p:spPr>
          <a:xfrm>
            <a:off x="2354097" y="5069359"/>
            <a:ext cx="2255037" cy="468359"/>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0"/>
              </a:spcBef>
            </a:pPr>
            <a:r>
              <a:rPr lang="en-US" sz="1600" dirty="0"/>
              <a:t>(+ 30 MW of NBI)</a:t>
            </a:r>
            <a:endParaRPr lang="en-US" sz="1400" dirty="0"/>
          </a:p>
          <a:p>
            <a:pPr>
              <a:lnSpc>
                <a:spcPct val="100000"/>
              </a:lnSpc>
              <a:spcBef>
                <a:spcPts val="0"/>
              </a:spcBef>
            </a:pPr>
            <a:endParaRPr lang="en-US" sz="1400" baseline="30000" dirty="0"/>
          </a:p>
          <a:p>
            <a:pPr marL="285750" indent="-285750">
              <a:lnSpc>
                <a:spcPct val="100000"/>
              </a:lnSpc>
              <a:spcBef>
                <a:spcPts val="0"/>
              </a:spcBef>
              <a:buFont typeface="Arial" panose="020B0604020202020204" pitchFamily="34" charset="0"/>
              <a:buChar char="•"/>
            </a:pPr>
            <a:endParaRPr lang="en-US" sz="1400" dirty="0"/>
          </a:p>
          <a:p>
            <a:pPr>
              <a:lnSpc>
                <a:spcPct val="100000"/>
              </a:lnSpc>
              <a:spcBef>
                <a:spcPts val="0"/>
              </a:spcBef>
            </a:pPr>
            <a:endParaRPr lang="en-US" sz="1400" dirty="0"/>
          </a:p>
          <a:p>
            <a:pPr marL="285750" indent="-285750">
              <a:lnSpc>
                <a:spcPct val="100000"/>
              </a:lnSpc>
              <a:spcBef>
                <a:spcPts val="0"/>
              </a:spcBef>
              <a:buFont typeface="Arial" panose="020B0604020202020204" pitchFamily="34" charset="0"/>
              <a:buChar char="•"/>
            </a:pPr>
            <a:endParaRPr lang="en-US" sz="1400" dirty="0"/>
          </a:p>
          <a:p>
            <a:pPr marL="285750" indent="-285750">
              <a:lnSpc>
                <a:spcPct val="100000"/>
              </a:lnSpc>
              <a:spcBef>
                <a:spcPts val="0"/>
              </a:spcBef>
              <a:buFont typeface="Arial" panose="020B0604020202020204" pitchFamily="34" charset="0"/>
              <a:buChar char="•"/>
            </a:pPr>
            <a:endParaRPr lang="en-US" sz="1400" dirty="0"/>
          </a:p>
          <a:p>
            <a:pPr marL="285750" indent="-285750">
              <a:lnSpc>
                <a:spcPct val="100000"/>
              </a:lnSpc>
              <a:spcBef>
                <a:spcPts val="0"/>
              </a:spcBef>
              <a:buFont typeface="Arial" panose="020B0604020202020204" pitchFamily="34" charset="0"/>
              <a:buChar char="•"/>
            </a:pPr>
            <a:endParaRPr lang="en-US" sz="1400" dirty="0"/>
          </a:p>
          <a:p>
            <a:pPr>
              <a:lnSpc>
                <a:spcPct val="100000"/>
              </a:lnSpc>
              <a:spcBef>
                <a:spcPts val="0"/>
              </a:spcBef>
            </a:pPr>
            <a:endParaRPr lang="en-US" sz="1400" dirty="0"/>
          </a:p>
          <a:p>
            <a:pPr marL="285750" indent="-285750">
              <a:lnSpc>
                <a:spcPct val="100000"/>
              </a:lnSpc>
              <a:spcBef>
                <a:spcPts val="0"/>
              </a:spcBef>
              <a:buFont typeface="Arial" panose="020B0604020202020204" pitchFamily="34" charset="0"/>
              <a:buChar char="•"/>
            </a:pPr>
            <a:endParaRPr lang="en-US" sz="1400" dirty="0"/>
          </a:p>
        </p:txBody>
      </p:sp>
    </p:spTree>
    <p:extLst>
      <p:ext uri="{BB962C8B-B14F-4D97-AF65-F5344CB8AC3E}">
        <p14:creationId xmlns:p14="http://schemas.microsoft.com/office/powerpoint/2010/main" val="3411929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F0735A5-6FD8-4166-AC63-70905FA160D8}"/>
              </a:ext>
            </a:extLst>
          </p:cNvPr>
          <p:cNvPicPr>
            <a:picLocks noChangeAspect="1"/>
          </p:cNvPicPr>
          <p:nvPr/>
        </p:nvPicPr>
        <p:blipFill>
          <a:blip r:embed="rId3"/>
          <a:stretch>
            <a:fillRect/>
          </a:stretch>
        </p:blipFill>
        <p:spPr>
          <a:xfrm>
            <a:off x="5468400" y="1249200"/>
            <a:ext cx="6219970" cy="3960000"/>
          </a:xfrm>
          <a:prstGeom prst="rect">
            <a:avLst/>
          </a:prstGeom>
        </p:spPr>
      </p:pic>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21</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a:xfrm>
            <a:off x="658812" y="382705"/>
            <a:ext cx="10621961" cy="782638"/>
          </a:xfrm>
        </p:spPr>
        <p:txBody>
          <a:bodyPr/>
          <a:lstStyle/>
          <a:p>
            <a:r>
              <a:rPr lang="en-US" sz="2400" dirty="0"/>
              <a:t>Transition from dominant </a:t>
            </a:r>
            <a:r>
              <a:rPr lang="en-US" sz="2400" dirty="0">
                <a:solidFill>
                  <a:schemeClr val="accent5"/>
                </a:solidFill>
              </a:rPr>
              <a:t>neoclassical</a:t>
            </a:r>
            <a:r>
              <a:rPr lang="en-US" sz="2400" dirty="0"/>
              <a:t> to </a:t>
            </a:r>
            <a:r>
              <a:rPr lang="en-US" sz="2400" dirty="0">
                <a:solidFill>
                  <a:schemeClr val="accent4"/>
                </a:solidFill>
              </a:rPr>
              <a:t>turbulent</a:t>
            </a:r>
            <a:r>
              <a:rPr lang="en-US" sz="2400" dirty="0"/>
              <a:t> W transport</a:t>
            </a:r>
            <a:br>
              <a:rPr lang="en-US" sz="2400" dirty="0"/>
            </a:br>
            <a:r>
              <a:rPr lang="en-US" sz="2400" dirty="0"/>
              <a:t> </a:t>
            </a:r>
            <a:endParaRPr lang="de-DE" sz="2400"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48B0E7E0-23C3-702E-7436-0162E2A0F950}"/>
              </a:ext>
            </a:extLst>
          </p:cNvPr>
          <p:cNvSpPr txBox="1">
            <a:spLocks/>
          </p:cNvSpPr>
          <p:nvPr/>
        </p:nvSpPr>
        <p:spPr>
          <a:xfrm>
            <a:off x="658812" y="1640157"/>
            <a:ext cx="4263566" cy="383379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In present-day devices, core W convection is mostly </a:t>
            </a:r>
            <a:r>
              <a:rPr lang="en-US" dirty="0">
                <a:solidFill>
                  <a:schemeClr val="accent5"/>
                </a:solidFill>
              </a:rPr>
              <a:t>neoclassical </a:t>
            </a:r>
            <a:r>
              <a:rPr lang="en-US" dirty="0"/>
              <a:t>and</a:t>
            </a:r>
            <a:r>
              <a:rPr lang="en-US" dirty="0">
                <a:solidFill>
                  <a:schemeClr val="accent5"/>
                </a:solidFill>
              </a:rPr>
              <a:t> </a:t>
            </a:r>
            <a:r>
              <a:rPr lang="en-US" dirty="0"/>
              <a:t>diffusion is mostly </a:t>
            </a:r>
            <a:r>
              <a:rPr lang="en-US" dirty="0">
                <a:solidFill>
                  <a:schemeClr val="accent4"/>
                </a:solidFill>
              </a:rPr>
              <a:t>turbulent</a:t>
            </a:r>
            <a:endParaRPr lang="en-US" dirty="0">
              <a:solidFill>
                <a:schemeClr val="accent5"/>
              </a:solidFill>
            </a:endParaRPr>
          </a:p>
          <a:p>
            <a:endParaRPr lang="en-US" dirty="0"/>
          </a:p>
          <a:p>
            <a:pPr marL="285750" indent="-285750">
              <a:buFont typeface="Arial" panose="020B0604020202020204" pitchFamily="34" charset="0"/>
              <a:buChar char="•"/>
            </a:pPr>
            <a:r>
              <a:rPr lang="en-US" dirty="0"/>
              <a:t>In reactor core, much lower collisionality (and rotation) → </a:t>
            </a:r>
            <a:r>
              <a:rPr lang="en-US" dirty="0">
                <a:solidFill>
                  <a:schemeClr val="accent4"/>
                </a:solidFill>
              </a:rPr>
              <a:t>convection </a:t>
            </a:r>
            <a:r>
              <a:rPr lang="en-US" dirty="0"/>
              <a:t>is also mostly </a:t>
            </a:r>
            <a:r>
              <a:rPr lang="en-US" dirty="0">
                <a:solidFill>
                  <a:schemeClr val="accent4"/>
                </a:solidFill>
              </a:rPr>
              <a:t>turbulent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grpSp>
        <p:nvGrpSpPr>
          <p:cNvPr id="23" name="Group 22">
            <a:extLst>
              <a:ext uri="{FF2B5EF4-FFF2-40B4-BE49-F238E27FC236}">
                <a16:creationId xmlns:a16="http://schemas.microsoft.com/office/drawing/2014/main" id="{7A21D41C-7990-4F11-A3E6-A0530C24F8D7}"/>
              </a:ext>
            </a:extLst>
          </p:cNvPr>
          <p:cNvGrpSpPr/>
          <p:nvPr/>
        </p:nvGrpSpPr>
        <p:grpSpPr>
          <a:xfrm>
            <a:off x="658812" y="5016277"/>
            <a:ext cx="5582430" cy="1110343"/>
            <a:chOff x="792890" y="4839693"/>
            <a:chExt cx="5582430" cy="1110343"/>
          </a:xfrm>
        </p:grpSpPr>
        <p:sp>
          <p:nvSpPr>
            <p:cNvPr id="13" name="Rectangle 12">
              <a:extLst>
                <a:ext uri="{FF2B5EF4-FFF2-40B4-BE49-F238E27FC236}">
                  <a16:creationId xmlns:a16="http://schemas.microsoft.com/office/drawing/2014/main" id="{7722F9A2-BCC1-819F-BF6E-1890411D146D}"/>
                </a:ext>
              </a:extLst>
            </p:cNvPr>
            <p:cNvSpPr/>
            <p:nvPr/>
          </p:nvSpPr>
          <p:spPr>
            <a:xfrm>
              <a:off x="792890" y="4839693"/>
              <a:ext cx="5087645" cy="1110343"/>
            </a:xfrm>
            <a:prstGeom prst="rect">
              <a:avLst/>
            </a:prstGeom>
            <a:solidFill>
              <a:srgbClr val="DAEAE9"/>
            </a:solidFill>
            <a:ln w="28575" cmpd="sng">
              <a:solidFill>
                <a:srgbClr val="33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882A724-4DFD-473A-9DCF-27405BD27382}"/>
                    </a:ext>
                  </a:extLst>
                </p:cNvPr>
                <p:cNvSpPr txBox="1"/>
                <p:nvPr/>
              </p:nvSpPr>
              <p:spPr>
                <a:xfrm>
                  <a:off x="954170" y="5315151"/>
                  <a:ext cx="5421150" cy="423257"/>
                </a:xfrm>
                <a:prstGeom prst="rect">
                  <a:avLst/>
                </a:prstGeom>
                <a:noFill/>
              </p:spPr>
              <p:txBody>
                <a:bodyPr wrap="square" lIns="0" tIns="0" rIns="0" bIns="0" rtlCol="0" anchor="t" anchorCtr="0">
                  <a:spAutoFit/>
                </a:bodyPr>
                <a:lstStyle/>
                <a:p>
                  <a:pPr algn="l">
                    <a:lnSpc>
                      <a:spcPts val="2300"/>
                    </a:lnSpc>
                    <a:spcBef>
                      <a:spcPts val="1150"/>
                    </a:spcBef>
                  </a:pPr>
                  <a14:m>
                    <m:oMath xmlns:m="http://schemas.openxmlformats.org/officeDocument/2006/math">
                      <m:f>
                        <m:fPr>
                          <m:ctrlPr>
                            <a:rPr lang="en-US" sz="280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𝐷</m:t>
                              </m:r>
                            </m:e>
                            <m:sub>
                              <m:r>
                                <m:rPr>
                                  <m:sty m:val="p"/>
                                </m:rPr>
                                <a:rPr lang="en-US" sz="2800" b="0" i="0" smtClean="0">
                                  <a:latin typeface="Cambria Math" panose="02040503050406030204" pitchFamily="18" charset="0"/>
                                </a:rPr>
                                <m:t>gB</m:t>
                              </m:r>
                            </m:sub>
                          </m:sSub>
                        </m:num>
                        <m:den>
                          <m:sSub>
                            <m:sSubPr>
                              <m:ctrlPr>
                                <a:rPr lang="en-US" sz="2800" b="0" i="1" smtClean="0">
                                  <a:latin typeface="Cambria Math" panose="02040503050406030204" pitchFamily="18" charset="0"/>
                                </a:rPr>
                              </m:ctrlPr>
                            </m:sSubPr>
                            <m:e>
                              <m:r>
                                <a:rPr lang="en-US" sz="2800" i="1" smtClean="0">
                                  <a:latin typeface="Cambria Math" panose="02040503050406030204" pitchFamily="18" charset="0"/>
                                </a:rPr>
                                <m:t>𝐷</m:t>
                              </m:r>
                            </m:e>
                            <m:sub>
                              <m:r>
                                <m:rPr>
                                  <m:sty m:val="p"/>
                                </m:rPr>
                                <a:rPr lang="en-US" sz="2800" b="0" i="0" smtClean="0">
                                  <a:latin typeface="Cambria Math" panose="02040503050406030204" pitchFamily="18" charset="0"/>
                                </a:rPr>
                                <m:t>ncl</m:t>
                              </m:r>
                            </m:sub>
                          </m:sSub>
                        </m:den>
                      </m:f>
                      <m:r>
                        <a:rPr lang="es-CO" sz="2800" b="0" i="1" smtClean="0">
                          <a:latin typeface="Cambria Math" panose="02040503050406030204" pitchFamily="18" charset="0"/>
                        </a:rPr>
                        <m:t>∼ </m:t>
                      </m:r>
                      <m:f>
                        <m:fPr>
                          <m:ctrlPr>
                            <a:rPr lang="es-CO" sz="2800" b="0" i="1" smtClean="0">
                              <a:latin typeface="Cambria Math" panose="02040503050406030204" pitchFamily="18" charset="0"/>
                            </a:rPr>
                          </m:ctrlPr>
                        </m:fPr>
                        <m:num>
                          <m:sSubSup>
                            <m:sSubSupPr>
                              <m:ctrlPr>
                                <a:rPr lang="en-US" sz="2800" b="0" i="1" smtClean="0">
                                  <a:latin typeface="Cambria Math" panose="02040503050406030204" pitchFamily="18" charset="0"/>
                                </a:rPr>
                              </m:ctrlPr>
                            </m:sSubSupPr>
                            <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v</m:t>
                              </m:r>
                            </m:e>
                            <m:sub>
                              <m:r>
                                <m:rPr>
                                  <m:sty m:val="p"/>
                                </m:rPr>
                                <a:rPr lang="en-US" sz="2800" b="0" i="0" smtClean="0">
                                  <a:latin typeface="Cambria Math" panose="02040503050406030204" pitchFamily="18" charset="0"/>
                                </a:rPr>
                                <m:t>ti</m:t>
                              </m:r>
                            </m:sub>
                            <m:sup>
                              <m:r>
                                <a:rPr lang="en-US" sz="2800" b="0" i="0" smtClean="0">
                                  <a:latin typeface="Cambria Math" panose="02040503050406030204" pitchFamily="18" charset="0"/>
                                </a:rPr>
                                <m:t>2</m:t>
                              </m:r>
                            </m:sup>
                          </m:sSub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Ω</m:t>
                              </m:r>
                            </m:e>
                            <m:sub>
                              <m:r>
                                <m:rPr>
                                  <m:sty m:val="p"/>
                                </m:rPr>
                                <a:rPr lang="en-US" sz="2800" b="0" i="0" smtClean="0">
                                  <a:latin typeface="Cambria Math" panose="02040503050406030204" pitchFamily="18" charset="0"/>
                                </a:rPr>
                                <m:t>ci</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𝜌</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𝑍</m:t>
                              </m:r>
                            </m:e>
                            <m:sub>
                              <m:r>
                                <m:rPr>
                                  <m:sty m:val="p"/>
                                </m:rPr>
                                <a:rPr lang="en-US" sz="2800" b="0" i="0" smtClean="0">
                                  <a:latin typeface="Cambria Math" panose="02040503050406030204" pitchFamily="18" charset="0"/>
                                </a:rPr>
                                <m:t>eff</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𝑧</m:t>
                              </m:r>
                            </m:sub>
                          </m:sSub>
                          <m:r>
                            <a:rPr lang="en-US" sz="2800" b="0" i="1" smtClean="0">
                              <a:latin typeface="Cambria Math" panose="02040503050406030204" pitchFamily="18" charset="0"/>
                            </a:rPr>
                            <m:t> </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𝜌</m:t>
                              </m:r>
                            </m:e>
                            <m:sub>
                              <m:r>
                                <a:rPr lang="en-US" sz="2800" b="0" i="1" smtClean="0">
                                  <a:latin typeface="Cambria Math" panose="02040503050406030204" pitchFamily="18" charset="0"/>
                                </a:rPr>
                                <m:t>𝑧</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m:rPr>
                                  <m:sty m:val="p"/>
                                </m:rPr>
                                <a:rPr lang="en-US" sz="2800" b="0" i="0" smtClean="0">
                                  <a:latin typeface="Cambria Math" panose="02040503050406030204" pitchFamily="18" charset="0"/>
                                </a:rPr>
                                <m:t>rot</m:t>
                              </m:r>
                            </m:sub>
                          </m:sSub>
                        </m:den>
                      </m:f>
                      <m:r>
                        <a:rPr lang="es-CO" sz="2800" b="0" i="1" smtClean="0">
                          <a:latin typeface="Cambria Math" panose="02040503050406030204" pitchFamily="18" charset="0"/>
                          <a:ea typeface="Cambria Math" panose="02040503050406030204" pitchFamily="18" charset="0"/>
                        </a:rPr>
                        <m:t>~</m:t>
                      </m:r>
                      <m:f>
                        <m:fPr>
                          <m:ctrlPr>
                            <a:rPr lang="es-CO" sz="2800" b="0" i="1" smtClean="0">
                              <a:latin typeface="Cambria Math" panose="02040503050406030204" pitchFamily="18" charset="0"/>
                              <a:ea typeface="Cambria Math" panose="02040503050406030204" pitchFamily="18" charset="0"/>
                            </a:rPr>
                          </m:ctrlPr>
                        </m:fPr>
                        <m:num>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𝑇</m:t>
                              </m:r>
                            </m:e>
                            <m:sub>
                              <m:r>
                                <a:rPr lang="en-US" sz="2800" b="0" i="1" smtClean="0">
                                  <a:latin typeface="Cambria Math" panose="02040503050406030204" pitchFamily="18" charset="0"/>
                                  <a:ea typeface="Cambria Math" panose="02040503050406030204" pitchFamily="18" charset="0"/>
                                </a:rPr>
                                <m:t>𝑖</m:t>
                              </m:r>
                            </m:sub>
                            <m:sup>
                              <m:r>
                                <a:rPr lang="en-US" sz="2800" b="0" i="1" smtClean="0">
                                  <a:latin typeface="Cambria Math" panose="02040503050406030204" pitchFamily="18" charset="0"/>
                                  <a:ea typeface="Cambria Math" panose="02040503050406030204" pitchFamily="18" charset="0"/>
                                </a:rPr>
                                <m:t>2</m:t>
                              </m:r>
                            </m:sup>
                          </m:sSubSup>
                        </m:num>
                        <m:den>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𝑛</m:t>
                              </m:r>
                            </m:e>
                            <m:sub>
                              <m:r>
                                <a:rPr lang="en-US" sz="2800" b="0" i="1" smtClean="0">
                                  <a:latin typeface="Cambria Math" panose="02040503050406030204" pitchFamily="18" charset="0"/>
                                  <a:ea typeface="Cambria Math" panose="02040503050406030204" pitchFamily="18" charset="0"/>
                                </a:rPr>
                                <m:t>𝑖</m:t>
                              </m:r>
                            </m:sub>
                          </m:sSub>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𝑍</m:t>
                              </m:r>
                            </m:e>
                            <m:sub>
                              <m:r>
                                <m:rPr>
                                  <m:sty m:val="p"/>
                                </m:rPr>
                                <a:rPr lang="en-US" sz="2800" b="0" i="0" smtClean="0">
                                  <a:latin typeface="Cambria Math" panose="02040503050406030204" pitchFamily="18" charset="0"/>
                                  <a:ea typeface="Cambria Math" panose="02040503050406030204" pitchFamily="18" charset="0"/>
                                </a:rPr>
                                <m:t>eff</m:t>
                              </m:r>
                            </m:sub>
                          </m:sSub>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𝑓</m:t>
                              </m:r>
                            </m:e>
                            <m:sub>
                              <m:r>
                                <m:rPr>
                                  <m:sty m:val="p"/>
                                </m:rPr>
                                <a:rPr lang="en-US" sz="2800" b="0" i="0" smtClean="0">
                                  <a:latin typeface="Cambria Math" panose="02040503050406030204" pitchFamily="18" charset="0"/>
                                  <a:ea typeface="Cambria Math" panose="02040503050406030204" pitchFamily="18" charset="0"/>
                                </a:rPr>
                                <m:t>rot</m:t>
                              </m:r>
                            </m:sub>
                          </m:sSub>
                        </m:den>
                      </m:f>
                    </m:oMath>
                  </a14:m>
                  <a:r>
                    <a:rPr lang="en-US" sz="1200" dirty="0"/>
                    <a:t> </a:t>
                  </a:r>
                  <a:endParaRPr lang="en-US" sz="1200" dirty="0" err="1"/>
                </a:p>
              </p:txBody>
            </p:sp>
          </mc:Choice>
          <mc:Fallback xmlns="">
            <p:sp>
              <p:nvSpPr>
                <p:cNvPr id="20" name="TextBox 19">
                  <a:extLst>
                    <a:ext uri="{FF2B5EF4-FFF2-40B4-BE49-F238E27FC236}">
                      <a16:creationId xmlns:a16="http://schemas.microsoft.com/office/drawing/2014/main" id="{F882A724-4DFD-473A-9DCF-27405BD27382}"/>
                    </a:ext>
                  </a:extLst>
                </p:cNvPr>
                <p:cNvSpPr txBox="1">
                  <a:spLocks noRot="1" noChangeAspect="1" noMove="1" noResize="1" noEditPoints="1" noAdjustHandles="1" noChangeArrowheads="1" noChangeShapeType="1" noTextEdit="1"/>
                </p:cNvSpPr>
                <p:nvPr/>
              </p:nvSpPr>
              <p:spPr>
                <a:xfrm>
                  <a:off x="954170" y="5315151"/>
                  <a:ext cx="5421150" cy="423257"/>
                </a:xfrm>
                <a:prstGeom prst="rect">
                  <a:avLst/>
                </a:prstGeom>
                <a:blipFill>
                  <a:blip r:embed="rId4"/>
                  <a:stretch>
                    <a:fillRect l="-112" t="-72464"/>
                  </a:stretch>
                </a:blipFill>
              </p:spPr>
              <p:txBody>
                <a:bodyPr/>
                <a:lstStyle/>
                <a:p>
                  <a:r>
                    <a:rPr lang="de-DE">
                      <a:noFill/>
                    </a:rPr>
                    <a:t> </a:t>
                  </a:r>
                </a:p>
              </p:txBody>
            </p:sp>
          </mc:Fallback>
        </mc:AlternateContent>
      </p:grpSp>
      <p:cxnSp>
        <p:nvCxnSpPr>
          <p:cNvPr id="31" name="Straight Connector 30">
            <a:extLst>
              <a:ext uri="{FF2B5EF4-FFF2-40B4-BE49-F238E27FC236}">
                <a16:creationId xmlns:a16="http://schemas.microsoft.com/office/drawing/2014/main" id="{5EC0C3E4-40BB-45BA-95E4-1596DE9328FA}"/>
              </a:ext>
            </a:extLst>
          </p:cNvPr>
          <p:cNvCxnSpPr>
            <a:cxnSpLocks/>
          </p:cNvCxnSpPr>
          <p:nvPr/>
        </p:nvCxnSpPr>
        <p:spPr>
          <a:xfrm flipH="1">
            <a:off x="6773864" y="4313002"/>
            <a:ext cx="366407" cy="521390"/>
          </a:xfrm>
          <a:prstGeom prst="line">
            <a:avLst/>
          </a:prstGeom>
          <a:ln w="19050" cmpd="sng">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EFB6B5-FC4B-4DAE-8563-93E4CE763FA0}"/>
              </a:ext>
            </a:extLst>
          </p:cNvPr>
          <p:cNvCxnSpPr>
            <a:cxnSpLocks/>
          </p:cNvCxnSpPr>
          <p:nvPr/>
        </p:nvCxnSpPr>
        <p:spPr>
          <a:xfrm flipH="1">
            <a:off x="5971430" y="2921198"/>
            <a:ext cx="923599" cy="0"/>
          </a:xfrm>
          <a:prstGeom prst="line">
            <a:avLst/>
          </a:prstGeom>
          <a:ln w="19050" cmpd="sng">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62E5B7B-2120-4952-B445-E393C3A40387}"/>
              </a:ext>
            </a:extLst>
          </p:cNvPr>
          <p:cNvSpPr txBox="1"/>
          <p:nvPr/>
        </p:nvSpPr>
        <p:spPr>
          <a:xfrm>
            <a:off x="7060757" y="2705754"/>
            <a:ext cx="1653869" cy="430887"/>
          </a:xfrm>
          <a:prstGeom prst="rect">
            <a:avLst/>
          </a:prstGeom>
          <a:noFill/>
        </p:spPr>
        <p:txBody>
          <a:bodyPr wrap="square" lIns="0" tIns="0" rIns="0" bIns="0" rtlCol="0" anchor="t" anchorCtr="0">
            <a:spAutoFit/>
          </a:bodyPr>
          <a:lstStyle/>
          <a:p>
            <a:pPr algn="l">
              <a:spcBef>
                <a:spcPts val="1150"/>
              </a:spcBef>
            </a:pPr>
            <a:r>
              <a:rPr lang="en-US" sz="1400" dirty="0">
                <a:solidFill>
                  <a:srgbClr val="006C66"/>
                </a:solidFill>
              </a:rPr>
              <a:t>calculated with transport codes</a:t>
            </a:r>
            <a:endParaRPr lang="de-DE" sz="1400" dirty="0" err="1">
              <a:solidFill>
                <a:srgbClr val="006C66"/>
              </a:solidFill>
            </a:endParaRPr>
          </a:p>
        </p:txBody>
      </p:sp>
      <p:sp>
        <p:nvSpPr>
          <p:cNvPr id="38" name="TextBox 37">
            <a:extLst>
              <a:ext uri="{FF2B5EF4-FFF2-40B4-BE49-F238E27FC236}">
                <a16:creationId xmlns:a16="http://schemas.microsoft.com/office/drawing/2014/main" id="{0A61F287-69F1-4AAC-9B6A-29DBA4A05047}"/>
              </a:ext>
            </a:extLst>
          </p:cNvPr>
          <p:cNvSpPr txBox="1"/>
          <p:nvPr/>
        </p:nvSpPr>
        <p:spPr>
          <a:xfrm>
            <a:off x="7221108" y="3666671"/>
            <a:ext cx="1906989" cy="646331"/>
          </a:xfrm>
          <a:prstGeom prst="rect">
            <a:avLst/>
          </a:prstGeom>
          <a:noFill/>
        </p:spPr>
        <p:txBody>
          <a:bodyPr wrap="square" lIns="0" tIns="0" rIns="0" bIns="0" rtlCol="0" anchor="t" anchorCtr="0">
            <a:spAutoFit/>
          </a:bodyPr>
          <a:lstStyle/>
          <a:p>
            <a:pPr algn="l">
              <a:spcBef>
                <a:spcPts val="1150"/>
              </a:spcBef>
            </a:pPr>
            <a:r>
              <a:rPr lang="en-US" sz="1400" dirty="0">
                <a:solidFill>
                  <a:srgbClr val="006C66"/>
                </a:solidFill>
              </a:rPr>
              <a:t>Simple rule-of-thumb with known/expected plasma parameters</a:t>
            </a:r>
            <a:endParaRPr lang="de-DE" sz="1400" dirty="0" err="1">
              <a:solidFill>
                <a:srgbClr val="006C66"/>
              </a:solidFill>
            </a:endParaRPr>
          </a:p>
        </p:txBody>
      </p:sp>
      <p:grpSp>
        <p:nvGrpSpPr>
          <p:cNvPr id="16" name="Group 15">
            <a:extLst>
              <a:ext uri="{FF2B5EF4-FFF2-40B4-BE49-F238E27FC236}">
                <a16:creationId xmlns:a16="http://schemas.microsoft.com/office/drawing/2014/main" id="{94018F0C-CC90-464A-95DC-F7163A784C54}"/>
              </a:ext>
            </a:extLst>
          </p:cNvPr>
          <p:cNvGrpSpPr/>
          <p:nvPr/>
        </p:nvGrpSpPr>
        <p:grpSpPr>
          <a:xfrm>
            <a:off x="7221108" y="5665402"/>
            <a:ext cx="3544225" cy="637486"/>
            <a:chOff x="6501353" y="5457317"/>
            <a:chExt cx="3544225" cy="637486"/>
          </a:xfrm>
        </p:grpSpPr>
        <p:sp>
          <p:nvSpPr>
            <p:cNvPr id="17" name="TextBox 16">
              <a:extLst>
                <a:ext uri="{FF2B5EF4-FFF2-40B4-BE49-F238E27FC236}">
                  <a16:creationId xmlns:a16="http://schemas.microsoft.com/office/drawing/2014/main" id="{D9B3FD9F-1E2C-4685-ABAE-15C90A904F01}"/>
                </a:ext>
              </a:extLst>
            </p:cNvPr>
            <p:cNvSpPr txBox="1"/>
            <p:nvPr/>
          </p:nvSpPr>
          <p:spPr>
            <a:xfrm>
              <a:off x="6501353" y="5617029"/>
              <a:ext cx="1817148" cy="273793"/>
            </a:xfrm>
            <a:prstGeom prst="rect">
              <a:avLst/>
            </a:prstGeom>
            <a:noFill/>
          </p:spPr>
          <p:txBody>
            <a:bodyPr wrap="square" lIns="0" tIns="0" rIns="0" bIns="0" rtlCol="0" anchor="t" anchorCtr="0">
              <a:spAutoFit/>
            </a:bodyPr>
            <a:lstStyle/>
            <a:p>
              <a:pPr algn="r">
                <a:lnSpc>
                  <a:spcPts val="2300"/>
                </a:lnSpc>
                <a:spcBef>
                  <a:spcPts val="1150"/>
                </a:spcBef>
              </a:pPr>
              <a:r>
                <a:rPr lang="en-US" dirty="0">
                  <a:solidFill>
                    <a:schemeClr val="bg1">
                      <a:lumMod val="50000"/>
                    </a:schemeClr>
                  </a:solidFill>
                </a:rPr>
                <a:t>for tungsten: </a:t>
              </a:r>
              <a:r>
                <a:rPr lang="en-US" i="1" dirty="0" err="1">
                  <a:solidFill>
                    <a:schemeClr val="bg1">
                      <a:lumMod val="50000"/>
                    </a:schemeClr>
                  </a:solidFill>
                </a:rPr>
                <a:t>f</a:t>
              </a:r>
              <a:r>
                <a:rPr lang="en-US" baseline="-25000" dirty="0" err="1">
                  <a:solidFill>
                    <a:schemeClr val="bg1">
                      <a:lumMod val="50000"/>
                    </a:schemeClr>
                  </a:solidFill>
                </a:rPr>
                <a:t>rot</a:t>
              </a:r>
              <a:r>
                <a:rPr lang="en-US" dirty="0">
                  <a:solidFill>
                    <a:schemeClr val="bg1">
                      <a:lumMod val="50000"/>
                    </a:schemeClr>
                  </a:solidFill>
                </a:rPr>
                <a:t> ≈</a:t>
              </a:r>
              <a:endParaRPr lang="de-DE" baseline="-25000" dirty="0" err="1">
                <a:solidFill>
                  <a:schemeClr val="bg1">
                    <a:lumMod val="50000"/>
                  </a:schemeClr>
                </a:solidFill>
              </a:endParaRPr>
            </a:p>
          </p:txBody>
        </p:sp>
        <p:cxnSp>
          <p:nvCxnSpPr>
            <p:cNvPr id="18" name="Straight Connector 17">
              <a:extLst>
                <a:ext uri="{FF2B5EF4-FFF2-40B4-BE49-F238E27FC236}">
                  <a16:creationId xmlns:a16="http://schemas.microsoft.com/office/drawing/2014/main" id="{5E8D34BA-5751-404B-87DB-5A2142AE49CD}"/>
                </a:ext>
              </a:extLst>
            </p:cNvPr>
            <p:cNvCxnSpPr>
              <a:cxnSpLocks/>
            </p:cNvCxnSpPr>
            <p:nvPr/>
          </p:nvCxnSpPr>
          <p:spPr>
            <a:xfrm>
              <a:off x="8449597" y="5788801"/>
              <a:ext cx="1464259" cy="0"/>
            </a:xfrm>
            <a:prstGeom prst="line">
              <a:avLst/>
            </a:prstGeom>
            <a:ln w="12700" cmpd="sng">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AE75D4-9945-4804-BDA9-F1FCCF07F11F}"/>
                </a:ext>
              </a:extLst>
            </p:cNvPr>
            <p:cNvSpPr txBox="1"/>
            <p:nvPr/>
          </p:nvSpPr>
          <p:spPr>
            <a:xfrm>
              <a:off x="8538374" y="5457317"/>
              <a:ext cx="1507204" cy="273793"/>
            </a:xfrm>
            <a:prstGeom prst="rect">
              <a:avLst/>
            </a:prstGeom>
            <a:noFill/>
          </p:spPr>
          <p:txBody>
            <a:bodyPr wrap="square" lIns="0" tIns="0" rIns="0" bIns="0" rtlCol="0" anchor="t" anchorCtr="0">
              <a:spAutoFit/>
            </a:bodyPr>
            <a:lstStyle/>
            <a:p>
              <a:pPr algn="l">
                <a:lnSpc>
                  <a:spcPts val="2300"/>
                </a:lnSpc>
                <a:spcBef>
                  <a:spcPts val="1150"/>
                </a:spcBef>
              </a:pPr>
              <a:r>
                <a:rPr lang="en-US" dirty="0">
                  <a:solidFill>
                    <a:schemeClr val="bg1">
                      <a:lumMod val="50000"/>
                    </a:schemeClr>
                  </a:solidFill>
                </a:rPr>
                <a:t>(1 + (8</a:t>
              </a:r>
              <a:r>
                <a:rPr lang="en-US" baseline="30000" dirty="0">
                  <a:solidFill>
                    <a:schemeClr val="bg1">
                      <a:lumMod val="50000"/>
                    </a:schemeClr>
                  </a:solidFill>
                </a:rPr>
                <a:t> </a:t>
              </a:r>
              <a:r>
                <a:rPr lang="en-US" i="1" dirty="0">
                  <a:solidFill>
                    <a:schemeClr val="bg1">
                      <a:lumMod val="50000"/>
                    </a:schemeClr>
                  </a:solidFill>
                </a:rPr>
                <a:t>M</a:t>
              </a:r>
              <a:r>
                <a:rPr lang="en-US" i="1" baseline="-25000" dirty="0">
                  <a:solidFill>
                    <a:schemeClr val="bg1">
                      <a:lumMod val="50000"/>
                    </a:schemeClr>
                  </a:solidFill>
                </a:rPr>
                <a:t>i</a:t>
              </a:r>
              <a:r>
                <a:rPr lang="en-US" dirty="0">
                  <a:solidFill>
                    <a:schemeClr val="bg1">
                      <a:lumMod val="50000"/>
                    </a:schemeClr>
                  </a:solidFill>
                </a:rPr>
                <a:t>)</a:t>
              </a:r>
              <a:r>
                <a:rPr lang="en-US" baseline="30000" dirty="0">
                  <a:solidFill>
                    <a:schemeClr val="bg1">
                      <a:lumMod val="50000"/>
                    </a:schemeClr>
                  </a:solidFill>
                </a:rPr>
                <a:t>2 </a:t>
              </a:r>
              <a:r>
                <a:rPr lang="en-US" dirty="0">
                  <a:solidFill>
                    <a:schemeClr val="bg1">
                      <a:lumMod val="50000"/>
                    </a:schemeClr>
                  </a:solidFill>
                </a:rPr>
                <a:t>)</a:t>
              </a:r>
              <a:r>
                <a:rPr lang="en-US" baseline="30000" dirty="0">
                  <a:solidFill>
                    <a:schemeClr val="bg1">
                      <a:lumMod val="50000"/>
                    </a:schemeClr>
                  </a:solidFill>
                </a:rPr>
                <a:t>2</a:t>
              </a:r>
              <a:endParaRPr lang="de-DE" dirty="0" err="1">
                <a:solidFill>
                  <a:schemeClr val="bg1">
                    <a:lumMod val="50000"/>
                  </a:schemeClr>
                </a:solidFill>
              </a:endParaRPr>
            </a:p>
          </p:txBody>
        </p:sp>
        <p:sp>
          <p:nvSpPr>
            <p:cNvPr id="21" name="TextBox 20">
              <a:extLst>
                <a:ext uri="{FF2B5EF4-FFF2-40B4-BE49-F238E27FC236}">
                  <a16:creationId xmlns:a16="http://schemas.microsoft.com/office/drawing/2014/main" id="{F2939A7E-6CAD-46E5-B92F-42760B156660}"/>
                </a:ext>
              </a:extLst>
            </p:cNvPr>
            <p:cNvSpPr txBox="1"/>
            <p:nvPr/>
          </p:nvSpPr>
          <p:spPr>
            <a:xfrm>
              <a:off x="8473121" y="5821010"/>
              <a:ext cx="1507204" cy="273793"/>
            </a:xfrm>
            <a:prstGeom prst="rect">
              <a:avLst/>
            </a:prstGeom>
            <a:noFill/>
          </p:spPr>
          <p:txBody>
            <a:bodyPr wrap="square" lIns="0" tIns="0" rIns="0" bIns="0" rtlCol="0" anchor="t" anchorCtr="0">
              <a:spAutoFit/>
            </a:bodyPr>
            <a:lstStyle/>
            <a:p>
              <a:pPr algn="l">
                <a:lnSpc>
                  <a:spcPts val="2300"/>
                </a:lnSpc>
                <a:spcBef>
                  <a:spcPts val="1150"/>
                </a:spcBef>
              </a:pPr>
              <a:r>
                <a:rPr lang="en-US" dirty="0">
                  <a:solidFill>
                    <a:schemeClr val="bg1">
                      <a:lumMod val="50000"/>
                    </a:schemeClr>
                  </a:solidFill>
                </a:rPr>
                <a:t>1 + (8</a:t>
              </a:r>
              <a:r>
                <a:rPr lang="en-US" baseline="30000" dirty="0">
                  <a:solidFill>
                    <a:schemeClr val="bg1">
                      <a:lumMod val="50000"/>
                    </a:schemeClr>
                  </a:solidFill>
                </a:rPr>
                <a:t> </a:t>
              </a:r>
              <a:r>
                <a:rPr lang="en-US" i="1" dirty="0">
                  <a:solidFill>
                    <a:schemeClr val="bg1">
                      <a:lumMod val="50000"/>
                    </a:schemeClr>
                  </a:solidFill>
                </a:rPr>
                <a:t>M</a:t>
              </a:r>
              <a:r>
                <a:rPr lang="en-US" i="1" baseline="-25000" dirty="0">
                  <a:solidFill>
                    <a:schemeClr val="bg1">
                      <a:lumMod val="50000"/>
                    </a:schemeClr>
                  </a:solidFill>
                </a:rPr>
                <a:t>i</a:t>
              </a:r>
              <a:r>
                <a:rPr lang="en-US" dirty="0">
                  <a:solidFill>
                    <a:schemeClr val="bg1">
                      <a:lumMod val="50000"/>
                    </a:schemeClr>
                  </a:solidFill>
                </a:rPr>
                <a:t>)</a:t>
              </a:r>
              <a:r>
                <a:rPr lang="en-US" baseline="30000" dirty="0">
                  <a:solidFill>
                    <a:schemeClr val="bg1">
                      <a:lumMod val="50000"/>
                    </a:schemeClr>
                  </a:solidFill>
                </a:rPr>
                <a:t>4 </a:t>
              </a:r>
              <a:r>
                <a:rPr lang="en-US" dirty="0">
                  <a:solidFill>
                    <a:schemeClr val="bg1">
                      <a:lumMod val="50000"/>
                    </a:schemeClr>
                  </a:solidFill>
                </a:rPr>
                <a:t>/</a:t>
              </a:r>
              <a:r>
                <a:rPr lang="en-US" baseline="-25000" dirty="0">
                  <a:solidFill>
                    <a:schemeClr val="bg1">
                      <a:lumMod val="50000"/>
                    </a:schemeClr>
                  </a:solidFill>
                </a:rPr>
                <a:t> </a:t>
              </a:r>
              <a:r>
                <a:rPr lang="en-US" dirty="0">
                  <a:solidFill>
                    <a:schemeClr val="bg1">
                      <a:lumMod val="50000"/>
                    </a:schemeClr>
                  </a:solidFill>
                </a:rPr>
                <a:t>50</a:t>
              </a:r>
              <a:endParaRPr lang="de-DE" dirty="0" err="1">
                <a:solidFill>
                  <a:schemeClr val="bg1">
                    <a:lumMod val="50000"/>
                  </a:schemeClr>
                </a:solidFill>
              </a:endParaRPr>
            </a:p>
          </p:txBody>
        </p:sp>
      </p:grpSp>
    </p:spTree>
    <p:extLst>
      <p:ext uri="{BB962C8B-B14F-4D97-AF65-F5344CB8AC3E}">
        <p14:creationId xmlns:p14="http://schemas.microsoft.com/office/powerpoint/2010/main" val="4229457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F0735A5-6FD8-4166-AC63-70905FA160D8}"/>
              </a:ext>
            </a:extLst>
          </p:cNvPr>
          <p:cNvPicPr>
            <a:picLocks noChangeAspect="1"/>
          </p:cNvPicPr>
          <p:nvPr/>
        </p:nvPicPr>
        <p:blipFill>
          <a:blip r:embed="rId3"/>
          <a:stretch>
            <a:fillRect/>
          </a:stretch>
        </p:blipFill>
        <p:spPr>
          <a:xfrm>
            <a:off x="5468400" y="1249200"/>
            <a:ext cx="6219970" cy="3960000"/>
          </a:xfrm>
          <a:prstGeom prst="rect">
            <a:avLst/>
          </a:prstGeom>
        </p:spPr>
      </p:pic>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21</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a:xfrm>
            <a:off x="658812" y="382705"/>
            <a:ext cx="10621961" cy="782638"/>
          </a:xfrm>
        </p:spPr>
        <p:txBody>
          <a:bodyPr/>
          <a:lstStyle/>
          <a:p>
            <a:r>
              <a:rPr lang="en-US" sz="2400" dirty="0"/>
              <a:t>Transition from dominant </a:t>
            </a:r>
            <a:r>
              <a:rPr lang="en-US" sz="2400" dirty="0">
                <a:solidFill>
                  <a:schemeClr val="accent5"/>
                </a:solidFill>
              </a:rPr>
              <a:t>neoclassical</a:t>
            </a:r>
            <a:r>
              <a:rPr lang="en-US" sz="2400" dirty="0"/>
              <a:t> to </a:t>
            </a:r>
            <a:r>
              <a:rPr lang="en-US" sz="2400" dirty="0">
                <a:solidFill>
                  <a:schemeClr val="accent4"/>
                </a:solidFill>
              </a:rPr>
              <a:t>turbulent</a:t>
            </a:r>
            <a:r>
              <a:rPr lang="en-US" sz="2400" dirty="0"/>
              <a:t> W transport</a:t>
            </a:r>
            <a:br>
              <a:rPr lang="en-US" sz="2400" dirty="0"/>
            </a:br>
            <a:r>
              <a:rPr lang="en-US" sz="2400" dirty="0"/>
              <a:t> </a:t>
            </a:r>
            <a:endParaRPr lang="de-DE" sz="2400"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48B0E7E0-23C3-702E-7436-0162E2A0F950}"/>
              </a:ext>
            </a:extLst>
          </p:cNvPr>
          <p:cNvSpPr txBox="1">
            <a:spLocks/>
          </p:cNvSpPr>
          <p:nvPr/>
        </p:nvSpPr>
        <p:spPr>
          <a:xfrm>
            <a:off x="658812" y="1640157"/>
            <a:ext cx="4263566" cy="383379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In present-day devices, core W convection is mostly </a:t>
            </a:r>
            <a:r>
              <a:rPr lang="en-US" dirty="0">
                <a:solidFill>
                  <a:schemeClr val="accent5"/>
                </a:solidFill>
              </a:rPr>
              <a:t>neoclassical </a:t>
            </a:r>
            <a:r>
              <a:rPr lang="en-US" dirty="0"/>
              <a:t>and</a:t>
            </a:r>
            <a:r>
              <a:rPr lang="en-US" dirty="0">
                <a:solidFill>
                  <a:schemeClr val="accent5"/>
                </a:solidFill>
              </a:rPr>
              <a:t> </a:t>
            </a:r>
            <a:r>
              <a:rPr lang="en-US" dirty="0"/>
              <a:t>diffusion is mostly </a:t>
            </a:r>
            <a:r>
              <a:rPr lang="en-US" dirty="0">
                <a:solidFill>
                  <a:schemeClr val="accent4"/>
                </a:solidFill>
              </a:rPr>
              <a:t>turbulent</a:t>
            </a:r>
            <a:endParaRPr lang="en-US" dirty="0">
              <a:solidFill>
                <a:schemeClr val="accent5"/>
              </a:solidFill>
            </a:endParaRPr>
          </a:p>
          <a:p>
            <a:endParaRPr lang="en-US" dirty="0"/>
          </a:p>
          <a:p>
            <a:pPr marL="285750" indent="-285750">
              <a:buFont typeface="Arial" panose="020B0604020202020204" pitchFamily="34" charset="0"/>
              <a:buChar char="•"/>
            </a:pPr>
            <a:r>
              <a:rPr lang="en-US" dirty="0"/>
              <a:t>In reactor core, much lower collisionality (and rotation) → </a:t>
            </a:r>
            <a:r>
              <a:rPr lang="en-US" dirty="0">
                <a:solidFill>
                  <a:schemeClr val="accent4"/>
                </a:solidFill>
              </a:rPr>
              <a:t>convection </a:t>
            </a:r>
            <a:r>
              <a:rPr lang="en-US" dirty="0"/>
              <a:t>is also mostly </a:t>
            </a:r>
            <a:r>
              <a:rPr lang="en-US" dirty="0">
                <a:solidFill>
                  <a:schemeClr val="accent4"/>
                </a:solidFill>
              </a:rPr>
              <a:t>turbulent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grpSp>
        <p:nvGrpSpPr>
          <p:cNvPr id="23" name="Group 22">
            <a:extLst>
              <a:ext uri="{FF2B5EF4-FFF2-40B4-BE49-F238E27FC236}">
                <a16:creationId xmlns:a16="http://schemas.microsoft.com/office/drawing/2014/main" id="{7A21D41C-7990-4F11-A3E6-A0530C24F8D7}"/>
              </a:ext>
            </a:extLst>
          </p:cNvPr>
          <p:cNvGrpSpPr/>
          <p:nvPr/>
        </p:nvGrpSpPr>
        <p:grpSpPr>
          <a:xfrm>
            <a:off x="658812" y="5016277"/>
            <a:ext cx="5582430" cy="1110343"/>
            <a:chOff x="792890" y="4839693"/>
            <a:chExt cx="5582430" cy="1110343"/>
          </a:xfrm>
        </p:grpSpPr>
        <p:sp>
          <p:nvSpPr>
            <p:cNvPr id="13" name="Rectangle 12">
              <a:extLst>
                <a:ext uri="{FF2B5EF4-FFF2-40B4-BE49-F238E27FC236}">
                  <a16:creationId xmlns:a16="http://schemas.microsoft.com/office/drawing/2014/main" id="{7722F9A2-BCC1-819F-BF6E-1890411D146D}"/>
                </a:ext>
              </a:extLst>
            </p:cNvPr>
            <p:cNvSpPr/>
            <p:nvPr/>
          </p:nvSpPr>
          <p:spPr>
            <a:xfrm>
              <a:off x="792890" y="4839693"/>
              <a:ext cx="5087645" cy="1110343"/>
            </a:xfrm>
            <a:prstGeom prst="rect">
              <a:avLst/>
            </a:prstGeom>
            <a:solidFill>
              <a:srgbClr val="DAEAE9"/>
            </a:solidFill>
            <a:ln w="28575" cmpd="sng">
              <a:solidFill>
                <a:srgbClr val="33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882A724-4DFD-473A-9DCF-27405BD27382}"/>
                    </a:ext>
                  </a:extLst>
                </p:cNvPr>
                <p:cNvSpPr txBox="1"/>
                <p:nvPr/>
              </p:nvSpPr>
              <p:spPr>
                <a:xfrm>
                  <a:off x="954170" y="5315151"/>
                  <a:ext cx="5421150" cy="423257"/>
                </a:xfrm>
                <a:prstGeom prst="rect">
                  <a:avLst/>
                </a:prstGeom>
                <a:noFill/>
              </p:spPr>
              <p:txBody>
                <a:bodyPr wrap="square" lIns="0" tIns="0" rIns="0" bIns="0" rtlCol="0" anchor="t" anchorCtr="0">
                  <a:spAutoFit/>
                </a:bodyPr>
                <a:lstStyle/>
                <a:p>
                  <a:pPr algn="l">
                    <a:lnSpc>
                      <a:spcPts val="2300"/>
                    </a:lnSpc>
                    <a:spcBef>
                      <a:spcPts val="1150"/>
                    </a:spcBef>
                  </a:pPr>
                  <a14:m>
                    <m:oMath xmlns:m="http://schemas.openxmlformats.org/officeDocument/2006/math">
                      <m:f>
                        <m:fPr>
                          <m:ctrlPr>
                            <a:rPr lang="en-US" sz="280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𝐷</m:t>
                              </m:r>
                            </m:e>
                            <m:sub>
                              <m:r>
                                <m:rPr>
                                  <m:sty m:val="p"/>
                                </m:rPr>
                                <a:rPr lang="en-US" sz="2800" b="0" i="0" smtClean="0">
                                  <a:latin typeface="Cambria Math" panose="02040503050406030204" pitchFamily="18" charset="0"/>
                                </a:rPr>
                                <m:t>gB</m:t>
                              </m:r>
                            </m:sub>
                          </m:sSub>
                        </m:num>
                        <m:den>
                          <m:sSub>
                            <m:sSubPr>
                              <m:ctrlPr>
                                <a:rPr lang="en-US" sz="2800" b="0" i="1" smtClean="0">
                                  <a:latin typeface="Cambria Math" panose="02040503050406030204" pitchFamily="18" charset="0"/>
                                </a:rPr>
                              </m:ctrlPr>
                            </m:sSubPr>
                            <m:e>
                              <m:r>
                                <a:rPr lang="en-US" sz="2800" i="1" smtClean="0">
                                  <a:latin typeface="Cambria Math" panose="02040503050406030204" pitchFamily="18" charset="0"/>
                                </a:rPr>
                                <m:t>𝐷</m:t>
                              </m:r>
                            </m:e>
                            <m:sub>
                              <m:r>
                                <m:rPr>
                                  <m:sty m:val="p"/>
                                </m:rPr>
                                <a:rPr lang="en-US" sz="2800" b="0" i="0" smtClean="0">
                                  <a:latin typeface="Cambria Math" panose="02040503050406030204" pitchFamily="18" charset="0"/>
                                </a:rPr>
                                <m:t>ncl</m:t>
                              </m:r>
                            </m:sub>
                          </m:sSub>
                        </m:den>
                      </m:f>
                      <m:r>
                        <a:rPr lang="es-CO" sz="2800" b="0" i="1" smtClean="0">
                          <a:latin typeface="Cambria Math" panose="02040503050406030204" pitchFamily="18" charset="0"/>
                        </a:rPr>
                        <m:t>∼ </m:t>
                      </m:r>
                      <m:f>
                        <m:fPr>
                          <m:ctrlPr>
                            <a:rPr lang="es-CO" sz="2800" b="0" i="1" smtClean="0">
                              <a:latin typeface="Cambria Math" panose="02040503050406030204" pitchFamily="18" charset="0"/>
                            </a:rPr>
                          </m:ctrlPr>
                        </m:fPr>
                        <m:num>
                          <m:sSubSup>
                            <m:sSubSupPr>
                              <m:ctrlPr>
                                <a:rPr lang="en-US" sz="2800" b="0" i="1" smtClean="0">
                                  <a:latin typeface="Cambria Math" panose="02040503050406030204" pitchFamily="18" charset="0"/>
                                </a:rPr>
                              </m:ctrlPr>
                            </m:sSubSupPr>
                            <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v</m:t>
                              </m:r>
                            </m:e>
                            <m:sub>
                              <m:r>
                                <m:rPr>
                                  <m:sty m:val="p"/>
                                </m:rPr>
                                <a:rPr lang="en-US" sz="2800" b="0" i="0" smtClean="0">
                                  <a:latin typeface="Cambria Math" panose="02040503050406030204" pitchFamily="18" charset="0"/>
                                </a:rPr>
                                <m:t>ti</m:t>
                              </m:r>
                            </m:sub>
                            <m:sup>
                              <m:r>
                                <a:rPr lang="en-US" sz="2800" b="0" i="0" smtClean="0">
                                  <a:latin typeface="Cambria Math" panose="02040503050406030204" pitchFamily="18" charset="0"/>
                                </a:rPr>
                                <m:t>2</m:t>
                              </m:r>
                            </m:sup>
                          </m:sSub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Ω</m:t>
                              </m:r>
                            </m:e>
                            <m:sub>
                              <m:r>
                                <m:rPr>
                                  <m:sty m:val="p"/>
                                </m:rPr>
                                <a:rPr lang="en-US" sz="2800" b="0" i="0" smtClean="0">
                                  <a:latin typeface="Cambria Math" panose="02040503050406030204" pitchFamily="18" charset="0"/>
                                </a:rPr>
                                <m:t>ci</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𝜌</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𝑍</m:t>
                              </m:r>
                            </m:e>
                            <m:sub>
                              <m:r>
                                <m:rPr>
                                  <m:sty m:val="p"/>
                                </m:rPr>
                                <a:rPr lang="en-US" sz="2800" b="0" i="0" smtClean="0">
                                  <a:latin typeface="Cambria Math" panose="02040503050406030204" pitchFamily="18" charset="0"/>
                                </a:rPr>
                                <m:t>eff</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𝑧</m:t>
                              </m:r>
                            </m:sub>
                          </m:sSub>
                          <m:r>
                            <a:rPr lang="en-US" sz="2800" b="0" i="1" smtClean="0">
                              <a:latin typeface="Cambria Math" panose="02040503050406030204" pitchFamily="18" charset="0"/>
                            </a:rPr>
                            <m:t> </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𝜌</m:t>
                              </m:r>
                            </m:e>
                            <m:sub>
                              <m:r>
                                <a:rPr lang="en-US" sz="2800" b="0" i="1" smtClean="0">
                                  <a:latin typeface="Cambria Math" panose="02040503050406030204" pitchFamily="18" charset="0"/>
                                </a:rPr>
                                <m:t>𝑧</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m:rPr>
                                  <m:sty m:val="p"/>
                                </m:rPr>
                                <a:rPr lang="en-US" sz="2800" b="0" i="0" smtClean="0">
                                  <a:latin typeface="Cambria Math" panose="02040503050406030204" pitchFamily="18" charset="0"/>
                                </a:rPr>
                                <m:t>rot</m:t>
                              </m:r>
                            </m:sub>
                          </m:sSub>
                        </m:den>
                      </m:f>
                      <m:r>
                        <a:rPr lang="es-CO" sz="2800" b="0" i="1" smtClean="0">
                          <a:latin typeface="Cambria Math" panose="02040503050406030204" pitchFamily="18" charset="0"/>
                          <a:ea typeface="Cambria Math" panose="02040503050406030204" pitchFamily="18" charset="0"/>
                        </a:rPr>
                        <m:t>~</m:t>
                      </m:r>
                      <m:f>
                        <m:fPr>
                          <m:ctrlPr>
                            <a:rPr lang="es-CO" sz="2800" b="0" i="1" smtClean="0">
                              <a:latin typeface="Cambria Math" panose="02040503050406030204" pitchFamily="18" charset="0"/>
                              <a:ea typeface="Cambria Math" panose="02040503050406030204" pitchFamily="18" charset="0"/>
                            </a:rPr>
                          </m:ctrlPr>
                        </m:fPr>
                        <m:num>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𝑇</m:t>
                              </m:r>
                            </m:e>
                            <m:sub>
                              <m:r>
                                <a:rPr lang="en-US" sz="2800" b="0" i="1" smtClean="0">
                                  <a:latin typeface="Cambria Math" panose="02040503050406030204" pitchFamily="18" charset="0"/>
                                  <a:ea typeface="Cambria Math" panose="02040503050406030204" pitchFamily="18" charset="0"/>
                                </a:rPr>
                                <m:t>𝑖</m:t>
                              </m:r>
                            </m:sub>
                            <m:sup>
                              <m:r>
                                <a:rPr lang="en-US" sz="2800" b="0" i="1" smtClean="0">
                                  <a:latin typeface="Cambria Math" panose="02040503050406030204" pitchFamily="18" charset="0"/>
                                  <a:ea typeface="Cambria Math" panose="02040503050406030204" pitchFamily="18" charset="0"/>
                                </a:rPr>
                                <m:t>2</m:t>
                              </m:r>
                            </m:sup>
                          </m:sSubSup>
                        </m:num>
                        <m:den>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𝑛</m:t>
                              </m:r>
                            </m:e>
                            <m:sub>
                              <m:r>
                                <a:rPr lang="en-US" sz="2800" b="0" i="1" smtClean="0">
                                  <a:latin typeface="Cambria Math" panose="02040503050406030204" pitchFamily="18" charset="0"/>
                                  <a:ea typeface="Cambria Math" panose="02040503050406030204" pitchFamily="18" charset="0"/>
                                </a:rPr>
                                <m:t>𝑖</m:t>
                              </m:r>
                            </m:sub>
                          </m:sSub>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𝑍</m:t>
                              </m:r>
                            </m:e>
                            <m:sub>
                              <m:r>
                                <m:rPr>
                                  <m:sty m:val="p"/>
                                </m:rPr>
                                <a:rPr lang="en-US" sz="2800" b="0" i="0" smtClean="0">
                                  <a:latin typeface="Cambria Math" panose="02040503050406030204" pitchFamily="18" charset="0"/>
                                  <a:ea typeface="Cambria Math" panose="02040503050406030204" pitchFamily="18" charset="0"/>
                                </a:rPr>
                                <m:t>eff</m:t>
                              </m:r>
                            </m:sub>
                          </m:sSub>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𝑓</m:t>
                              </m:r>
                            </m:e>
                            <m:sub>
                              <m:r>
                                <m:rPr>
                                  <m:sty m:val="p"/>
                                </m:rPr>
                                <a:rPr lang="en-US" sz="2800" b="0" i="0" smtClean="0">
                                  <a:latin typeface="Cambria Math" panose="02040503050406030204" pitchFamily="18" charset="0"/>
                                  <a:ea typeface="Cambria Math" panose="02040503050406030204" pitchFamily="18" charset="0"/>
                                </a:rPr>
                                <m:t>rot</m:t>
                              </m:r>
                            </m:sub>
                          </m:sSub>
                        </m:den>
                      </m:f>
                    </m:oMath>
                  </a14:m>
                  <a:r>
                    <a:rPr lang="en-US" sz="1200" dirty="0"/>
                    <a:t> </a:t>
                  </a:r>
                  <a:endParaRPr lang="en-US" sz="1200" dirty="0" err="1"/>
                </a:p>
              </p:txBody>
            </p:sp>
          </mc:Choice>
          <mc:Fallback xmlns="">
            <p:sp>
              <p:nvSpPr>
                <p:cNvPr id="20" name="TextBox 19">
                  <a:extLst>
                    <a:ext uri="{FF2B5EF4-FFF2-40B4-BE49-F238E27FC236}">
                      <a16:creationId xmlns:a16="http://schemas.microsoft.com/office/drawing/2014/main" id="{F882A724-4DFD-473A-9DCF-27405BD27382}"/>
                    </a:ext>
                  </a:extLst>
                </p:cNvPr>
                <p:cNvSpPr txBox="1">
                  <a:spLocks noRot="1" noChangeAspect="1" noMove="1" noResize="1" noEditPoints="1" noAdjustHandles="1" noChangeArrowheads="1" noChangeShapeType="1" noTextEdit="1"/>
                </p:cNvSpPr>
                <p:nvPr/>
              </p:nvSpPr>
              <p:spPr>
                <a:xfrm>
                  <a:off x="954170" y="5315151"/>
                  <a:ext cx="5421150" cy="423257"/>
                </a:xfrm>
                <a:prstGeom prst="rect">
                  <a:avLst/>
                </a:prstGeom>
                <a:blipFill>
                  <a:blip r:embed="rId4"/>
                  <a:stretch>
                    <a:fillRect l="-112" t="-72464"/>
                  </a:stretch>
                </a:blipFill>
              </p:spPr>
              <p:txBody>
                <a:bodyPr/>
                <a:lstStyle/>
                <a:p>
                  <a:r>
                    <a:rPr lang="de-DE">
                      <a:noFill/>
                    </a:rPr>
                    <a:t> </a:t>
                  </a:r>
                </a:p>
              </p:txBody>
            </p:sp>
          </mc:Fallback>
        </mc:AlternateContent>
      </p:grpSp>
      <p:sp>
        <p:nvSpPr>
          <p:cNvPr id="35" name="TextBox 34">
            <a:extLst>
              <a:ext uri="{FF2B5EF4-FFF2-40B4-BE49-F238E27FC236}">
                <a16:creationId xmlns:a16="http://schemas.microsoft.com/office/drawing/2014/main" id="{D62E5B7B-2120-4952-B445-E393C3A40387}"/>
              </a:ext>
            </a:extLst>
          </p:cNvPr>
          <p:cNvSpPr txBox="1"/>
          <p:nvPr/>
        </p:nvSpPr>
        <p:spPr>
          <a:xfrm>
            <a:off x="7180027" y="1535279"/>
            <a:ext cx="2115048" cy="430887"/>
          </a:xfrm>
          <a:prstGeom prst="rect">
            <a:avLst/>
          </a:prstGeom>
          <a:noFill/>
        </p:spPr>
        <p:txBody>
          <a:bodyPr wrap="square" lIns="0" tIns="0" rIns="0" bIns="0" rtlCol="0" anchor="t" anchorCtr="0">
            <a:spAutoFit/>
          </a:bodyPr>
          <a:lstStyle/>
          <a:p>
            <a:pPr algn="l">
              <a:spcBef>
                <a:spcPts val="1150"/>
              </a:spcBef>
            </a:pPr>
            <a:r>
              <a:rPr lang="en-US" sz="1400" dirty="0">
                <a:solidFill>
                  <a:schemeClr val="accent5"/>
                </a:solidFill>
              </a:rPr>
              <a:t>More neoclassical: potential for accumulation</a:t>
            </a:r>
            <a:endParaRPr lang="de-DE" sz="1400" dirty="0" err="1">
              <a:solidFill>
                <a:schemeClr val="accent5"/>
              </a:solidFill>
            </a:endParaRPr>
          </a:p>
        </p:txBody>
      </p:sp>
      <p:sp>
        <p:nvSpPr>
          <p:cNvPr id="38" name="TextBox 37">
            <a:extLst>
              <a:ext uri="{FF2B5EF4-FFF2-40B4-BE49-F238E27FC236}">
                <a16:creationId xmlns:a16="http://schemas.microsoft.com/office/drawing/2014/main" id="{0A61F287-69F1-4AAC-9B6A-29DBA4A05047}"/>
              </a:ext>
            </a:extLst>
          </p:cNvPr>
          <p:cNvSpPr txBox="1"/>
          <p:nvPr/>
        </p:nvSpPr>
        <p:spPr>
          <a:xfrm>
            <a:off x="7364232" y="3965466"/>
            <a:ext cx="1653869" cy="430887"/>
          </a:xfrm>
          <a:prstGeom prst="rect">
            <a:avLst/>
          </a:prstGeom>
          <a:noFill/>
        </p:spPr>
        <p:txBody>
          <a:bodyPr wrap="square" lIns="0" tIns="0" rIns="0" bIns="0" rtlCol="0" anchor="t" anchorCtr="0">
            <a:spAutoFit/>
          </a:bodyPr>
          <a:lstStyle/>
          <a:p>
            <a:pPr algn="l">
              <a:spcBef>
                <a:spcPts val="1150"/>
              </a:spcBef>
            </a:pPr>
            <a:r>
              <a:rPr lang="en-US" sz="1400" dirty="0">
                <a:solidFill>
                  <a:schemeClr val="accent4"/>
                </a:solidFill>
              </a:rPr>
              <a:t>More turbulent: flat core high-Z densities</a:t>
            </a:r>
            <a:endParaRPr lang="de-DE" sz="1400" dirty="0" err="1">
              <a:solidFill>
                <a:schemeClr val="accent4"/>
              </a:solidFill>
            </a:endParaRPr>
          </a:p>
        </p:txBody>
      </p:sp>
      <p:cxnSp>
        <p:nvCxnSpPr>
          <p:cNvPr id="18" name="Straight Connector 17">
            <a:extLst>
              <a:ext uri="{FF2B5EF4-FFF2-40B4-BE49-F238E27FC236}">
                <a16:creationId xmlns:a16="http://schemas.microsoft.com/office/drawing/2014/main" id="{CDDD8D65-0936-4AE6-B7E1-E5F2B72A29E8}"/>
              </a:ext>
            </a:extLst>
          </p:cNvPr>
          <p:cNvCxnSpPr>
            <a:cxnSpLocks/>
          </p:cNvCxnSpPr>
          <p:nvPr/>
        </p:nvCxnSpPr>
        <p:spPr>
          <a:xfrm flipH="1" flipV="1">
            <a:off x="6551875" y="1694448"/>
            <a:ext cx="1574359" cy="1349932"/>
          </a:xfrm>
          <a:prstGeom prst="line">
            <a:avLst/>
          </a:prstGeom>
          <a:ln w="19050" cmpd="sng">
            <a:solidFill>
              <a:schemeClr val="accent5"/>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A58A98-215F-4A61-B8BA-AD52CC93D257}"/>
              </a:ext>
            </a:extLst>
          </p:cNvPr>
          <p:cNvCxnSpPr>
            <a:cxnSpLocks/>
          </p:cNvCxnSpPr>
          <p:nvPr/>
        </p:nvCxnSpPr>
        <p:spPr>
          <a:xfrm flipH="1" flipV="1">
            <a:off x="8643068" y="3500031"/>
            <a:ext cx="1098371" cy="941796"/>
          </a:xfrm>
          <a:prstGeom prst="line">
            <a:avLst/>
          </a:prstGeom>
          <a:ln w="19050" cmpd="sng">
            <a:solidFill>
              <a:schemeClr val="accent4"/>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579235D0-1198-44C5-9B23-CFAF743ACA3D}"/>
              </a:ext>
            </a:extLst>
          </p:cNvPr>
          <p:cNvGrpSpPr/>
          <p:nvPr/>
        </p:nvGrpSpPr>
        <p:grpSpPr>
          <a:xfrm>
            <a:off x="7221108" y="5665402"/>
            <a:ext cx="3544225" cy="637486"/>
            <a:chOff x="6501353" y="5457317"/>
            <a:chExt cx="3544225" cy="637486"/>
          </a:xfrm>
        </p:grpSpPr>
        <p:sp>
          <p:nvSpPr>
            <p:cNvPr id="27" name="TextBox 26">
              <a:extLst>
                <a:ext uri="{FF2B5EF4-FFF2-40B4-BE49-F238E27FC236}">
                  <a16:creationId xmlns:a16="http://schemas.microsoft.com/office/drawing/2014/main" id="{A604DA47-1677-4436-9BEA-F6A29F6CF198}"/>
                </a:ext>
              </a:extLst>
            </p:cNvPr>
            <p:cNvSpPr txBox="1"/>
            <p:nvPr/>
          </p:nvSpPr>
          <p:spPr>
            <a:xfrm>
              <a:off x="6501353" y="5617029"/>
              <a:ext cx="1817148" cy="273793"/>
            </a:xfrm>
            <a:prstGeom prst="rect">
              <a:avLst/>
            </a:prstGeom>
            <a:noFill/>
          </p:spPr>
          <p:txBody>
            <a:bodyPr wrap="square" lIns="0" tIns="0" rIns="0" bIns="0" rtlCol="0" anchor="t" anchorCtr="0">
              <a:spAutoFit/>
            </a:bodyPr>
            <a:lstStyle/>
            <a:p>
              <a:pPr algn="r">
                <a:lnSpc>
                  <a:spcPts val="2300"/>
                </a:lnSpc>
                <a:spcBef>
                  <a:spcPts val="1150"/>
                </a:spcBef>
              </a:pPr>
              <a:r>
                <a:rPr lang="en-US" dirty="0">
                  <a:solidFill>
                    <a:schemeClr val="bg1">
                      <a:lumMod val="50000"/>
                    </a:schemeClr>
                  </a:solidFill>
                </a:rPr>
                <a:t>for tungsten: </a:t>
              </a:r>
              <a:r>
                <a:rPr lang="en-US" i="1" dirty="0" err="1">
                  <a:solidFill>
                    <a:schemeClr val="bg1">
                      <a:lumMod val="50000"/>
                    </a:schemeClr>
                  </a:solidFill>
                </a:rPr>
                <a:t>f</a:t>
              </a:r>
              <a:r>
                <a:rPr lang="en-US" baseline="-25000" dirty="0" err="1">
                  <a:solidFill>
                    <a:schemeClr val="bg1">
                      <a:lumMod val="50000"/>
                    </a:schemeClr>
                  </a:solidFill>
                </a:rPr>
                <a:t>rot</a:t>
              </a:r>
              <a:r>
                <a:rPr lang="en-US" dirty="0">
                  <a:solidFill>
                    <a:schemeClr val="bg1">
                      <a:lumMod val="50000"/>
                    </a:schemeClr>
                  </a:solidFill>
                </a:rPr>
                <a:t> ≈</a:t>
              </a:r>
              <a:endParaRPr lang="de-DE" baseline="-25000" dirty="0" err="1">
                <a:solidFill>
                  <a:schemeClr val="bg1">
                    <a:lumMod val="50000"/>
                  </a:schemeClr>
                </a:solidFill>
              </a:endParaRPr>
            </a:p>
          </p:txBody>
        </p:sp>
        <p:cxnSp>
          <p:nvCxnSpPr>
            <p:cNvPr id="28" name="Straight Connector 27">
              <a:extLst>
                <a:ext uri="{FF2B5EF4-FFF2-40B4-BE49-F238E27FC236}">
                  <a16:creationId xmlns:a16="http://schemas.microsoft.com/office/drawing/2014/main" id="{27300C25-0655-4A31-9270-18E7349C103E}"/>
                </a:ext>
              </a:extLst>
            </p:cNvPr>
            <p:cNvCxnSpPr>
              <a:cxnSpLocks/>
            </p:cNvCxnSpPr>
            <p:nvPr/>
          </p:nvCxnSpPr>
          <p:spPr>
            <a:xfrm>
              <a:off x="8449597" y="5788801"/>
              <a:ext cx="1464259" cy="0"/>
            </a:xfrm>
            <a:prstGeom prst="line">
              <a:avLst/>
            </a:prstGeom>
            <a:ln w="12700" cmpd="sng">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95BBBD-FC20-4CAE-9A08-E02928336003}"/>
                </a:ext>
              </a:extLst>
            </p:cNvPr>
            <p:cNvSpPr txBox="1"/>
            <p:nvPr/>
          </p:nvSpPr>
          <p:spPr>
            <a:xfrm>
              <a:off x="8538374" y="5457317"/>
              <a:ext cx="1507204" cy="273793"/>
            </a:xfrm>
            <a:prstGeom prst="rect">
              <a:avLst/>
            </a:prstGeom>
            <a:noFill/>
          </p:spPr>
          <p:txBody>
            <a:bodyPr wrap="square" lIns="0" tIns="0" rIns="0" bIns="0" rtlCol="0" anchor="t" anchorCtr="0">
              <a:spAutoFit/>
            </a:bodyPr>
            <a:lstStyle/>
            <a:p>
              <a:pPr algn="l">
                <a:lnSpc>
                  <a:spcPts val="2300"/>
                </a:lnSpc>
                <a:spcBef>
                  <a:spcPts val="1150"/>
                </a:spcBef>
              </a:pPr>
              <a:r>
                <a:rPr lang="en-US" dirty="0">
                  <a:solidFill>
                    <a:schemeClr val="bg1">
                      <a:lumMod val="50000"/>
                    </a:schemeClr>
                  </a:solidFill>
                </a:rPr>
                <a:t>(1 + (8</a:t>
              </a:r>
              <a:r>
                <a:rPr lang="en-US" baseline="30000" dirty="0">
                  <a:solidFill>
                    <a:schemeClr val="bg1">
                      <a:lumMod val="50000"/>
                    </a:schemeClr>
                  </a:solidFill>
                </a:rPr>
                <a:t> </a:t>
              </a:r>
              <a:r>
                <a:rPr lang="en-US" i="1" dirty="0">
                  <a:solidFill>
                    <a:schemeClr val="bg1">
                      <a:lumMod val="50000"/>
                    </a:schemeClr>
                  </a:solidFill>
                </a:rPr>
                <a:t>M</a:t>
              </a:r>
              <a:r>
                <a:rPr lang="en-US" i="1" baseline="-25000" dirty="0">
                  <a:solidFill>
                    <a:schemeClr val="bg1">
                      <a:lumMod val="50000"/>
                    </a:schemeClr>
                  </a:solidFill>
                </a:rPr>
                <a:t>i</a:t>
              </a:r>
              <a:r>
                <a:rPr lang="en-US" dirty="0">
                  <a:solidFill>
                    <a:schemeClr val="bg1">
                      <a:lumMod val="50000"/>
                    </a:schemeClr>
                  </a:solidFill>
                </a:rPr>
                <a:t>)</a:t>
              </a:r>
              <a:r>
                <a:rPr lang="en-US" baseline="30000" dirty="0">
                  <a:solidFill>
                    <a:schemeClr val="bg1">
                      <a:lumMod val="50000"/>
                    </a:schemeClr>
                  </a:solidFill>
                </a:rPr>
                <a:t>2 </a:t>
              </a:r>
              <a:r>
                <a:rPr lang="en-US" dirty="0">
                  <a:solidFill>
                    <a:schemeClr val="bg1">
                      <a:lumMod val="50000"/>
                    </a:schemeClr>
                  </a:solidFill>
                </a:rPr>
                <a:t>)</a:t>
              </a:r>
              <a:r>
                <a:rPr lang="en-US" baseline="30000" dirty="0">
                  <a:solidFill>
                    <a:schemeClr val="bg1">
                      <a:lumMod val="50000"/>
                    </a:schemeClr>
                  </a:solidFill>
                </a:rPr>
                <a:t>2</a:t>
              </a:r>
              <a:endParaRPr lang="de-DE" dirty="0" err="1">
                <a:solidFill>
                  <a:schemeClr val="bg1">
                    <a:lumMod val="50000"/>
                  </a:schemeClr>
                </a:solidFill>
              </a:endParaRPr>
            </a:p>
          </p:txBody>
        </p:sp>
        <p:sp>
          <p:nvSpPr>
            <p:cNvPr id="32" name="TextBox 31">
              <a:extLst>
                <a:ext uri="{FF2B5EF4-FFF2-40B4-BE49-F238E27FC236}">
                  <a16:creationId xmlns:a16="http://schemas.microsoft.com/office/drawing/2014/main" id="{0E3C672B-79E0-40B5-BFDC-192E4C1349FC}"/>
                </a:ext>
              </a:extLst>
            </p:cNvPr>
            <p:cNvSpPr txBox="1"/>
            <p:nvPr/>
          </p:nvSpPr>
          <p:spPr>
            <a:xfrm>
              <a:off x="8473121" y="5821010"/>
              <a:ext cx="1507204" cy="273793"/>
            </a:xfrm>
            <a:prstGeom prst="rect">
              <a:avLst/>
            </a:prstGeom>
            <a:noFill/>
          </p:spPr>
          <p:txBody>
            <a:bodyPr wrap="square" lIns="0" tIns="0" rIns="0" bIns="0" rtlCol="0" anchor="t" anchorCtr="0">
              <a:spAutoFit/>
            </a:bodyPr>
            <a:lstStyle/>
            <a:p>
              <a:pPr algn="l">
                <a:lnSpc>
                  <a:spcPts val="2300"/>
                </a:lnSpc>
                <a:spcBef>
                  <a:spcPts val="1150"/>
                </a:spcBef>
              </a:pPr>
              <a:r>
                <a:rPr lang="en-US" dirty="0">
                  <a:solidFill>
                    <a:schemeClr val="bg1">
                      <a:lumMod val="50000"/>
                    </a:schemeClr>
                  </a:solidFill>
                </a:rPr>
                <a:t>1 + (8</a:t>
              </a:r>
              <a:r>
                <a:rPr lang="en-US" baseline="30000" dirty="0">
                  <a:solidFill>
                    <a:schemeClr val="bg1">
                      <a:lumMod val="50000"/>
                    </a:schemeClr>
                  </a:solidFill>
                </a:rPr>
                <a:t> </a:t>
              </a:r>
              <a:r>
                <a:rPr lang="en-US" i="1" dirty="0">
                  <a:solidFill>
                    <a:schemeClr val="bg1">
                      <a:lumMod val="50000"/>
                    </a:schemeClr>
                  </a:solidFill>
                </a:rPr>
                <a:t>M</a:t>
              </a:r>
              <a:r>
                <a:rPr lang="en-US" i="1" baseline="-25000" dirty="0">
                  <a:solidFill>
                    <a:schemeClr val="bg1">
                      <a:lumMod val="50000"/>
                    </a:schemeClr>
                  </a:solidFill>
                </a:rPr>
                <a:t>i</a:t>
              </a:r>
              <a:r>
                <a:rPr lang="en-US" dirty="0">
                  <a:solidFill>
                    <a:schemeClr val="bg1">
                      <a:lumMod val="50000"/>
                    </a:schemeClr>
                  </a:solidFill>
                </a:rPr>
                <a:t>)</a:t>
              </a:r>
              <a:r>
                <a:rPr lang="en-US" baseline="30000" dirty="0">
                  <a:solidFill>
                    <a:schemeClr val="bg1">
                      <a:lumMod val="50000"/>
                    </a:schemeClr>
                  </a:solidFill>
                </a:rPr>
                <a:t>4 </a:t>
              </a:r>
              <a:r>
                <a:rPr lang="en-US" dirty="0">
                  <a:solidFill>
                    <a:schemeClr val="bg1">
                      <a:lumMod val="50000"/>
                    </a:schemeClr>
                  </a:solidFill>
                </a:rPr>
                <a:t>/</a:t>
              </a:r>
              <a:r>
                <a:rPr lang="en-US" baseline="-25000" dirty="0">
                  <a:solidFill>
                    <a:schemeClr val="bg1">
                      <a:lumMod val="50000"/>
                    </a:schemeClr>
                  </a:solidFill>
                </a:rPr>
                <a:t> </a:t>
              </a:r>
              <a:r>
                <a:rPr lang="en-US" dirty="0">
                  <a:solidFill>
                    <a:schemeClr val="bg1">
                      <a:lumMod val="50000"/>
                    </a:schemeClr>
                  </a:solidFill>
                </a:rPr>
                <a:t>50</a:t>
              </a:r>
              <a:endParaRPr lang="de-DE" dirty="0" err="1">
                <a:solidFill>
                  <a:schemeClr val="bg1">
                    <a:lumMod val="50000"/>
                  </a:schemeClr>
                </a:solidFill>
              </a:endParaRPr>
            </a:p>
          </p:txBody>
        </p:sp>
      </p:grpSp>
    </p:spTree>
    <p:extLst>
      <p:ext uri="{BB962C8B-B14F-4D97-AF65-F5344CB8AC3E}">
        <p14:creationId xmlns:p14="http://schemas.microsoft.com/office/powerpoint/2010/main" val="4224027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88843F-AC3F-4128-A086-84DE17AE9538}"/>
              </a:ext>
            </a:extLst>
          </p:cNvPr>
          <p:cNvPicPr>
            <a:picLocks noChangeAspect="1"/>
          </p:cNvPicPr>
          <p:nvPr/>
        </p:nvPicPr>
        <p:blipFill>
          <a:blip r:embed="rId3"/>
          <a:stretch>
            <a:fillRect/>
          </a:stretch>
        </p:blipFill>
        <p:spPr>
          <a:xfrm>
            <a:off x="5469128" y="1247852"/>
            <a:ext cx="6219970" cy="3960000"/>
          </a:xfrm>
          <a:prstGeom prst="rect">
            <a:avLst/>
          </a:prstGeom>
        </p:spPr>
      </p:pic>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4"/>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5"/>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6"/>
          </p:nvPr>
        </p:nvSpPr>
        <p:spPr/>
        <p:txBody>
          <a:bodyPr/>
          <a:lstStyle/>
          <a:p>
            <a:r>
              <a:rPr lang="de-DE" dirty="0"/>
              <a:t>21</a:t>
            </a:r>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a:xfrm>
            <a:off x="658812" y="382705"/>
            <a:ext cx="10621961" cy="782638"/>
          </a:xfrm>
        </p:spPr>
        <p:txBody>
          <a:bodyPr/>
          <a:lstStyle/>
          <a:p>
            <a:r>
              <a:rPr lang="en-US" sz="2400" dirty="0"/>
              <a:t>Transition from dominant </a:t>
            </a:r>
            <a:r>
              <a:rPr lang="en-US" sz="2400" dirty="0">
                <a:solidFill>
                  <a:schemeClr val="accent5"/>
                </a:solidFill>
              </a:rPr>
              <a:t>neoclassical</a:t>
            </a:r>
            <a:r>
              <a:rPr lang="en-US" sz="2400" dirty="0"/>
              <a:t> to </a:t>
            </a:r>
            <a:r>
              <a:rPr lang="en-US" sz="2400" dirty="0">
                <a:solidFill>
                  <a:schemeClr val="accent4"/>
                </a:solidFill>
              </a:rPr>
              <a:t>turbulent</a:t>
            </a:r>
            <a:r>
              <a:rPr lang="en-US" sz="2400" dirty="0"/>
              <a:t> W transport</a:t>
            </a:r>
            <a:br>
              <a:rPr lang="en-US" sz="2400" dirty="0"/>
            </a:br>
            <a:r>
              <a:rPr lang="en-US" sz="2400" dirty="0"/>
              <a:t> </a:t>
            </a:r>
            <a:endParaRPr lang="de-DE" sz="2400" dirty="0"/>
          </a:p>
        </p:txBody>
      </p:sp>
      <p:sp>
        <p:nvSpPr>
          <p:cNvPr id="10" name="Text Placeholder 4">
            <a:extLst>
              <a:ext uri="{FF2B5EF4-FFF2-40B4-BE49-F238E27FC236}">
                <a16:creationId xmlns:a16="http://schemas.microsoft.com/office/drawing/2014/main" id="{5D91540F-2433-436C-A8CF-AA8DCD615D5E}"/>
              </a:ext>
            </a:extLst>
          </p:cNvPr>
          <p:cNvSpPr txBox="1">
            <a:spLocks/>
          </p:cNvSpPr>
          <p:nvPr/>
        </p:nvSpPr>
        <p:spPr>
          <a:xfrm>
            <a:off x="565946" y="650033"/>
            <a:ext cx="10232042" cy="512601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en-US" dirty="0"/>
          </a:p>
          <a:p>
            <a:endParaRPr lang="en-US" dirty="0"/>
          </a:p>
        </p:txBody>
      </p:sp>
      <p:cxnSp>
        <p:nvCxnSpPr>
          <p:cNvPr id="11" name="Straight Connector 10">
            <a:extLst>
              <a:ext uri="{FF2B5EF4-FFF2-40B4-BE49-F238E27FC236}">
                <a16:creationId xmlns:a16="http://schemas.microsoft.com/office/drawing/2014/main" id="{DD3D2D14-DB83-4F13-A783-A1DAA5115688}"/>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48B0E7E0-23C3-702E-7436-0162E2A0F950}"/>
              </a:ext>
            </a:extLst>
          </p:cNvPr>
          <p:cNvSpPr txBox="1">
            <a:spLocks/>
          </p:cNvSpPr>
          <p:nvPr/>
        </p:nvSpPr>
        <p:spPr>
          <a:xfrm>
            <a:off x="658812" y="1640157"/>
            <a:ext cx="4263566" cy="383379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dirty="0"/>
              <a:t>In present-day devices, core W convection is mostly </a:t>
            </a:r>
            <a:r>
              <a:rPr lang="en-US" dirty="0">
                <a:solidFill>
                  <a:schemeClr val="accent5"/>
                </a:solidFill>
              </a:rPr>
              <a:t>neoclassical </a:t>
            </a:r>
            <a:r>
              <a:rPr lang="en-US" dirty="0"/>
              <a:t>and</a:t>
            </a:r>
            <a:r>
              <a:rPr lang="en-US" dirty="0">
                <a:solidFill>
                  <a:schemeClr val="accent5"/>
                </a:solidFill>
              </a:rPr>
              <a:t> </a:t>
            </a:r>
            <a:r>
              <a:rPr lang="en-US" dirty="0"/>
              <a:t>diffusion is mostly </a:t>
            </a:r>
            <a:r>
              <a:rPr lang="en-US" dirty="0">
                <a:solidFill>
                  <a:schemeClr val="accent4"/>
                </a:solidFill>
              </a:rPr>
              <a:t>turbulent</a:t>
            </a:r>
            <a:endParaRPr lang="en-US" dirty="0">
              <a:solidFill>
                <a:schemeClr val="accent5"/>
              </a:solidFill>
            </a:endParaRPr>
          </a:p>
          <a:p>
            <a:endParaRPr lang="en-US" dirty="0"/>
          </a:p>
          <a:p>
            <a:pPr marL="285750" indent="-285750">
              <a:buFont typeface="Arial" panose="020B0604020202020204" pitchFamily="34" charset="0"/>
              <a:buChar char="•"/>
            </a:pPr>
            <a:r>
              <a:rPr lang="en-US" dirty="0"/>
              <a:t>In reactor core, much lower collisionality (and rotation) → </a:t>
            </a:r>
            <a:r>
              <a:rPr lang="en-US" dirty="0">
                <a:solidFill>
                  <a:schemeClr val="accent4"/>
                </a:solidFill>
              </a:rPr>
              <a:t>convection </a:t>
            </a:r>
            <a:r>
              <a:rPr lang="en-US" dirty="0"/>
              <a:t>is also mostly </a:t>
            </a:r>
            <a:r>
              <a:rPr lang="en-US" dirty="0">
                <a:solidFill>
                  <a:schemeClr val="accent4"/>
                </a:solidFill>
              </a:rPr>
              <a:t>turbulent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grpSp>
        <p:nvGrpSpPr>
          <p:cNvPr id="23" name="Group 22">
            <a:extLst>
              <a:ext uri="{FF2B5EF4-FFF2-40B4-BE49-F238E27FC236}">
                <a16:creationId xmlns:a16="http://schemas.microsoft.com/office/drawing/2014/main" id="{7A21D41C-7990-4F11-A3E6-A0530C24F8D7}"/>
              </a:ext>
            </a:extLst>
          </p:cNvPr>
          <p:cNvGrpSpPr/>
          <p:nvPr/>
        </p:nvGrpSpPr>
        <p:grpSpPr>
          <a:xfrm>
            <a:off x="658812" y="5016277"/>
            <a:ext cx="5582430" cy="1110343"/>
            <a:chOff x="792890" y="4839693"/>
            <a:chExt cx="5582430" cy="1110343"/>
          </a:xfrm>
        </p:grpSpPr>
        <p:sp>
          <p:nvSpPr>
            <p:cNvPr id="13" name="Rectangle 12">
              <a:extLst>
                <a:ext uri="{FF2B5EF4-FFF2-40B4-BE49-F238E27FC236}">
                  <a16:creationId xmlns:a16="http://schemas.microsoft.com/office/drawing/2014/main" id="{7722F9A2-BCC1-819F-BF6E-1890411D146D}"/>
                </a:ext>
              </a:extLst>
            </p:cNvPr>
            <p:cNvSpPr/>
            <p:nvPr/>
          </p:nvSpPr>
          <p:spPr>
            <a:xfrm>
              <a:off x="792890" y="4839693"/>
              <a:ext cx="5087645" cy="1110343"/>
            </a:xfrm>
            <a:prstGeom prst="rect">
              <a:avLst/>
            </a:prstGeom>
            <a:solidFill>
              <a:srgbClr val="DAEAE9"/>
            </a:solidFill>
            <a:ln w="28575" cmpd="sng">
              <a:solidFill>
                <a:srgbClr val="33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882A724-4DFD-473A-9DCF-27405BD27382}"/>
                    </a:ext>
                  </a:extLst>
                </p:cNvPr>
                <p:cNvSpPr txBox="1"/>
                <p:nvPr/>
              </p:nvSpPr>
              <p:spPr>
                <a:xfrm>
                  <a:off x="954170" y="5315151"/>
                  <a:ext cx="5421150" cy="423257"/>
                </a:xfrm>
                <a:prstGeom prst="rect">
                  <a:avLst/>
                </a:prstGeom>
                <a:noFill/>
              </p:spPr>
              <p:txBody>
                <a:bodyPr wrap="square" lIns="0" tIns="0" rIns="0" bIns="0" rtlCol="0" anchor="t" anchorCtr="0">
                  <a:spAutoFit/>
                </a:bodyPr>
                <a:lstStyle/>
                <a:p>
                  <a:pPr algn="l">
                    <a:lnSpc>
                      <a:spcPts val="2300"/>
                    </a:lnSpc>
                    <a:spcBef>
                      <a:spcPts val="1150"/>
                    </a:spcBef>
                  </a:pPr>
                  <a14:m>
                    <m:oMath xmlns:m="http://schemas.openxmlformats.org/officeDocument/2006/math">
                      <m:f>
                        <m:fPr>
                          <m:ctrlPr>
                            <a:rPr lang="en-US" sz="280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𝐷</m:t>
                              </m:r>
                            </m:e>
                            <m:sub>
                              <m:r>
                                <m:rPr>
                                  <m:sty m:val="p"/>
                                </m:rPr>
                                <a:rPr lang="en-US" sz="2800" b="0" i="0" smtClean="0">
                                  <a:latin typeface="Cambria Math" panose="02040503050406030204" pitchFamily="18" charset="0"/>
                                </a:rPr>
                                <m:t>gB</m:t>
                              </m:r>
                            </m:sub>
                          </m:sSub>
                        </m:num>
                        <m:den>
                          <m:sSub>
                            <m:sSubPr>
                              <m:ctrlPr>
                                <a:rPr lang="en-US" sz="2800" b="0" i="1" smtClean="0">
                                  <a:latin typeface="Cambria Math" panose="02040503050406030204" pitchFamily="18" charset="0"/>
                                </a:rPr>
                              </m:ctrlPr>
                            </m:sSubPr>
                            <m:e>
                              <m:r>
                                <a:rPr lang="en-US" sz="2800" i="1" smtClean="0">
                                  <a:latin typeface="Cambria Math" panose="02040503050406030204" pitchFamily="18" charset="0"/>
                                </a:rPr>
                                <m:t>𝐷</m:t>
                              </m:r>
                            </m:e>
                            <m:sub>
                              <m:r>
                                <m:rPr>
                                  <m:sty m:val="p"/>
                                </m:rPr>
                                <a:rPr lang="en-US" sz="2800" b="0" i="0" smtClean="0">
                                  <a:latin typeface="Cambria Math" panose="02040503050406030204" pitchFamily="18" charset="0"/>
                                </a:rPr>
                                <m:t>ncl</m:t>
                              </m:r>
                            </m:sub>
                          </m:sSub>
                        </m:den>
                      </m:f>
                      <m:r>
                        <a:rPr lang="es-CO" sz="2800" b="0" i="1" smtClean="0">
                          <a:latin typeface="Cambria Math" panose="02040503050406030204" pitchFamily="18" charset="0"/>
                        </a:rPr>
                        <m:t>∼ </m:t>
                      </m:r>
                      <m:f>
                        <m:fPr>
                          <m:ctrlPr>
                            <a:rPr lang="es-CO" sz="2800" b="0" i="1" smtClean="0">
                              <a:latin typeface="Cambria Math" panose="02040503050406030204" pitchFamily="18" charset="0"/>
                            </a:rPr>
                          </m:ctrlPr>
                        </m:fPr>
                        <m:num>
                          <m:sSubSup>
                            <m:sSubSupPr>
                              <m:ctrlPr>
                                <a:rPr lang="en-US" sz="2800" b="0" i="1" smtClean="0">
                                  <a:latin typeface="Cambria Math" panose="02040503050406030204" pitchFamily="18" charset="0"/>
                                </a:rPr>
                              </m:ctrlPr>
                            </m:sSubSupPr>
                            <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v</m:t>
                              </m:r>
                            </m:e>
                            <m:sub>
                              <m:r>
                                <m:rPr>
                                  <m:sty m:val="p"/>
                                </m:rPr>
                                <a:rPr lang="en-US" sz="2800" b="0" i="0" smtClean="0">
                                  <a:latin typeface="Cambria Math" panose="02040503050406030204" pitchFamily="18" charset="0"/>
                                </a:rPr>
                                <m:t>ti</m:t>
                              </m:r>
                            </m:sub>
                            <m:sup>
                              <m:r>
                                <a:rPr lang="en-US" sz="2800" b="0" i="0" smtClean="0">
                                  <a:latin typeface="Cambria Math" panose="02040503050406030204" pitchFamily="18" charset="0"/>
                                </a:rPr>
                                <m:t>2</m:t>
                              </m:r>
                            </m:sup>
                          </m:sSub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Ω</m:t>
                              </m:r>
                            </m:e>
                            <m:sub>
                              <m:r>
                                <m:rPr>
                                  <m:sty m:val="p"/>
                                </m:rPr>
                                <a:rPr lang="en-US" sz="2800" b="0" i="0" smtClean="0">
                                  <a:latin typeface="Cambria Math" panose="02040503050406030204" pitchFamily="18" charset="0"/>
                                </a:rPr>
                                <m:t>ci</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𝜌</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𝑍</m:t>
                              </m:r>
                            </m:e>
                            <m:sub>
                              <m:r>
                                <m:rPr>
                                  <m:sty m:val="p"/>
                                </m:rPr>
                                <a:rPr lang="en-US" sz="2800" b="0" i="0" smtClean="0">
                                  <a:latin typeface="Cambria Math" panose="02040503050406030204" pitchFamily="18" charset="0"/>
                                </a:rPr>
                                <m:t>eff</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𝑧</m:t>
                              </m:r>
                            </m:sub>
                          </m:sSub>
                          <m:r>
                            <a:rPr lang="en-US" sz="2800" b="0" i="1" smtClean="0">
                              <a:latin typeface="Cambria Math" panose="02040503050406030204" pitchFamily="18" charset="0"/>
                            </a:rPr>
                            <m:t> </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𝜌</m:t>
                              </m:r>
                            </m:e>
                            <m:sub>
                              <m:r>
                                <a:rPr lang="en-US" sz="2800" b="0" i="1" smtClean="0">
                                  <a:latin typeface="Cambria Math" panose="02040503050406030204" pitchFamily="18" charset="0"/>
                                </a:rPr>
                                <m:t>𝑧</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m:rPr>
                                  <m:sty m:val="p"/>
                                </m:rPr>
                                <a:rPr lang="en-US" sz="2800" b="0" i="0" smtClean="0">
                                  <a:latin typeface="Cambria Math" panose="02040503050406030204" pitchFamily="18" charset="0"/>
                                </a:rPr>
                                <m:t>rot</m:t>
                              </m:r>
                            </m:sub>
                          </m:sSub>
                        </m:den>
                      </m:f>
                      <m:r>
                        <a:rPr lang="es-CO" sz="2800" b="0" i="1" smtClean="0">
                          <a:latin typeface="Cambria Math" panose="02040503050406030204" pitchFamily="18" charset="0"/>
                          <a:ea typeface="Cambria Math" panose="02040503050406030204" pitchFamily="18" charset="0"/>
                        </a:rPr>
                        <m:t>~</m:t>
                      </m:r>
                      <m:f>
                        <m:fPr>
                          <m:ctrlPr>
                            <a:rPr lang="es-CO" sz="2800" b="0" i="1" smtClean="0">
                              <a:latin typeface="Cambria Math" panose="02040503050406030204" pitchFamily="18" charset="0"/>
                              <a:ea typeface="Cambria Math" panose="02040503050406030204" pitchFamily="18" charset="0"/>
                            </a:rPr>
                          </m:ctrlPr>
                        </m:fPr>
                        <m:num>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𝑇</m:t>
                              </m:r>
                            </m:e>
                            <m:sub>
                              <m:r>
                                <a:rPr lang="en-US" sz="2800" b="0" i="1" smtClean="0">
                                  <a:latin typeface="Cambria Math" panose="02040503050406030204" pitchFamily="18" charset="0"/>
                                  <a:ea typeface="Cambria Math" panose="02040503050406030204" pitchFamily="18" charset="0"/>
                                </a:rPr>
                                <m:t>𝑖</m:t>
                              </m:r>
                            </m:sub>
                            <m:sup>
                              <m:r>
                                <a:rPr lang="en-US" sz="2800" b="0" i="1" smtClean="0">
                                  <a:latin typeface="Cambria Math" panose="02040503050406030204" pitchFamily="18" charset="0"/>
                                  <a:ea typeface="Cambria Math" panose="02040503050406030204" pitchFamily="18" charset="0"/>
                                </a:rPr>
                                <m:t>2</m:t>
                              </m:r>
                            </m:sup>
                          </m:sSubSup>
                        </m:num>
                        <m:den>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𝑛</m:t>
                              </m:r>
                            </m:e>
                            <m:sub>
                              <m:r>
                                <a:rPr lang="en-US" sz="2800" b="0" i="1" smtClean="0">
                                  <a:latin typeface="Cambria Math" panose="02040503050406030204" pitchFamily="18" charset="0"/>
                                  <a:ea typeface="Cambria Math" panose="02040503050406030204" pitchFamily="18" charset="0"/>
                                </a:rPr>
                                <m:t>𝑖</m:t>
                              </m:r>
                            </m:sub>
                          </m:sSub>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𝑍</m:t>
                              </m:r>
                            </m:e>
                            <m:sub>
                              <m:r>
                                <m:rPr>
                                  <m:sty m:val="p"/>
                                </m:rPr>
                                <a:rPr lang="en-US" sz="2800" b="0" i="0" smtClean="0">
                                  <a:latin typeface="Cambria Math" panose="02040503050406030204" pitchFamily="18" charset="0"/>
                                  <a:ea typeface="Cambria Math" panose="02040503050406030204" pitchFamily="18" charset="0"/>
                                </a:rPr>
                                <m:t>eff</m:t>
                              </m:r>
                            </m:sub>
                          </m:sSub>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𝑓</m:t>
                              </m:r>
                            </m:e>
                            <m:sub>
                              <m:r>
                                <m:rPr>
                                  <m:sty m:val="p"/>
                                </m:rPr>
                                <a:rPr lang="en-US" sz="2800" b="0" i="0" smtClean="0">
                                  <a:latin typeface="Cambria Math" panose="02040503050406030204" pitchFamily="18" charset="0"/>
                                  <a:ea typeface="Cambria Math" panose="02040503050406030204" pitchFamily="18" charset="0"/>
                                </a:rPr>
                                <m:t>rot</m:t>
                              </m:r>
                            </m:sub>
                          </m:sSub>
                        </m:den>
                      </m:f>
                    </m:oMath>
                  </a14:m>
                  <a:r>
                    <a:rPr lang="en-US" sz="1200" dirty="0"/>
                    <a:t> </a:t>
                  </a:r>
                  <a:endParaRPr lang="en-US" sz="1200" dirty="0" err="1"/>
                </a:p>
              </p:txBody>
            </p:sp>
          </mc:Choice>
          <mc:Fallback xmlns="">
            <p:sp>
              <p:nvSpPr>
                <p:cNvPr id="20" name="TextBox 19">
                  <a:extLst>
                    <a:ext uri="{FF2B5EF4-FFF2-40B4-BE49-F238E27FC236}">
                      <a16:creationId xmlns:a16="http://schemas.microsoft.com/office/drawing/2014/main" id="{F882A724-4DFD-473A-9DCF-27405BD27382}"/>
                    </a:ext>
                  </a:extLst>
                </p:cNvPr>
                <p:cNvSpPr txBox="1">
                  <a:spLocks noRot="1" noChangeAspect="1" noMove="1" noResize="1" noEditPoints="1" noAdjustHandles="1" noChangeArrowheads="1" noChangeShapeType="1" noTextEdit="1"/>
                </p:cNvSpPr>
                <p:nvPr/>
              </p:nvSpPr>
              <p:spPr>
                <a:xfrm>
                  <a:off x="954170" y="5315151"/>
                  <a:ext cx="5421150" cy="423257"/>
                </a:xfrm>
                <a:prstGeom prst="rect">
                  <a:avLst/>
                </a:prstGeom>
                <a:blipFill>
                  <a:blip r:embed="rId4"/>
                  <a:stretch>
                    <a:fillRect l="-112" t="-72464"/>
                  </a:stretch>
                </a:blipFill>
              </p:spPr>
              <p:txBody>
                <a:bodyPr/>
                <a:lstStyle/>
                <a:p>
                  <a:r>
                    <a:rPr lang="de-DE">
                      <a:noFill/>
                    </a:rPr>
                    <a:t> </a:t>
                  </a:r>
                </a:p>
              </p:txBody>
            </p:sp>
          </mc:Fallback>
        </mc:AlternateContent>
      </p:grpSp>
      <p:sp>
        <p:nvSpPr>
          <p:cNvPr id="24" name="TextBox 23">
            <a:extLst>
              <a:ext uri="{FF2B5EF4-FFF2-40B4-BE49-F238E27FC236}">
                <a16:creationId xmlns:a16="http://schemas.microsoft.com/office/drawing/2014/main" id="{0A30FD45-94B7-4189-BD24-172D295BC8D7}"/>
              </a:ext>
            </a:extLst>
          </p:cNvPr>
          <p:cNvSpPr txBox="1"/>
          <p:nvPr/>
        </p:nvSpPr>
        <p:spPr>
          <a:xfrm>
            <a:off x="10848645" y="4272502"/>
            <a:ext cx="67326" cy="248466"/>
          </a:xfrm>
          <a:prstGeom prst="rect">
            <a:avLst/>
          </a:prstGeom>
          <a:noFill/>
        </p:spPr>
        <p:txBody>
          <a:bodyPr wrap="none" lIns="0" tIns="0" rIns="0" bIns="0" rtlCol="0" anchor="t" anchorCtr="0">
            <a:spAutoFit/>
          </a:bodyPr>
          <a:lstStyle/>
          <a:p>
            <a:pPr algn="l">
              <a:lnSpc>
                <a:spcPts val="2300"/>
              </a:lnSpc>
              <a:spcBef>
                <a:spcPts val="1150"/>
              </a:spcBef>
            </a:pPr>
            <a:r>
              <a:rPr lang="en-US" sz="1400" b="1" baseline="30000" dirty="0">
                <a:solidFill>
                  <a:srgbClr val="7F7F7F"/>
                </a:solidFill>
              </a:rPr>
              <a:t>3</a:t>
            </a:r>
            <a:endParaRPr lang="de-DE" sz="1400" b="1" baseline="30000" dirty="0" err="1">
              <a:solidFill>
                <a:srgbClr val="7F7F7F"/>
              </a:solidFill>
            </a:endParaRPr>
          </a:p>
        </p:txBody>
      </p:sp>
      <p:sp>
        <p:nvSpPr>
          <p:cNvPr id="26" name="TextBox 25">
            <a:extLst>
              <a:ext uri="{FF2B5EF4-FFF2-40B4-BE49-F238E27FC236}">
                <a16:creationId xmlns:a16="http://schemas.microsoft.com/office/drawing/2014/main" id="{C1AD832D-3CE8-46C4-8211-0C9781028138}"/>
              </a:ext>
            </a:extLst>
          </p:cNvPr>
          <p:cNvSpPr txBox="1"/>
          <p:nvPr/>
        </p:nvSpPr>
        <p:spPr>
          <a:xfrm>
            <a:off x="11440488" y="3822435"/>
            <a:ext cx="168308" cy="248466"/>
          </a:xfrm>
          <a:prstGeom prst="rect">
            <a:avLst/>
          </a:prstGeom>
          <a:noFill/>
        </p:spPr>
        <p:txBody>
          <a:bodyPr wrap="square" lIns="0" tIns="0" rIns="0" bIns="0" rtlCol="0" anchor="t" anchorCtr="0">
            <a:spAutoFit/>
          </a:bodyPr>
          <a:lstStyle/>
          <a:p>
            <a:pPr algn="l">
              <a:lnSpc>
                <a:spcPts val="2300"/>
              </a:lnSpc>
              <a:spcBef>
                <a:spcPts val="1150"/>
              </a:spcBef>
            </a:pPr>
            <a:r>
              <a:rPr lang="en-US" sz="1400" b="1" baseline="30000" dirty="0">
                <a:solidFill>
                  <a:srgbClr val="E377C2"/>
                </a:solidFill>
              </a:rPr>
              <a:t>1,2</a:t>
            </a:r>
            <a:endParaRPr lang="de-DE" sz="1400" b="1" baseline="30000" dirty="0" err="1">
              <a:solidFill>
                <a:srgbClr val="E377C2"/>
              </a:solidFill>
            </a:endParaRPr>
          </a:p>
        </p:txBody>
      </p:sp>
      <p:sp>
        <p:nvSpPr>
          <p:cNvPr id="27" name="TextBox 26">
            <a:extLst>
              <a:ext uri="{FF2B5EF4-FFF2-40B4-BE49-F238E27FC236}">
                <a16:creationId xmlns:a16="http://schemas.microsoft.com/office/drawing/2014/main" id="{1149E89F-4FDD-4D4B-9C59-129594723AF1}"/>
              </a:ext>
            </a:extLst>
          </p:cNvPr>
          <p:cNvSpPr txBox="1"/>
          <p:nvPr/>
        </p:nvSpPr>
        <p:spPr>
          <a:xfrm>
            <a:off x="11541900" y="3368676"/>
            <a:ext cx="168308" cy="248466"/>
          </a:xfrm>
          <a:prstGeom prst="rect">
            <a:avLst/>
          </a:prstGeom>
          <a:noFill/>
        </p:spPr>
        <p:txBody>
          <a:bodyPr wrap="square" lIns="0" tIns="0" rIns="0" bIns="0" rtlCol="0" anchor="t" anchorCtr="0">
            <a:spAutoFit/>
          </a:bodyPr>
          <a:lstStyle/>
          <a:p>
            <a:pPr algn="l">
              <a:lnSpc>
                <a:spcPts val="2300"/>
              </a:lnSpc>
              <a:spcBef>
                <a:spcPts val="1150"/>
              </a:spcBef>
            </a:pPr>
            <a:r>
              <a:rPr lang="en-US" sz="1400" b="1" baseline="30000" dirty="0">
                <a:solidFill>
                  <a:srgbClr val="BCBD22"/>
                </a:solidFill>
              </a:rPr>
              <a:t>1</a:t>
            </a:r>
            <a:endParaRPr lang="de-DE" sz="1400" b="1" baseline="30000" dirty="0" err="1">
              <a:solidFill>
                <a:srgbClr val="BCBD22"/>
              </a:solidFill>
            </a:endParaRPr>
          </a:p>
        </p:txBody>
      </p:sp>
      <p:sp>
        <p:nvSpPr>
          <p:cNvPr id="28" name="Text Placeholder 4">
            <a:extLst>
              <a:ext uri="{FF2B5EF4-FFF2-40B4-BE49-F238E27FC236}">
                <a16:creationId xmlns:a16="http://schemas.microsoft.com/office/drawing/2014/main" id="{1139DE96-8E7D-413D-A59B-EE634B6B3B12}"/>
              </a:ext>
            </a:extLst>
          </p:cNvPr>
          <p:cNvSpPr txBox="1">
            <a:spLocks/>
          </p:cNvSpPr>
          <p:nvPr/>
        </p:nvSpPr>
        <p:spPr>
          <a:xfrm>
            <a:off x="9201499" y="5434209"/>
            <a:ext cx="2845222" cy="98067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pPr>
            <a:r>
              <a:rPr lang="en-US" sz="1400" baseline="30000" dirty="0">
                <a:solidFill>
                  <a:schemeClr val="accent6">
                    <a:lumMod val="50000"/>
                  </a:schemeClr>
                </a:solidFill>
              </a:rPr>
              <a:t>1 </a:t>
            </a:r>
            <a:r>
              <a:rPr lang="en-US" sz="1400" dirty="0">
                <a:solidFill>
                  <a:schemeClr val="accent6">
                    <a:lumMod val="50000"/>
                  </a:schemeClr>
                </a:solidFill>
              </a:rPr>
              <a:t>Fajardo </a:t>
            </a:r>
            <a:r>
              <a:rPr lang="en-US" sz="1400" dirty="0" err="1">
                <a:solidFill>
                  <a:schemeClr val="accent6">
                    <a:lumMod val="50000"/>
                  </a:schemeClr>
                </a:solidFill>
              </a:rPr>
              <a:t>subm</a:t>
            </a:r>
            <a:r>
              <a:rPr lang="en-US" sz="1400" dirty="0">
                <a:solidFill>
                  <a:schemeClr val="accent6">
                    <a:lumMod val="50000"/>
                  </a:schemeClr>
                </a:solidFill>
              </a:rPr>
              <a:t>. to NF</a:t>
            </a:r>
          </a:p>
          <a:p>
            <a:pPr>
              <a:lnSpc>
                <a:spcPct val="100000"/>
              </a:lnSpc>
            </a:pPr>
            <a:r>
              <a:rPr lang="en-US" sz="1400" baseline="30000" dirty="0">
                <a:solidFill>
                  <a:schemeClr val="accent6">
                    <a:lumMod val="50000"/>
                  </a:schemeClr>
                </a:solidFill>
              </a:rPr>
              <a:t>2 </a:t>
            </a:r>
            <a:r>
              <a:rPr lang="en-US" sz="1400" dirty="0">
                <a:solidFill>
                  <a:schemeClr val="accent6">
                    <a:lumMod val="50000"/>
                  </a:schemeClr>
                </a:solidFill>
              </a:rPr>
              <a:t>Perks </a:t>
            </a:r>
            <a:r>
              <a:rPr lang="en-US" sz="1400" dirty="0" err="1">
                <a:solidFill>
                  <a:schemeClr val="accent6">
                    <a:lumMod val="50000"/>
                  </a:schemeClr>
                </a:solidFill>
              </a:rPr>
              <a:t>subm</a:t>
            </a:r>
            <a:r>
              <a:rPr lang="en-US" sz="1400" dirty="0">
                <a:solidFill>
                  <a:schemeClr val="accent6">
                    <a:lumMod val="50000"/>
                  </a:schemeClr>
                </a:solidFill>
              </a:rPr>
              <a:t>. to NF</a:t>
            </a:r>
          </a:p>
          <a:p>
            <a:pPr>
              <a:lnSpc>
                <a:spcPct val="100000"/>
              </a:lnSpc>
            </a:pPr>
            <a:r>
              <a:rPr lang="en-US" sz="1400" baseline="30000" dirty="0">
                <a:solidFill>
                  <a:schemeClr val="accent6">
                    <a:lumMod val="50000"/>
                  </a:schemeClr>
                </a:solidFill>
              </a:rPr>
              <a:t>3 </a:t>
            </a:r>
            <a:r>
              <a:rPr lang="en-US" sz="1400" dirty="0" err="1">
                <a:solidFill>
                  <a:schemeClr val="accent6">
                    <a:lumMod val="50000"/>
                  </a:schemeClr>
                </a:solidFill>
              </a:rPr>
              <a:t>Muraca</a:t>
            </a:r>
            <a:r>
              <a:rPr lang="en-US" sz="1400" dirty="0">
                <a:solidFill>
                  <a:schemeClr val="accent6">
                    <a:lumMod val="50000"/>
                  </a:schemeClr>
                </a:solidFill>
              </a:rPr>
              <a:t> 2025 EU-US TTF</a:t>
            </a:r>
          </a:p>
          <a:p>
            <a:pPr>
              <a:lnSpc>
                <a:spcPct val="100000"/>
              </a:lnSpc>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a:p>
            <a:pPr>
              <a:lnSpc>
                <a:spcPct val="100000"/>
              </a:lnSpc>
            </a:pPr>
            <a:endParaRPr lang="en-US" sz="1400" dirty="0">
              <a:solidFill>
                <a:schemeClr val="accent6">
                  <a:lumMod val="50000"/>
                </a:schemeClr>
              </a:solidFill>
            </a:endParaRPr>
          </a:p>
          <a:p>
            <a:pPr marL="285750" indent="-285750">
              <a:lnSpc>
                <a:spcPct val="100000"/>
              </a:lnSpc>
              <a:buFont typeface="Arial" panose="020B0604020202020204" pitchFamily="34" charset="0"/>
              <a:buChar char="•"/>
            </a:pPr>
            <a:endParaRPr lang="en-US" sz="1400" dirty="0">
              <a:solidFill>
                <a:schemeClr val="accent6">
                  <a:lumMod val="50000"/>
                </a:schemeClr>
              </a:solidFill>
            </a:endParaRPr>
          </a:p>
        </p:txBody>
      </p:sp>
      <p:sp>
        <p:nvSpPr>
          <p:cNvPr id="21" name="TextBox 20">
            <a:extLst>
              <a:ext uri="{FF2B5EF4-FFF2-40B4-BE49-F238E27FC236}">
                <a16:creationId xmlns:a16="http://schemas.microsoft.com/office/drawing/2014/main" id="{66D0321D-EA7A-44D0-9A8D-C0C42C384C06}"/>
              </a:ext>
            </a:extLst>
          </p:cNvPr>
          <p:cNvSpPr txBox="1"/>
          <p:nvPr/>
        </p:nvSpPr>
        <p:spPr>
          <a:xfrm>
            <a:off x="11315898" y="2933634"/>
            <a:ext cx="168308" cy="248466"/>
          </a:xfrm>
          <a:prstGeom prst="rect">
            <a:avLst/>
          </a:prstGeom>
          <a:noFill/>
        </p:spPr>
        <p:txBody>
          <a:bodyPr wrap="square" lIns="0" tIns="0" rIns="0" bIns="0" rtlCol="0" anchor="t" anchorCtr="0">
            <a:spAutoFit/>
          </a:bodyPr>
          <a:lstStyle/>
          <a:p>
            <a:pPr algn="l">
              <a:lnSpc>
                <a:spcPts val="2300"/>
              </a:lnSpc>
              <a:spcBef>
                <a:spcPts val="1150"/>
              </a:spcBef>
            </a:pPr>
            <a:r>
              <a:rPr lang="en-US" sz="1400" b="1" baseline="30000" dirty="0">
                <a:solidFill>
                  <a:srgbClr val="17BECF"/>
                </a:solidFill>
              </a:rPr>
              <a:t>1</a:t>
            </a:r>
            <a:endParaRPr lang="de-DE" sz="1400" b="1" baseline="30000" dirty="0" err="1">
              <a:solidFill>
                <a:srgbClr val="17BECF"/>
              </a:solidFill>
            </a:endParaRPr>
          </a:p>
        </p:txBody>
      </p:sp>
      <p:grpSp>
        <p:nvGrpSpPr>
          <p:cNvPr id="33" name="Group 32">
            <a:extLst>
              <a:ext uri="{FF2B5EF4-FFF2-40B4-BE49-F238E27FC236}">
                <a16:creationId xmlns:a16="http://schemas.microsoft.com/office/drawing/2014/main" id="{96D462DC-157B-46EE-AF96-E2493765D2F6}"/>
              </a:ext>
            </a:extLst>
          </p:cNvPr>
          <p:cNvGrpSpPr/>
          <p:nvPr/>
        </p:nvGrpSpPr>
        <p:grpSpPr>
          <a:xfrm>
            <a:off x="5189385" y="5832185"/>
            <a:ext cx="3517329" cy="576970"/>
            <a:chOff x="6501353" y="5484213"/>
            <a:chExt cx="3517329" cy="576970"/>
          </a:xfrm>
        </p:grpSpPr>
        <p:sp>
          <p:nvSpPr>
            <p:cNvPr id="34" name="TextBox 33">
              <a:extLst>
                <a:ext uri="{FF2B5EF4-FFF2-40B4-BE49-F238E27FC236}">
                  <a16:creationId xmlns:a16="http://schemas.microsoft.com/office/drawing/2014/main" id="{BD90AC69-41A6-44C7-B504-8710142C35E1}"/>
                </a:ext>
              </a:extLst>
            </p:cNvPr>
            <p:cNvSpPr txBox="1"/>
            <p:nvPr/>
          </p:nvSpPr>
          <p:spPr>
            <a:xfrm>
              <a:off x="6501353" y="5617029"/>
              <a:ext cx="1817148" cy="273793"/>
            </a:xfrm>
            <a:prstGeom prst="rect">
              <a:avLst/>
            </a:prstGeom>
            <a:noFill/>
          </p:spPr>
          <p:txBody>
            <a:bodyPr wrap="square" lIns="0" tIns="0" rIns="0" bIns="0" rtlCol="0" anchor="t" anchorCtr="0">
              <a:spAutoFit/>
            </a:bodyPr>
            <a:lstStyle/>
            <a:p>
              <a:pPr algn="r">
                <a:lnSpc>
                  <a:spcPts val="2300"/>
                </a:lnSpc>
                <a:spcBef>
                  <a:spcPts val="1150"/>
                </a:spcBef>
              </a:pPr>
              <a:r>
                <a:rPr lang="en-US" sz="1600" dirty="0">
                  <a:solidFill>
                    <a:schemeClr val="bg1">
                      <a:lumMod val="50000"/>
                    </a:schemeClr>
                  </a:solidFill>
                </a:rPr>
                <a:t>for W: </a:t>
              </a:r>
              <a:r>
                <a:rPr lang="en-US" sz="1600" i="1" dirty="0" err="1">
                  <a:solidFill>
                    <a:schemeClr val="bg1">
                      <a:lumMod val="50000"/>
                    </a:schemeClr>
                  </a:solidFill>
                </a:rPr>
                <a:t>f</a:t>
              </a:r>
              <a:r>
                <a:rPr lang="en-US" sz="1600" baseline="-25000" dirty="0" err="1">
                  <a:solidFill>
                    <a:schemeClr val="bg1">
                      <a:lumMod val="50000"/>
                    </a:schemeClr>
                  </a:solidFill>
                </a:rPr>
                <a:t>rot</a:t>
              </a:r>
              <a:r>
                <a:rPr lang="en-US" sz="1600" dirty="0">
                  <a:solidFill>
                    <a:schemeClr val="bg1">
                      <a:lumMod val="50000"/>
                    </a:schemeClr>
                  </a:solidFill>
                </a:rPr>
                <a:t> ≈</a:t>
              </a:r>
              <a:endParaRPr lang="de-DE" sz="1600" baseline="-25000" dirty="0" err="1">
                <a:solidFill>
                  <a:schemeClr val="bg1">
                    <a:lumMod val="50000"/>
                  </a:schemeClr>
                </a:solidFill>
              </a:endParaRPr>
            </a:p>
          </p:txBody>
        </p:sp>
        <p:cxnSp>
          <p:nvCxnSpPr>
            <p:cNvPr id="35" name="Straight Connector 34">
              <a:extLst>
                <a:ext uri="{FF2B5EF4-FFF2-40B4-BE49-F238E27FC236}">
                  <a16:creationId xmlns:a16="http://schemas.microsoft.com/office/drawing/2014/main" id="{DBB1DD28-5A73-4CE2-94C1-4A433A108C8A}"/>
                </a:ext>
              </a:extLst>
            </p:cNvPr>
            <p:cNvCxnSpPr>
              <a:cxnSpLocks/>
            </p:cNvCxnSpPr>
            <p:nvPr/>
          </p:nvCxnSpPr>
          <p:spPr>
            <a:xfrm>
              <a:off x="8449597" y="5788801"/>
              <a:ext cx="1299183" cy="0"/>
            </a:xfrm>
            <a:prstGeom prst="line">
              <a:avLst/>
            </a:prstGeom>
            <a:ln w="12700" cmpd="sng">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D4BDB29-4D34-4C39-A6D1-793B9AE0333A}"/>
                </a:ext>
              </a:extLst>
            </p:cNvPr>
            <p:cNvSpPr txBox="1"/>
            <p:nvPr/>
          </p:nvSpPr>
          <p:spPr>
            <a:xfrm>
              <a:off x="8511478" y="5484213"/>
              <a:ext cx="1507204" cy="273793"/>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chemeClr val="bg1">
                      <a:lumMod val="50000"/>
                    </a:schemeClr>
                  </a:solidFill>
                </a:rPr>
                <a:t>(1 + (8</a:t>
              </a:r>
              <a:r>
                <a:rPr lang="en-US" sz="1600" baseline="30000" dirty="0">
                  <a:solidFill>
                    <a:schemeClr val="bg1">
                      <a:lumMod val="50000"/>
                    </a:schemeClr>
                  </a:solidFill>
                </a:rPr>
                <a:t> </a:t>
              </a:r>
              <a:r>
                <a:rPr lang="en-US" sz="1600" i="1" dirty="0">
                  <a:solidFill>
                    <a:schemeClr val="bg1">
                      <a:lumMod val="50000"/>
                    </a:schemeClr>
                  </a:solidFill>
                </a:rPr>
                <a:t>M</a:t>
              </a:r>
              <a:r>
                <a:rPr lang="en-US" sz="1600" i="1" baseline="-25000" dirty="0">
                  <a:solidFill>
                    <a:schemeClr val="bg1">
                      <a:lumMod val="50000"/>
                    </a:schemeClr>
                  </a:solidFill>
                </a:rPr>
                <a:t>i</a:t>
              </a:r>
              <a:r>
                <a:rPr lang="en-US" sz="1600" dirty="0">
                  <a:solidFill>
                    <a:schemeClr val="bg1">
                      <a:lumMod val="50000"/>
                    </a:schemeClr>
                  </a:solidFill>
                </a:rPr>
                <a:t>)</a:t>
              </a:r>
              <a:r>
                <a:rPr lang="en-US" sz="1600" baseline="30000" dirty="0">
                  <a:solidFill>
                    <a:schemeClr val="bg1">
                      <a:lumMod val="50000"/>
                    </a:schemeClr>
                  </a:solidFill>
                </a:rPr>
                <a:t>2 </a:t>
              </a:r>
              <a:r>
                <a:rPr lang="en-US" sz="1600" dirty="0">
                  <a:solidFill>
                    <a:schemeClr val="bg1">
                      <a:lumMod val="50000"/>
                    </a:schemeClr>
                  </a:solidFill>
                </a:rPr>
                <a:t>)</a:t>
              </a:r>
              <a:r>
                <a:rPr lang="en-US" sz="1600" baseline="30000" dirty="0">
                  <a:solidFill>
                    <a:schemeClr val="bg1">
                      <a:lumMod val="50000"/>
                    </a:schemeClr>
                  </a:solidFill>
                </a:rPr>
                <a:t>2</a:t>
              </a:r>
              <a:endParaRPr lang="de-DE" sz="1600" dirty="0" err="1">
                <a:solidFill>
                  <a:schemeClr val="bg1">
                    <a:lumMod val="50000"/>
                  </a:schemeClr>
                </a:solidFill>
              </a:endParaRPr>
            </a:p>
          </p:txBody>
        </p:sp>
        <p:sp>
          <p:nvSpPr>
            <p:cNvPr id="37" name="TextBox 36">
              <a:extLst>
                <a:ext uri="{FF2B5EF4-FFF2-40B4-BE49-F238E27FC236}">
                  <a16:creationId xmlns:a16="http://schemas.microsoft.com/office/drawing/2014/main" id="{B897DC69-45A0-4615-9893-8315D4DE3160}"/>
                </a:ext>
              </a:extLst>
            </p:cNvPr>
            <p:cNvSpPr txBox="1"/>
            <p:nvPr/>
          </p:nvSpPr>
          <p:spPr>
            <a:xfrm>
              <a:off x="8473121" y="5787390"/>
              <a:ext cx="1507204" cy="273793"/>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chemeClr val="bg1">
                      <a:lumMod val="50000"/>
                    </a:schemeClr>
                  </a:solidFill>
                </a:rPr>
                <a:t>1 + (8</a:t>
              </a:r>
              <a:r>
                <a:rPr lang="en-US" sz="1600" baseline="30000" dirty="0">
                  <a:solidFill>
                    <a:schemeClr val="bg1">
                      <a:lumMod val="50000"/>
                    </a:schemeClr>
                  </a:solidFill>
                </a:rPr>
                <a:t> </a:t>
              </a:r>
              <a:r>
                <a:rPr lang="en-US" sz="1600" i="1" dirty="0">
                  <a:solidFill>
                    <a:schemeClr val="bg1">
                      <a:lumMod val="50000"/>
                    </a:schemeClr>
                  </a:solidFill>
                </a:rPr>
                <a:t>M</a:t>
              </a:r>
              <a:r>
                <a:rPr lang="en-US" sz="1600" i="1" baseline="-25000" dirty="0">
                  <a:solidFill>
                    <a:schemeClr val="bg1">
                      <a:lumMod val="50000"/>
                    </a:schemeClr>
                  </a:solidFill>
                </a:rPr>
                <a:t>i</a:t>
              </a:r>
              <a:r>
                <a:rPr lang="en-US" sz="1600" dirty="0">
                  <a:solidFill>
                    <a:schemeClr val="bg1">
                      <a:lumMod val="50000"/>
                    </a:schemeClr>
                  </a:solidFill>
                </a:rPr>
                <a:t>)</a:t>
              </a:r>
              <a:r>
                <a:rPr lang="en-US" sz="1600" baseline="30000" dirty="0">
                  <a:solidFill>
                    <a:schemeClr val="bg1">
                      <a:lumMod val="50000"/>
                    </a:schemeClr>
                  </a:solidFill>
                </a:rPr>
                <a:t>4 </a:t>
              </a:r>
              <a:r>
                <a:rPr lang="en-US" sz="1600" dirty="0">
                  <a:solidFill>
                    <a:schemeClr val="bg1">
                      <a:lumMod val="50000"/>
                    </a:schemeClr>
                  </a:solidFill>
                </a:rPr>
                <a:t>/</a:t>
              </a:r>
              <a:r>
                <a:rPr lang="en-US" sz="1600" baseline="-25000" dirty="0">
                  <a:solidFill>
                    <a:schemeClr val="bg1">
                      <a:lumMod val="50000"/>
                    </a:schemeClr>
                  </a:solidFill>
                </a:rPr>
                <a:t> </a:t>
              </a:r>
              <a:r>
                <a:rPr lang="en-US" sz="1600" dirty="0">
                  <a:solidFill>
                    <a:schemeClr val="bg1">
                      <a:lumMod val="50000"/>
                    </a:schemeClr>
                  </a:solidFill>
                </a:rPr>
                <a:t>50</a:t>
              </a:r>
              <a:endParaRPr lang="de-DE" sz="1600" dirty="0" err="1">
                <a:solidFill>
                  <a:schemeClr val="bg1">
                    <a:lumMod val="50000"/>
                  </a:schemeClr>
                </a:solidFill>
              </a:endParaRPr>
            </a:p>
          </p:txBody>
        </p:sp>
      </p:grpSp>
    </p:spTree>
    <p:extLst>
      <p:ext uri="{BB962C8B-B14F-4D97-AF65-F5344CB8AC3E}">
        <p14:creationId xmlns:p14="http://schemas.microsoft.com/office/powerpoint/2010/main" val="2020222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a:extLst>
              <a:ext uri="{FF2B5EF4-FFF2-40B4-BE49-F238E27FC236}">
                <a16:creationId xmlns:a16="http://schemas.microsoft.com/office/drawing/2014/main" id="{8748A4D0-94C9-4E65-8945-009B5BF58C3D}"/>
              </a:ext>
            </a:extLst>
          </p:cNvPr>
          <p:cNvSpPr txBox="1">
            <a:spLocks/>
          </p:cNvSpPr>
          <p:nvPr/>
        </p:nvSpPr>
        <p:spPr>
          <a:xfrm>
            <a:off x="6887589" y="1573515"/>
            <a:ext cx="4127543" cy="436557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b="1" u="sng" dirty="0">
                <a:solidFill>
                  <a:schemeClr val="accent1"/>
                </a:solidFill>
              </a:rPr>
              <a:t>During my PhD: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 a theory-based modelling workflow with impurities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Validation in ASDEX Upgrade,        a tokamak with full-W walls</a:t>
            </a:r>
          </a:p>
          <a:p>
            <a:endParaRPr lang="en-US" dirty="0"/>
          </a:p>
          <a:p>
            <a:pPr marL="285750" indent="-285750">
              <a:buFont typeface="Arial" panose="020B0604020202020204" pitchFamily="34" charset="0"/>
              <a:buChar char="•"/>
            </a:pPr>
            <a:r>
              <a:rPr lang="en-US" dirty="0"/>
              <a:t>Predictions of ITER plasmas</a:t>
            </a:r>
          </a:p>
          <a:p>
            <a:endParaRPr lang="en-US" dirty="0"/>
          </a:p>
          <a:p>
            <a:pPr marL="285750" indent="-28575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Impurities are critical in the operation of a fusion reactor</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1</a:t>
            </a:r>
          </a:p>
        </p:txBody>
      </p:sp>
      <p:cxnSp>
        <p:nvCxnSpPr>
          <p:cNvPr id="12" name="Straight Connector 11">
            <a:extLst>
              <a:ext uri="{FF2B5EF4-FFF2-40B4-BE49-F238E27FC236}">
                <a16:creationId xmlns:a16="http://schemas.microsoft.com/office/drawing/2014/main" id="{FE459B02-347A-4376-AC16-54EDEA7824EA}"/>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FA68E4C-C6C0-40AD-AA10-04AF6A789240}"/>
              </a:ext>
            </a:extLst>
          </p:cNvPr>
          <p:cNvGrpSpPr/>
          <p:nvPr/>
        </p:nvGrpSpPr>
        <p:grpSpPr>
          <a:xfrm>
            <a:off x="1609742" y="1694448"/>
            <a:ext cx="4486258" cy="3914850"/>
            <a:chOff x="619443" y="2978855"/>
            <a:chExt cx="4486258" cy="3914850"/>
          </a:xfrm>
        </p:grpSpPr>
        <p:grpSp>
          <p:nvGrpSpPr>
            <p:cNvPr id="20" name="Group 19">
              <a:extLst>
                <a:ext uri="{FF2B5EF4-FFF2-40B4-BE49-F238E27FC236}">
                  <a16:creationId xmlns:a16="http://schemas.microsoft.com/office/drawing/2014/main" id="{20425FD3-63B0-4959-BE6C-A457CFC3EA9E}"/>
                </a:ext>
              </a:extLst>
            </p:cNvPr>
            <p:cNvGrpSpPr/>
            <p:nvPr/>
          </p:nvGrpSpPr>
          <p:grpSpPr>
            <a:xfrm>
              <a:off x="1977564" y="2978855"/>
              <a:ext cx="1762095" cy="1762095"/>
              <a:chOff x="4481185" y="1817754"/>
              <a:chExt cx="1762095" cy="1762095"/>
            </a:xfrm>
          </p:grpSpPr>
          <p:sp>
            <p:nvSpPr>
              <p:cNvPr id="21" name="Oval 20">
                <a:extLst>
                  <a:ext uri="{FF2B5EF4-FFF2-40B4-BE49-F238E27FC236}">
                    <a16:creationId xmlns:a16="http://schemas.microsoft.com/office/drawing/2014/main" id="{69CAD7FA-CDFA-4079-921B-7CDBB9E29307}"/>
                  </a:ext>
                </a:extLst>
              </p:cNvPr>
              <p:cNvSpPr/>
              <p:nvPr/>
            </p:nvSpPr>
            <p:spPr>
              <a:xfrm>
                <a:off x="4481185" y="1817754"/>
                <a:ext cx="1762095" cy="1762095"/>
              </a:xfrm>
              <a:prstGeom prst="ellipse">
                <a:avLst/>
              </a:prstGeom>
              <a:solidFill>
                <a:srgbClr val="E8EDA8"/>
              </a:solidFill>
              <a:ln w="381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2" name="TextBox 21">
                <a:extLst>
                  <a:ext uri="{FF2B5EF4-FFF2-40B4-BE49-F238E27FC236}">
                    <a16:creationId xmlns:a16="http://schemas.microsoft.com/office/drawing/2014/main" id="{9452D431-43ED-4684-96E8-5F560DEB6F87}"/>
                  </a:ext>
                </a:extLst>
              </p:cNvPr>
              <p:cNvSpPr txBox="1"/>
              <p:nvPr/>
            </p:nvSpPr>
            <p:spPr>
              <a:xfrm>
                <a:off x="4567616" y="2334106"/>
                <a:ext cx="1607399"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Core performance</a:t>
                </a:r>
                <a:endParaRPr lang="de-DE" sz="2000" b="1" dirty="0" err="1">
                  <a:ln w="3175">
                    <a:solidFill>
                      <a:schemeClr val="tx1"/>
                    </a:solidFill>
                  </a:ln>
                  <a:solidFill>
                    <a:schemeClr val="bg1"/>
                  </a:solidFill>
                </a:endParaRPr>
              </a:p>
            </p:txBody>
          </p:sp>
        </p:grpSp>
        <p:grpSp>
          <p:nvGrpSpPr>
            <p:cNvPr id="23" name="Group 22">
              <a:extLst>
                <a:ext uri="{FF2B5EF4-FFF2-40B4-BE49-F238E27FC236}">
                  <a16:creationId xmlns:a16="http://schemas.microsoft.com/office/drawing/2014/main" id="{191383A6-8107-43CB-A5C6-05A63554DDFC}"/>
                </a:ext>
              </a:extLst>
            </p:cNvPr>
            <p:cNvGrpSpPr/>
            <p:nvPr/>
          </p:nvGrpSpPr>
          <p:grpSpPr>
            <a:xfrm>
              <a:off x="3343606" y="5131610"/>
              <a:ext cx="1762095" cy="1762095"/>
              <a:chOff x="6124575" y="3893562"/>
              <a:chExt cx="1762095" cy="1762095"/>
            </a:xfrm>
          </p:grpSpPr>
          <p:sp>
            <p:nvSpPr>
              <p:cNvPr id="29" name="Oval 28">
                <a:extLst>
                  <a:ext uri="{FF2B5EF4-FFF2-40B4-BE49-F238E27FC236}">
                    <a16:creationId xmlns:a16="http://schemas.microsoft.com/office/drawing/2014/main" id="{B75EEBB1-7E9D-4F39-986F-AA4759EE31B4}"/>
                  </a:ext>
                </a:extLst>
              </p:cNvPr>
              <p:cNvSpPr/>
              <p:nvPr/>
            </p:nvSpPr>
            <p:spPr>
              <a:xfrm>
                <a:off x="6124575" y="3893562"/>
                <a:ext cx="1762095" cy="1762095"/>
              </a:xfrm>
              <a:prstGeom prst="ellipse">
                <a:avLst/>
              </a:prstGeom>
              <a:solidFill>
                <a:srgbClr val="99E0F7"/>
              </a:solidFill>
              <a:ln w="3810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2" name="TextBox 31">
                <a:extLst>
                  <a:ext uri="{FF2B5EF4-FFF2-40B4-BE49-F238E27FC236}">
                    <a16:creationId xmlns:a16="http://schemas.microsoft.com/office/drawing/2014/main" id="{10253739-CC7E-4B5C-8D66-5ABB89A7FF5B}"/>
                  </a:ext>
                </a:extLst>
              </p:cNvPr>
              <p:cNvSpPr txBox="1"/>
              <p:nvPr/>
            </p:nvSpPr>
            <p:spPr>
              <a:xfrm>
                <a:off x="6280038" y="4429506"/>
                <a:ext cx="1451168"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Power exhaust</a:t>
                </a:r>
                <a:endParaRPr lang="de-DE" sz="2000" b="1" dirty="0" err="1">
                  <a:ln w="3175">
                    <a:solidFill>
                      <a:schemeClr val="tx1"/>
                    </a:solidFill>
                  </a:ln>
                  <a:solidFill>
                    <a:schemeClr val="bg1"/>
                  </a:solidFill>
                </a:endParaRPr>
              </a:p>
            </p:txBody>
          </p:sp>
        </p:grpSp>
        <p:grpSp>
          <p:nvGrpSpPr>
            <p:cNvPr id="33" name="Group 32">
              <a:extLst>
                <a:ext uri="{FF2B5EF4-FFF2-40B4-BE49-F238E27FC236}">
                  <a16:creationId xmlns:a16="http://schemas.microsoft.com/office/drawing/2014/main" id="{C27B7DD5-1821-41CA-B9E7-FD233CB5C381}"/>
                </a:ext>
              </a:extLst>
            </p:cNvPr>
            <p:cNvGrpSpPr/>
            <p:nvPr/>
          </p:nvGrpSpPr>
          <p:grpSpPr>
            <a:xfrm>
              <a:off x="619443" y="5114104"/>
              <a:ext cx="1762095" cy="1762095"/>
              <a:chOff x="3048726" y="3932554"/>
              <a:chExt cx="1762095" cy="1762095"/>
            </a:xfrm>
          </p:grpSpPr>
          <p:sp>
            <p:nvSpPr>
              <p:cNvPr id="34" name="Oval 33">
                <a:extLst>
                  <a:ext uri="{FF2B5EF4-FFF2-40B4-BE49-F238E27FC236}">
                    <a16:creationId xmlns:a16="http://schemas.microsoft.com/office/drawing/2014/main" id="{23092EAE-3D6E-4787-B5A8-4F1616067C64}"/>
                  </a:ext>
                </a:extLst>
              </p:cNvPr>
              <p:cNvSpPr/>
              <p:nvPr/>
            </p:nvSpPr>
            <p:spPr>
              <a:xfrm>
                <a:off x="3048726" y="3932554"/>
                <a:ext cx="1762095" cy="1762095"/>
              </a:xfrm>
              <a:prstGeom prst="ellipse">
                <a:avLst/>
              </a:prstGeom>
              <a:solidFill>
                <a:srgbClr val="F9CB99"/>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5" name="TextBox 34">
                <a:extLst>
                  <a:ext uri="{FF2B5EF4-FFF2-40B4-BE49-F238E27FC236}">
                    <a16:creationId xmlns:a16="http://schemas.microsoft.com/office/drawing/2014/main" id="{C0B3BA51-D9C1-4911-A03A-44D010EA2C0B}"/>
                  </a:ext>
                </a:extLst>
              </p:cNvPr>
              <p:cNvSpPr txBox="1"/>
              <p:nvPr/>
            </p:nvSpPr>
            <p:spPr>
              <a:xfrm>
                <a:off x="3157521" y="4511702"/>
                <a:ext cx="1529694"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Plasma-wall interaction</a:t>
                </a:r>
                <a:endParaRPr lang="de-DE" sz="2000" b="1" dirty="0" err="1">
                  <a:ln w="3175">
                    <a:solidFill>
                      <a:schemeClr val="tx1"/>
                    </a:solidFill>
                  </a:ln>
                  <a:solidFill>
                    <a:schemeClr val="bg1"/>
                  </a:solidFill>
                </a:endParaRPr>
              </a:p>
            </p:txBody>
          </p:sp>
        </p:grpSp>
        <p:pic>
          <p:nvPicPr>
            <p:cNvPr id="36" name="Graphic 35" descr="Line arrow Counter clockwise curve">
              <a:extLst>
                <a:ext uri="{FF2B5EF4-FFF2-40B4-BE49-F238E27FC236}">
                  <a16:creationId xmlns:a16="http://schemas.microsoft.com/office/drawing/2014/main" id="{0A86AE68-2C80-4337-AD19-6DB089E228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a:off x="3407811" y="4404317"/>
              <a:ext cx="758167" cy="758167"/>
            </a:xfrm>
            <a:prstGeom prst="rect">
              <a:avLst/>
            </a:prstGeom>
          </p:spPr>
        </p:pic>
        <p:pic>
          <p:nvPicPr>
            <p:cNvPr id="37" name="Graphic 36" descr="Line arrow Counter clockwise curve">
              <a:extLst>
                <a:ext uri="{FF2B5EF4-FFF2-40B4-BE49-F238E27FC236}">
                  <a16:creationId xmlns:a16="http://schemas.microsoft.com/office/drawing/2014/main" id="{23554295-25B6-403B-B2DD-DA82A096E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flipH="1" flipV="1">
              <a:off x="2974769" y="4675042"/>
              <a:ext cx="758167" cy="758167"/>
            </a:xfrm>
            <a:prstGeom prst="rect">
              <a:avLst/>
            </a:prstGeom>
          </p:spPr>
        </p:pic>
        <p:pic>
          <p:nvPicPr>
            <p:cNvPr id="38" name="Graphic 37" descr="Line arrow Counter clockwise curve">
              <a:extLst>
                <a:ext uri="{FF2B5EF4-FFF2-40B4-BE49-F238E27FC236}">
                  <a16:creationId xmlns:a16="http://schemas.microsoft.com/office/drawing/2014/main" id="{A649839C-A97B-4E52-8AF2-6C1577B8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a:off x="1582925" y="4419969"/>
              <a:ext cx="758167" cy="758167"/>
            </a:xfrm>
            <a:prstGeom prst="rect">
              <a:avLst/>
            </a:prstGeom>
          </p:spPr>
        </p:pic>
        <p:pic>
          <p:nvPicPr>
            <p:cNvPr id="39" name="Graphic 38" descr="Line arrow Counter clockwise curve">
              <a:extLst>
                <a:ext uri="{FF2B5EF4-FFF2-40B4-BE49-F238E27FC236}">
                  <a16:creationId xmlns:a16="http://schemas.microsoft.com/office/drawing/2014/main" id="{D7405ACD-3BCC-4070-91AE-0998FDE323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flipH="1" flipV="1">
              <a:off x="2023508" y="4675042"/>
              <a:ext cx="758167" cy="758167"/>
            </a:xfrm>
            <a:prstGeom prst="rect">
              <a:avLst/>
            </a:prstGeom>
          </p:spPr>
        </p:pic>
        <p:pic>
          <p:nvPicPr>
            <p:cNvPr id="40" name="Graphic 39" descr="Line arrow Counter clockwise curve">
              <a:extLst>
                <a:ext uri="{FF2B5EF4-FFF2-40B4-BE49-F238E27FC236}">
                  <a16:creationId xmlns:a16="http://schemas.microsoft.com/office/drawing/2014/main" id="{C20A9C06-5D4A-47E4-ABA4-E70144FEAC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860153" flipH="1" flipV="1">
              <a:off x="2463087" y="5948503"/>
              <a:ext cx="758167" cy="758167"/>
            </a:xfrm>
            <a:prstGeom prst="rect">
              <a:avLst/>
            </a:prstGeom>
          </p:spPr>
        </p:pic>
        <p:pic>
          <p:nvPicPr>
            <p:cNvPr id="41" name="Graphic 40" descr="Line arrow Counter clockwise curve">
              <a:extLst>
                <a:ext uri="{FF2B5EF4-FFF2-40B4-BE49-F238E27FC236}">
                  <a16:creationId xmlns:a16="http://schemas.microsoft.com/office/drawing/2014/main" id="{DA367A2D-B01D-4D64-A7D5-9C6210BD8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975841">
              <a:off x="2488612" y="5495016"/>
              <a:ext cx="758167" cy="758167"/>
            </a:xfrm>
            <a:prstGeom prst="rect">
              <a:avLst/>
            </a:prstGeom>
          </p:spPr>
        </p:pic>
      </p:grpSp>
      <p:sp>
        <p:nvSpPr>
          <p:cNvPr id="27" name="TextBox 26">
            <a:extLst>
              <a:ext uri="{FF2B5EF4-FFF2-40B4-BE49-F238E27FC236}">
                <a16:creationId xmlns:a16="http://schemas.microsoft.com/office/drawing/2014/main" id="{E5F855B4-11D2-4895-A84A-1555F22A68D9}"/>
              </a:ext>
            </a:extLst>
          </p:cNvPr>
          <p:cNvSpPr txBox="1"/>
          <p:nvPr/>
        </p:nvSpPr>
        <p:spPr>
          <a:xfrm>
            <a:off x="9812631" y="4249693"/>
            <a:ext cx="1580888" cy="369332"/>
          </a:xfrm>
          <a:prstGeom prst="rect">
            <a:avLst/>
          </a:prstGeom>
          <a:noFill/>
        </p:spPr>
        <p:txBody>
          <a:bodyPr wrap="square" lIns="0" tIns="0" rIns="0" bIns="0" rtlCol="0" anchor="t" anchorCtr="0">
            <a:spAutoFit/>
          </a:bodyPr>
          <a:lstStyle/>
          <a:p>
            <a:pPr algn="ctr">
              <a:spcBef>
                <a:spcPts val="1150"/>
              </a:spcBef>
            </a:pPr>
            <a:r>
              <a:rPr lang="en-US" sz="1200" b="1" dirty="0">
                <a:solidFill>
                  <a:srgbClr val="66A7A3"/>
                </a:solidFill>
              </a:rPr>
              <a:t>Confidence on extrapolation</a:t>
            </a:r>
            <a:endParaRPr lang="de-DE" sz="1200" b="1" dirty="0" err="1">
              <a:solidFill>
                <a:srgbClr val="66A7A3"/>
              </a:solidFill>
            </a:endParaRPr>
          </a:p>
        </p:txBody>
      </p:sp>
      <p:sp>
        <p:nvSpPr>
          <p:cNvPr id="28" name="Arc 27">
            <a:extLst>
              <a:ext uri="{FF2B5EF4-FFF2-40B4-BE49-F238E27FC236}">
                <a16:creationId xmlns:a16="http://schemas.microsoft.com/office/drawing/2014/main" id="{87D55DB7-155E-4CA2-A418-DC20A532FD3E}"/>
              </a:ext>
            </a:extLst>
          </p:cNvPr>
          <p:cNvSpPr/>
          <p:nvPr/>
        </p:nvSpPr>
        <p:spPr>
          <a:xfrm>
            <a:off x="10029313" y="3729489"/>
            <a:ext cx="1331053" cy="1229421"/>
          </a:xfrm>
          <a:prstGeom prst="arc">
            <a:avLst>
              <a:gd name="adj1" fmla="val 16188540"/>
              <a:gd name="adj2" fmla="val 5800953"/>
            </a:avLst>
          </a:prstGeom>
          <a:ln w="28575" cmpd="sng">
            <a:solidFill>
              <a:srgbClr val="66A7A3"/>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61253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a:extLst>
              <a:ext uri="{FF2B5EF4-FFF2-40B4-BE49-F238E27FC236}">
                <a16:creationId xmlns:a16="http://schemas.microsoft.com/office/drawing/2014/main" id="{8748A4D0-94C9-4E65-8945-009B5BF58C3D}"/>
              </a:ext>
            </a:extLst>
          </p:cNvPr>
          <p:cNvSpPr txBox="1">
            <a:spLocks/>
          </p:cNvSpPr>
          <p:nvPr/>
        </p:nvSpPr>
        <p:spPr>
          <a:xfrm>
            <a:off x="6887590" y="1573515"/>
            <a:ext cx="4037084" cy="436557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b="1" u="sng" dirty="0">
                <a:solidFill>
                  <a:schemeClr val="accent1"/>
                </a:solidFill>
              </a:rPr>
              <a:t>During my PhD: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 a </a:t>
            </a:r>
            <a:r>
              <a:rPr lang="en-US" b="1" dirty="0"/>
              <a:t>theory-based</a:t>
            </a:r>
            <a:r>
              <a:rPr lang="en-US" dirty="0"/>
              <a:t> modelling workflow with impurities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Validation in ASDEX Upgrade,       a tokamak with full-W walls</a:t>
            </a:r>
          </a:p>
          <a:p>
            <a:endParaRPr lang="en-US" dirty="0"/>
          </a:p>
          <a:p>
            <a:pPr marL="285750" indent="-285750">
              <a:buFont typeface="Arial" panose="020B0604020202020204" pitchFamily="34" charset="0"/>
              <a:buChar char="•"/>
            </a:pPr>
            <a:r>
              <a:rPr lang="en-US" dirty="0"/>
              <a:t>Predictions of ITER plasmas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Impurities are critical in the operation of a fusion reactor</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1</a:t>
            </a:r>
          </a:p>
        </p:txBody>
      </p:sp>
      <p:cxnSp>
        <p:nvCxnSpPr>
          <p:cNvPr id="12" name="Straight Connector 11">
            <a:extLst>
              <a:ext uri="{FF2B5EF4-FFF2-40B4-BE49-F238E27FC236}">
                <a16:creationId xmlns:a16="http://schemas.microsoft.com/office/drawing/2014/main" id="{FE459B02-347A-4376-AC16-54EDEA7824EA}"/>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FA68E4C-C6C0-40AD-AA10-04AF6A789240}"/>
              </a:ext>
            </a:extLst>
          </p:cNvPr>
          <p:cNvGrpSpPr/>
          <p:nvPr/>
        </p:nvGrpSpPr>
        <p:grpSpPr>
          <a:xfrm>
            <a:off x="1609742" y="1694448"/>
            <a:ext cx="4486258" cy="3914850"/>
            <a:chOff x="619443" y="2978855"/>
            <a:chExt cx="4486258" cy="3914850"/>
          </a:xfrm>
        </p:grpSpPr>
        <p:grpSp>
          <p:nvGrpSpPr>
            <p:cNvPr id="20" name="Group 19">
              <a:extLst>
                <a:ext uri="{FF2B5EF4-FFF2-40B4-BE49-F238E27FC236}">
                  <a16:creationId xmlns:a16="http://schemas.microsoft.com/office/drawing/2014/main" id="{20425FD3-63B0-4959-BE6C-A457CFC3EA9E}"/>
                </a:ext>
              </a:extLst>
            </p:cNvPr>
            <p:cNvGrpSpPr/>
            <p:nvPr/>
          </p:nvGrpSpPr>
          <p:grpSpPr>
            <a:xfrm>
              <a:off x="1977564" y="2978855"/>
              <a:ext cx="1762095" cy="1762095"/>
              <a:chOff x="4481185" y="1817754"/>
              <a:chExt cx="1762095" cy="1762095"/>
            </a:xfrm>
          </p:grpSpPr>
          <p:sp>
            <p:nvSpPr>
              <p:cNvPr id="21" name="Oval 20">
                <a:extLst>
                  <a:ext uri="{FF2B5EF4-FFF2-40B4-BE49-F238E27FC236}">
                    <a16:creationId xmlns:a16="http://schemas.microsoft.com/office/drawing/2014/main" id="{69CAD7FA-CDFA-4079-921B-7CDBB9E29307}"/>
                  </a:ext>
                </a:extLst>
              </p:cNvPr>
              <p:cNvSpPr/>
              <p:nvPr/>
            </p:nvSpPr>
            <p:spPr>
              <a:xfrm>
                <a:off x="4481185" y="1817754"/>
                <a:ext cx="1762095" cy="1762095"/>
              </a:xfrm>
              <a:prstGeom prst="ellipse">
                <a:avLst/>
              </a:prstGeom>
              <a:solidFill>
                <a:srgbClr val="E8EDA8"/>
              </a:solidFill>
              <a:ln w="38100" cmpd="sng">
                <a:solidFill>
                  <a:schemeClr val="bg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2" name="TextBox 21">
                <a:extLst>
                  <a:ext uri="{FF2B5EF4-FFF2-40B4-BE49-F238E27FC236}">
                    <a16:creationId xmlns:a16="http://schemas.microsoft.com/office/drawing/2014/main" id="{9452D431-43ED-4684-96E8-5F560DEB6F87}"/>
                  </a:ext>
                </a:extLst>
              </p:cNvPr>
              <p:cNvSpPr txBox="1"/>
              <p:nvPr/>
            </p:nvSpPr>
            <p:spPr>
              <a:xfrm>
                <a:off x="4567616" y="2334106"/>
                <a:ext cx="1607399"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Core performance</a:t>
                </a:r>
                <a:endParaRPr lang="de-DE" sz="2000" b="1" dirty="0" err="1">
                  <a:ln w="3175">
                    <a:solidFill>
                      <a:schemeClr val="tx1"/>
                    </a:solidFill>
                  </a:ln>
                  <a:solidFill>
                    <a:schemeClr val="bg1"/>
                  </a:solidFill>
                </a:endParaRPr>
              </a:p>
            </p:txBody>
          </p:sp>
        </p:grpSp>
        <p:grpSp>
          <p:nvGrpSpPr>
            <p:cNvPr id="23" name="Group 22">
              <a:extLst>
                <a:ext uri="{FF2B5EF4-FFF2-40B4-BE49-F238E27FC236}">
                  <a16:creationId xmlns:a16="http://schemas.microsoft.com/office/drawing/2014/main" id="{191383A6-8107-43CB-A5C6-05A63554DDFC}"/>
                </a:ext>
              </a:extLst>
            </p:cNvPr>
            <p:cNvGrpSpPr/>
            <p:nvPr/>
          </p:nvGrpSpPr>
          <p:grpSpPr>
            <a:xfrm>
              <a:off x="3343606" y="5131610"/>
              <a:ext cx="1762095" cy="1762095"/>
              <a:chOff x="6124575" y="3893562"/>
              <a:chExt cx="1762095" cy="1762095"/>
            </a:xfrm>
          </p:grpSpPr>
          <p:sp>
            <p:nvSpPr>
              <p:cNvPr id="29" name="Oval 28">
                <a:extLst>
                  <a:ext uri="{FF2B5EF4-FFF2-40B4-BE49-F238E27FC236}">
                    <a16:creationId xmlns:a16="http://schemas.microsoft.com/office/drawing/2014/main" id="{B75EEBB1-7E9D-4F39-986F-AA4759EE31B4}"/>
                  </a:ext>
                </a:extLst>
              </p:cNvPr>
              <p:cNvSpPr/>
              <p:nvPr/>
            </p:nvSpPr>
            <p:spPr>
              <a:xfrm>
                <a:off x="6124575" y="3893562"/>
                <a:ext cx="1762095" cy="1762095"/>
              </a:xfrm>
              <a:prstGeom prst="ellipse">
                <a:avLst/>
              </a:prstGeom>
              <a:solidFill>
                <a:srgbClr val="99E0F7"/>
              </a:solidFill>
              <a:ln w="3810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2" name="TextBox 31">
                <a:extLst>
                  <a:ext uri="{FF2B5EF4-FFF2-40B4-BE49-F238E27FC236}">
                    <a16:creationId xmlns:a16="http://schemas.microsoft.com/office/drawing/2014/main" id="{10253739-CC7E-4B5C-8D66-5ABB89A7FF5B}"/>
                  </a:ext>
                </a:extLst>
              </p:cNvPr>
              <p:cNvSpPr txBox="1"/>
              <p:nvPr/>
            </p:nvSpPr>
            <p:spPr>
              <a:xfrm>
                <a:off x="6280038" y="4429506"/>
                <a:ext cx="1451168"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Power exhaust</a:t>
                </a:r>
                <a:endParaRPr lang="de-DE" sz="2000" b="1" dirty="0" err="1">
                  <a:ln w="3175">
                    <a:solidFill>
                      <a:schemeClr val="tx1"/>
                    </a:solidFill>
                  </a:ln>
                  <a:solidFill>
                    <a:schemeClr val="bg1"/>
                  </a:solidFill>
                </a:endParaRPr>
              </a:p>
            </p:txBody>
          </p:sp>
        </p:grpSp>
        <p:grpSp>
          <p:nvGrpSpPr>
            <p:cNvPr id="33" name="Group 32">
              <a:extLst>
                <a:ext uri="{FF2B5EF4-FFF2-40B4-BE49-F238E27FC236}">
                  <a16:creationId xmlns:a16="http://schemas.microsoft.com/office/drawing/2014/main" id="{C27B7DD5-1821-41CA-B9E7-FD233CB5C381}"/>
                </a:ext>
              </a:extLst>
            </p:cNvPr>
            <p:cNvGrpSpPr/>
            <p:nvPr/>
          </p:nvGrpSpPr>
          <p:grpSpPr>
            <a:xfrm>
              <a:off x="619443" y="5114104"/>
              <a:ext cx="1762095" cy="1762095"/>
              <a:chOff x="3048726" y="3932554"/>
              <a:chExt cx="1762095" cy="1762095"/>
            </a:xfrm>
          </p:grpSpPr>
          <p:sp>
            <p:nvSpPr>
              <p:cNvPr id="34" name="Oval 33">
                <a:extLst>
                  <a:ext uri="{FF2B5EF4-FFF2-40B4-BE49-F238E27FC236}">
                    <a16:creationId xmlns:a16="http://schemas.microsoft.com/office/drawing/2014/main" id="{23092EAE-3D6E-4787-B5A8-4F1616067C64}"/>
                  </a:ext>
                </a:extLst>
              </p:cNvPr>
              <p:cNvSpPr/>
              <p:nvPr/>
            </p:nvSpPr>
            <p:spPr>
              <a:xfrm>
                <a:off x="3048726" y="3932554"/>
                <a:ext cx="1762095" cy="1762095"/>
              </a:xfrm>
              <a:prstGeom prst="ellipse">
                <a:avLst/>
              </a:prstGeom>
              <a:solidFill>
                <a:srgbClr val="F9CB99"/>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5" name="TextBox 34">
                <a:extLst>
                  <a:ext uri="{FF2B5EF4-FFF2-40B4-BE49-F238E27FC236}">
                    <a16:creationId xmlns:a16="http://schemas.microsoft.com/office/drawing/2014/main" id="{C0B3BA51-D9C1-4911-A03A-44D010EA2C0B}"/>
                  </a:ext>
                </a:extLst>
              </p:cNvPr>
              <p:cNvSpPr txBox="1"/>
              <p:nvPr/>
            </p:nvSpPr>
            <p:spPr>
              <a:xfrm>
                <a:off x="3157521" y="4511702"/>
                <a:ext cx="1529694" cy="615553"/>
              </a:xfrm>
              <a:prstGeom prst="rect">
                <a:avLst/>
              </a:prstGeom>
              <a:noFill/>
            </p:spPr>
            <p:txBody>
              <a:bodyPr wrap="square" lIns="0" tIns="0" rIns="0" bIns="0" rtlCol="0" anchor="t" anchorCtr="0">
                <a:spAutoFit/>
              </a:bodyPr>
              <a:lstStyle/>
              <a:p>
                <a:pPr algn="ctr">
                  <a:spcBef>
                    <a:spcPts val="1150"/>
                  </a:spcBef>
                </a:pPr>
                <a:r>
                  <a:rPr lang="en-US" sz="2000" b="1" dirty="0">
                    <a:ln w="3175">
                      <a:solidFill>
                        <a:schemeClr val="tx1"/>
                      </a:solidFill>
                    </a:ln>
                    <a:solidFill>
                      <a:schemeClr val="bg1"/>
                    </a:solidFill>
                  </a:rPr>
                  <a:t>Plasma-wall interaction</a:t>
                </a:r>
                <a:endParaRPr lang="de-DE" sz="2000" b="1" dirty="0" err="1">
                  <a:ln w="3175">
                    <a:solidFill>
                      <a:schemeClr val="tx1"/>
                    </a:solidFill>
                  </a:ln>
                  <a:solidFill>
                    <a:schemeClr val="bg1"/>
                  </a:solidFill>
                </a:endParaRPr>
              </a:p>
            </p:txBody>
          </p:sp>
        </p:grpSp>
        <p:pic>
          <p:nvPicPr>
            <p:cNvPr id="36" name="Graphic 35" descr="Line arrow Counter clockwise curve">
              <a:extLst>
                <a:ext uri="{FF2B5EF4-FFF2-40B4-BE49-F238E27FC236}">
                  <a16:creationId xmlns:a16="http://schemas.microsoft.com/office/drawing/2014/main" id="{0A86AE68-2C80-4337-AD19-6DB089E228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a:off x="3407811" y="4404317"/>
              <a:ext cx="758167" cy="758167"/>
            </a:xfrm>
            <a:prstGeom prst="rect">
              <a:avLst/>
            </a:prstGeom>
          </p:spPr>
        </p:pic>
        <p:pic>
          <p:nvPicPr>
            <p:cNvPr id="37" name="Graphic 36" descr="Line arrow Counter clockwise curve">
              <a:extLst>
                <a:ext uri="{FF2B5EF4-FFF2-40B4-BE49-F238E27FC236}">
                  <a16:creationId xmlns:a16="http://schemas.microsoft.com/office/drawing/2014/main" id="{23554295-25B6-403B-B2DD-DA82A096E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26820" flipH="1" flipV="1">
              <a:off x="2974769" y="4675042"/>
              <a:ext cx="758167" cy="758167"/>
            </a:xfrm>
            <a:prstGeom prst="rect">
              <a:avLst/>
            </a:prstGeom>
          </p:spPr>
        </p:pic>
        <p:pic>
          <p:nvPicPr>
            <p:cNvPr id="38" name="Graphic 37" descr="Line arrow Counter clockwise curve">
              <a:extLst>
                <a:ext uri="{FF2B5EF4-FFF2-40B4-BE49-F238E27FC236}">
                  <a16:creationId xmlns:a16="http://schemas.microsoft.com/office/drawing/2014/main" id="{A649839C-A97B-4E52-8AF2-6C1577B8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a:off x="1582925" y="4419969"/>
              <a:ext cx="758167" cy="758167"/>
            </a:xfrm>
            <a:prstGeom prst="rect">
              <a:avLst/>
            </a:prstGeom>
          </p:spPr>
        </p:pic>
        <p:pic>
          <p:nvPicPr>
            <p:cNvPr id="39" name="Graphic 38" descr="Line arrow Counter clockwise curve">
              <a:extLst>
                <a:ext uri="{FF2B5EF4-FFF2-40B4-BE49-F238E27FC236}">
                  <a16:creationId xmlns:a16="http://schemas.microsoft.com/office/drawing/2014/main" id="{D7405ACD-3BCC-4070-91AE-0998FDE323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26820" flipH="1" flipV="1">
              <a:off x="2023508" y="4675042"/>
              <a:ext cx="758167" cy="758167"/>
            </a:xfrm>
            <a:prstGeom prst="rect">
              <a:avLst/>
            </a:prstGeom>
          </p:spPr>
        </p:pic>
        <p:pic>
          <p:nvPicPr>
            <p:cNvPr id="40" name="Graphic 39" descr="Line arrow Counter clockwise curve">
              <a:extLst>
                <a:ext uri="{FF2B5EF4-FFF2-40B4-BE49-F238E27FC236}">
                  <a16:creationId xmlns:a16="http://schemas.microsoft.com/office/drawing/2014/main" id="{C20A9C06-5D4A-47E4-ABA4-E70144FEAC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860153" flipH="1" flipV="1">
              <a:off x="2463087" y="5948503"/>
              <a:ext cx="758167" cy="758167"/>
            </a:xfrm>
            <a:prstGeom prst="rect">
              <a:avLst/>
            </a:prstGeom>
          </p:spPr>
        </p:pic>
        <p:pic>
          <p:nvPicPr>
            <p:cNvPr id="41" name="Graphic 40" descr="Line arrow Counter clockwise curve">
              <a:extLst>
                <a:ext uri="{FF2B5EF4-FFF2-40B4-BE49-F238E27FC236}">
                  <a16:creationId xmlns:a16="http://schemas.microsoft.com/office/drawing/2014/main" id="{DA367A2D-B01D-4D64-A7D5-9C6210BD8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975841">
              <a:off x="2488612" y="5495016"/>
              <a:ext cx="758167" cy="758167"/>
            </a:xfrm>
            <a:prstGeom prst="rect">
              <a:avLst/>
            </a:prstGeom>
          </p:spPr>
        </p:pic>
      </p:grpSp>
      <p:sp>
        <p:nvSpPr>
          <p:cNvPr id="24" name="TextBox 23">
            <a:extLst>
              <a:ext uri="{FF2B5EF4-FFF2-40B4-BE49-F238E27FC236}">
                <a16:creationId xmlns:a16="http://schemas.microsoft.com/office/drawing/2014/main" id="{706D4011-09B7-4C6A-9702-F4B57A4EC205}"/>
              </a:ext>
            </a:extLst>
          </p:cNvPr>
          <p:cNvSpPr txBox="1"/>
          <p:nvPr/>
        </p:nvSpPr>
        <p:spPr>
          <a:xfrm>
            <a:off x="10328702" y="4019938"/>
            <a:ext cx="1245677" cy="553998"/>
          </a:xfrm>
          <a:prstGeom prst="rect">
            <a:avLst/>
          </a:prstGeom>
          <a:noFill/>
        </p:spPr>
        <p:txBody>
          <a:bodyPr wrap="square" lIns="0" tIns="0" rIns="0" bIns="0" rtlCol="0" anchor="t" anchorCtr="0">
            <a:spAutoFit/>
          </a:bodyPr>
          <a:lstStyle/>
          <a:p>
            <a:pPr algn="ctr">
              <a:spcBef>
                <a:spcPts val="1150"/>
              </a:spcBef>
            </a:pPr>
            <a:r>
              <a:rPr lang="en-US" sz="1200" b="1" dirty="0">
                <a:solidFill>
                  <a:srgbClr val="66A7A3"/>
                </a:solidFill>
              </a:rPr>
              <a:t>Transport regime might not be the same</a:t>
            </a:r>
            <a:endParaRPr lang="de-DE" sz="1200" b="1" dirty="0" err="1">
              <a:solidFill>
                <a:srgbClr val="66A7A3"/>
              </a:solidFill>
            </a:endParaRPr>
          </a:p>
        </p:txBody>
      </p:sp>
      <p:sp>
        <p:nvSpPr>
          <p:cNvPr id="25" name="Arc 24">
            <a:extLst>
              <a:ext uri="{FF2B5EF4-FFF2-40B4-BE49-F238E27FC236}">
                <a16:creationId xmlns:a16="http://schemas.microsoft.com/office/drawing/2014/main" id="{87571063-6F9C-4B4D-8C3D-0994C0E8A2B7}"/>
              </a:ext>
            </a:extLst>
          </p:cNvPr>
          <p:cNvSpPr/>
          <p:nvPr/>
        </p:nvSpPr>
        <p:spPr>
          <a:xfrm>
            <a:off x="10058400" y="2608931"/>
            <a:ext cx="1846036" cy="2448902"/>
          </a:xfrm>
          <a:prstGeom prst="arc">
            <a:avLst>
              <a:gd name="adj1" fmla="val 16548647"/>
              <a:gd name="adj2" fmla="val 5538916"/>
            </a:avLst>
          </a:prstGeom>
          <a:ln w="28575" cmpd="sng">
            <a:solidFill>
              <a:srgbClr val="66A7A3"/>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003004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A happy coincidence for my PhD</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en-US" dirty="0"/>
              <a:t>2</a:t>
            </a:r>
            <a:endParaRPr lang="de-DE" dirty="0"/>
          </a:p>
        </p:txBody>
      </p:sp>
      <p:cxnSp>
        <p:nvCxnSpPr>
          <p:cNvPr id="12" name="Straight Connector 11">
            <a:extLst>
              <a:ext uri="{FF2B5EF4-FFF2-40B4-BE49-F238E27FC236}">
                <a16:creationId xmlns:a16="http://schemas.microsoft.com/office/drawing/2014/main" id="{FE459B02-347A-4376-AC16-54EDEA7824EA}"/>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67145546-0EEA-47AA-B11C-128B30F644E9}"/>
              </a:ext>
            </a:extLst>
          </p:cNvPr>
          <p:cNvSpPr/>
          <p:nvPr/>
        </p:nvSpPr>
        <p:spPr>
          <a:xfrm>
            <a:off x="1331084" y="2717312"/>
            <a:ext cx="9277417" cy="262467"/>
          </a:xfrm>
          <a:prstGeom prst="rightArrow">
            <a:avLst>
              <a:gd name="adj1" fmla="val 50000"/>
              <a:gd name="adj2" fmla="val 101613"/>
            </a:avLst>
          </a:prstGeom>
          <a:gradFill flip="none" rotWithShape="1">
            <a:gsLst>
              <a:gs pos="0">
                <a:srgbClr val="00B1EA"/>
              </a:gs>
              <a:gs pos="100000">
                <a:schemeClr val="accent5"/>
              </a:gs>
            </a:gsLst>
            <a:lin ang="0" scaled="1"/>
            <a:tileRect/>
          </a:gra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7" name="Star: 5 Points 6">
            <a:extLst>
              <a:ext uri="{FF2B5EF4-FFF2-40B4-BE49-F238E27FC236}">
                <a16:creationId xmlns:a16="http://schemas.microsoft.com/office/drawing/2014/main" id="{B078C17F-1566-49C2-90B5-BCF07C12AEDF}"/>
              </a:ext>
            </a:extLst>
          </p:cNvPr>
          <p:cNvSpPr/>
          <p:nvPr/>
        </p:nvSpPr>
        <p:spPr>
          <a:xfrm>
            <a:off x="1451667" y="2594769"/>
            <a:ext cx="385010" cy="385010"/>
          </a:xfrm>
          <a:prstGeom prst="star5">
            <a:avLst/>
          </a:prstGeom>
          <a:solidFill>
            <a:schemeClr val="bg1"/>
          </a:solidFill>
          <a:ln w="38100" cmpd="sng">
            <a:solidFill>
              <a:schemeClr val="accent2"/>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6" name="Rectangle 15">
            <a:extLst>
              <a:ext uri="{FF2B5EF4-FFF2-40B4-BE49-F238E27FC236}">
                <a16:creationId xmlns:a16="http://schemas.microsoft.com/office/drawing/2014/main" id="{6258C5C1-AE1B-4A88-B366-8236A930FCB7}"/>
              </a:ext>
            </a:extLst>
          </p:cNvPr>
          <p:cNvSpPr/>
          <p:nvPr/>
        </p:nvSpPr>
        <p:spPr>
          <a:xfrm>
            <a:off x="2440757" y="2056390"/>
            <a:ext cx="1441526" cy="646331"/>
          </a:xfrm>
          <a:prstGeom prst="rect">
            <a:avLst/>
          </a:prstGeom>
        </p:spPr>
        <p:txBody>
          <a:bodyPr wrap="square">
            <a:spAutoFit/>
          </a:bodyPr>
          <a:lstStyle/>
          <a:p>
            <a:pPr algn="ctr"/>
            <a:r>
              <a:rPr lang="en-US" dirty="0"/>
              <a:t>Develop workflow</a:t>
            </a:r>
          </a:p>
        </p:txBody>
      </p:sp>
      <p:sp>
        <p:nvSpPr>
          <p:cNvPr id="42" name="Rectangle 41">
            <a:extLst>
              <a:ext uri="{FF2B5EF4-FFF2-40B4-BE49-F238E27FC236}">
                <a16:creationId xmlns:a16="http://schemas.microsoft.com/office/drawing/2014/main" id="{721EE9ED-1E29-4841-9A75-FF98D8965DC4}"/>
              </a:ext>
            </a:extLst>
          </p:cNvPr>
          <p:cNvSpPr/>
          <p:nvPr/>
        </p:nvSpPr>
        <p:spPr>
          <a:xfrm>
            <a:off x="1047804" y="1286375"/>
            <a:ext cx="1192735" cy="646331"/>
          </a:xfrm>
          <a:prstGeom prst="rect">
            <a:avLst/>
          </a:prstGeom>
        </p:spPr>
        <p:txBody>
          <a:bodyPr wrap="square">
            <a:spAutoFit/>
          </a:bodyPr>
          <a:lstStyle/>
          <a:p>
            <a:pPr algn="ctr"/>
            <a:r>
              <a:rPr lang="en-US" dirty="0"/>
              <a:t>Start: Oct. 2021</a:t>
            </a:r>
          </a:p>
        </p:txBody>
      </p:sp>
      <p:sp>
        <p:nvSpPr>
          <p:cNvPr id="43" name="Star: 5 Points 42">
            <a:extLst>
              <a:ext uri="{FF2B5EF4-FFF2-40B4-BE49-F238E27FC236}">
                <a16:creationId xmlns:a16="http://schemas.microsoft.com/office/drawing/2014/main" id="{7FFBDF5F-6E12-4C9F-B1E8-ABE5DC79A7E0}"/>
              </a:ext>
            </a:extLst>
          </p:cNvPr>
          <p:cNvSpPr/>
          <p:nvPr/>
        </p:nvSpPr>
        <p:spPr>
          <a:xfrm>
            <a:off x="9840876" y="2605527"/>
            <a:ext cx="385010" cy="385010"/>
          </a:xfrm>
          <a:prstGeom prst="star5">
            <a:avLst/>
          </a:prstGeom>
          <a:solidFill>
            <a:schemeClr val="bg1"/>
          </a:solidFill>
          <a:ln w="38100" cmpd="sng">
            <a:solidFill>
              <a:schemeClr val="accent2"/>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44" name="Rectangle 43">
            <a:extLst>
              <a:ext uri="{FF2B5EF4-FFF2-40B4-BE49-F238E27FC236}">
                <a16:creationId xmlns:a16="http://schemas.microsoft.com/office/drawing/2014/main" id="{7F6B3999-F656-4919-B10C-CC45927CA918}"/>
              </a:ext>
            </a:extLst>
          </p:cNvPr>
          <p:cNvSpPr/>
          <p:nvPr/>
        </p:nvSpPr>
        <p:spPr>
          <a:xfrm>
            <a:off x="9415766" y="1283620"/>
            <a:ext cx="1192735" cy="646331"/>
          </a:xfrm>
          <a:prstGeom prst="rect">
            <a:avLst/>
          </a:prstGeom>
        </p:spPr>
        <p:txBody>
          <a:bodyPr wrap="square">
            <a:spAutoFit/>
          </a:bodyPr>
          <a:lstStyle/>
          <a:p>
            <a:pPr algn="ctr"/>
            <a:r>
              <a:rPr lang="en-US" dirty="0"/>
              <a:t>Finish: Oct. 2024</a:t>
            </a:r>
          </a:p>
        </p:txBody>
      </p:sp>
      <p:sp>
        <p:nvSpPr>
          <p:cNvPr id="17" name="Rectangle 16">
            <a:extLst>
              <a:ext uri="{FF2B5EF4-FFF2-40B4-BE49-F238E27FC236}">
                <a16:creationId xmlns:a16="http://schemas.microsoft.com/office/drawing/2014/main" id="{13B69375-4FC2-4513-A6AF-B994A8475B28}"/>
              </a:ext>
            </a:extLst>
          </p:cNvPr>
          <p:cNvSpPr/>
          <p:nvPr/>
        </p:nvSpPr>
        <p:spPr>
          <a:xfrm>
            <a:off x="4983188" y="2041585"/>
            <a:ext cx="1252261" cy="646331"/>
          </a:xfrm>
          <a:prstGeom prst="rect">
            <a:avLst/>
          </a:prstGeom>
        </p:spPr>
        <p:txBody>
          <a:bodyPr wrap="square">
            <a:spAutoFit/>
          </a:bodyPr>
          <a:lstStyle/>
          <a:p>
            <a:pPr algn="ctr"/>
            <a:r>
              <a:rPr lang="en-US" dirty="0"/>
              <a:t>Validation in AUG</a:t>
            </a:r>
          </a:p>
        </p:txBody>
      </p:sp>
      <p:sp>
        <p:nvSpPr>
          <p:cNvPr id="18" name="Rectangle 17">
            <a:extLst>
              <a:ext uri="{FF2B5EF4-FFF2-40B4-BE49-F238E27FC236}">
                <a16:creationId xmlns:a16="http://schemas.microsoft.com/office/drawing/2014/main" id="{2DA56FBE-25AA-49AA-AF35-7965E1C19B55}"/>
              </a:ext>
            </a:extLst>
          </p:cNvPr>
          <p:cNvSpPr/>
          <p:nvPr/>
        </p:nvSpPr>
        <p:spPr>
          <a:xfrm>
            <a:off x="7795270" y="2056390"/>
            <a:ext cx="1441525" cy="646331"/>
          </a:xfrm>
          <a:prstGeom prst="rect">
            <a:avLst/>
          </a:prstGeom>
        </p:spPr>
        <p:txBody>
          <a:bodyPr wrap="square">
            <a:spAutoFit/>
          </a:bodyPr>
          <a:lstStyle/>
          <a:p>
            <a:pPr algn="ctr"/>
            <a:r>
              <a:rPr lang="en-US" dirty="0"/>
              <a:t>Applications to ITER</a:t>
            </a:r>
          </a:p>
        </p:txBody>
      </p:sp>
      <p:cxnSp>
        <p:nvCxnSpPr>
          <p:cNvPr id="45" name="Straight Arrow Connector 44">
            <a:extLst>
              <a:ext uri="{FF2B5EF4-FFF2-40B4-BE49-F238E27FC236}">
                <a16:creationId xmlns:a16="http://schemas.microsoft.com/office/drawing/2014/main" id="{5A2405A3-3520-4106-84B3-AD1E7BA561C8}"/>
              </a:ext>
            </a:extLst>
          </p:cNvPr>
          <p:cNvCxnSpPr>
            <a:cxnSpLocks/>
          </p:cNvCxnSpPr>
          <p:nvPr/>
        </p:nvCxnSpPr>
        <p:spPr>
          <a:xfrm flipV="1">
            <a:off x="1644171" y="1941819"/>
            <a:ext cx="1" cy="482290"/>
          </a:xfrm>
          <a:prstGeom prst="straightConnector1">
            <a:avLst/>
          </a:prstGeom>
          <a:ln w="28575" cmpd="sng">
            <a:solidFill>
              <a:srgbClr val="006C66"/>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5CC6EB9-38A9-421C-8CFF-215C763BFC34}"/>
              </a:ext>
            </a:extLst>
          </p:cNvPr>
          <p:cNvCxnSpPr>
            <a:cxnSpLocks/>
          </p:cNvCxnSpPr>
          <p:nvPr/>
        </p:nvCxnSpPr>
        <p:spPr>
          <a:xfrm flipV="1">
            <a:off x="10033380" y="1944247"/>
            <a:ext cx="1" cy="482290"/>
          </a:xfrm>
          <a:prstGeom prst="straightConnector1">
            <a:avLst/>
          </a:prstGeom>
          <a:ln w="28575" cmpd="sng">
            <a:solidFill>
              <a:srgbClr val="006C66"/>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535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4B417-25DB-4E50-B283-F8538B6956C3}"/>
              </a:ext>
            </a:extLst>
          </p:cNvPr>
          <p:cNvSpPr>
            <a:spLocks noGrp="1"/>
          </p:cNvSpPr>
          <p:nvPr>
            <p:ph type="title"/>
          </p:nvPr>
        </p:nvSpPr>
        <p:spPr/>
        <p:txBody>
          <a:bodyPr/>
          <a:lstStyle/>
          <a:p>
            <a:r>
              <a:rPr lang="en-US" dirty="0"/>
              <a:t>A happy coincidence for my PhD</a:t>
            </a:r>
            <a:endParaRPr lang="de-DE" dirty="0"/>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4" name="Slide Number Placeholder 3">
            <a:extLst>
              <a:ext uri="{FF2B5EF4-FFF2-40B4-BE49-F238E27FC236}">
                <a16:creationId xmlns:a16="http://schemas.microsoft.com/office/drawing/2014/main" id="{C4CE56D4-877C-40D6-83BD-17664262C576}"/>
              </a:ext>
            </a:extLst>
          </p:cNvPr>
          <p:cNvSpPr>
            <a:spLocks noGrp="1"/>
          </p:cNvSpPr>
          <p:nvPr>
            <p:ph type="sldNum" sz="quarter" idx="12"/>
          </p:nvPr>
        </p:nvSpPr>
        <p:spPr/>
        <p:txBody>
          <a:bodyPr/>
          <a:lstStyle/>
          <a:p>
            <a:r>
              <a:rPr lang="de-DE" dirty="0"/>
              <a:t>2</a:t>
            </a:r>
          </a:p>
        </p:txBody>
      </p:sp>
      <p:cxnSp>
        <p:nvCxnSpPr>
          <p:cNvPr id="12" name="Straight Connector 11">
            <a:extLst>
              <a:ext uri="{FF2B5EF4-FFF2-40B4-BE49-F238E27FC236}">
                <a16:creationId xmlns:a16="http://schemas.microsoft.com/office/drawing/2014/main" id="{FE459B02-347A-4376-AC16-54EDEA7824EA}"/>
              </a:ext>
            </a:extLst>
          </p:cNvPr>
          <p:cNvCxnSpPr>
            <a:cxnSpLocks/>
          </p:cNvCxnSpPr>
          <p:nvPr/>
        </p:nvCxnSpPr>
        <p:spPr>
          <a:xfrm>
            <a:off x="658813" y="911810"/>
            <a:ext cx="10621961"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67145546-0EEA-47AA-B11C-128B30F644E9}"/>
              </a:ext>
            </a:extLst>
          </p:cNvPr>
          <p:cNvSpPr/>
          <p:nvPr/>
        </p:nvSpPr>
        <p:spPr>
          <a:xfrm>
            <a:off x="1331084" y="2717312"/>
            <a:ext cx="9277417" cy="262467"/>
          </a:xfrm>
          <a:prstGeom prst="rightArrow">
            <a:avLst>
              <a:gd name="adj1" fmla="val 50000"/>
              <a:gd name="adj2" fmla="val 101613"/>
            </a:avLst>
          </a:prstGeom>
          <a:gradFill flip="none" rotWithShape="1">
            <a:gsLst>
              <a:gs pos="0">
                <a:srgbClr val="00B1EA"/>
              </a:gs>
              <a:gs pos="100000">
                <a:schemeClr val="accent5"/>
              </a:gs>
            </a:gsLst>
            <a:lin ang="0" scaled="1"/>
            <a:tileRect/>
          </a:gra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7" name="Star: 5 Points 6">
            <a:extLst>
              <a:ext uri="{FF2B5EF4-FFF2-40B4-BE49-F238E27FC236}">
                <a16:creationId xmlns:a16="http://schemas.microsoft.com/office/drawing/2014/main" id="{B078C17F-1566-49C2-90B5-BCF07C12AEDF}"/>
              </a:ext>
            </a:extLst>
          </p:cNvPr>
          <p:cNvSpPr/>
          <p:nvPr/>
        </p:nvSpPr>
        <p:spPr>
          <a:xfrm>
            <a:off x="1451667" y="2594769"/>
            <a:ext cx="385010" cy="385010"/>
          </a:xfrm>
          <a:prstGeom prst="star5">
            <a:avLst/>
          </a:prstGeom>
          <a:solidFill>
            <a:schemeClr val="bg1"/>
          </a:solidFill>
          <a:ln w="38100" cmpd="sng">
            <a:solidFill>
              <a:schemeClr val="accent2"/>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cxnSp>
        <p:nvCxnSpPr>
          <p:cNvPr id="15" name="Straight Arrow Connector 14">
            <a:extLst>
              <a:ext uri="{FF2B5EF4-FFF2-40B4-BE49-F238E27FC236}">
                <a16:creationId xmlns:a16="http://schemas.microsoft.com/office/drawing/2014/main" id="{99F3E74A-6B17-4FC6-9E6C-BFE6F01E6F48}"/>
              </a:ext>
            </a:extLst>
          </p:cNvPr>
          <p:cNvCxnSpPr>
            <a:cxnSpLocks/>
          </p:cNvCxnSpPr>
          <p:nvPr/>
        </p:nvCxnSpPr>
        <p:spPr>
          <a:xfrm>
            <a:off x="7232171" y="2990537"/>
            <a:ext cx="0" cy="742367"/>
          </a:xfrm>
          <a:prstGeom prst="straightConnector1">
            <a:avLst/>
          </a:prstGeom>
          <a:ln w="28575" cmpd="sng">
            <a:solidFill>
              <a:srgbClr val="006C66"/>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258C5C1-AE1B-4A88-B366-8236A930FCB7}"/>
              </a:ext>
            </a:extLst>
          </p:cNvPr>
          <p:cNvSpPr/>
          <p:nvPr/>
        </p:nvSpPr>
        <p:spPr>
          <a:xfrm>
            <a:off x="2440757" y="2056390"/>
            <a:ext cx="1441526" cy="646331"/>
          </a:xfrm>
          <a:prstGeom prst="rect">
            <a:avLst/>
          </a:prstGeom>
        </p:spPr>
        <p:txBody>
          <a:bodyPr wrap="square">
            <a:spAutoFit/>
          </a:bodyPr>
          <a:lstStyle/>
          <a:p>
            <a:pPr algn="ctr"/>
            <a:r>
              <a:rPr lang="en-US" dirty="0"/>
              <a:t>Develop workflow</a:t>
            </a:r>
          </a:p>
        </p:txBody>
      </p:sp>
      <p:sp>
        <p:nvSpPr>
          <p:cNvPr id="42" name="Rectangle 41">
            <a:extLst>
              <a:ext uri="{FF2B5EF4-FFF2-40B4-BE49-F238E27FC236}">
                <a16:creationId xmlns:a16="http://schemas.microsoft.com/office/drawing/2014/main" id="{721EE9ED-1E29-4841-9A75-FF98D8965DC4}"/>
              </a:ext>
            </a:extLst>
          </p:cNvPr>
          <p:cNvSpPr/>
          <p:nvPr/>
        </p:nvSpPr>
        <p:spPr>
          <a:xfrm>
            <a:off x="1047804" y="1286375"/>
            <a:ext cx="1192735" cy="646331"/>
          </a:xfrm>
          <a:prstGeom prst="rect">
            <a:avLst/>
          </a:prstGeom>
        </p:spPr>
        <p:txBody>
          <a:bodyPr wrap="square">
            <a:spAutoFit/>
          </a:bodyPr>
          <a:lstStyle/>
          <a:p>
            <a:pPr algn="ctr"/>
            <a:r>
              <a:rPr lang="en-US" dirty="0"/>
              <a:t>Start: Oct. 2021</a:t>
            </a:r>
          </a:p>
        </p:txBody>
      </p:sp>
      <p:sp>
        <p:nvSpPr>
          <p:cNvPr id="43" name="Star: 5 Points 42">
            <a:extLst>
              <a:ext uri="{FF2B5EF4-FFF2-40B4-BE49-F238E27FC236}">
                <a16:creationId xmlns:a16="http://schemas.microsoft.com/office/drawing/2014/main" id="{7FFBDF5F-6E12-4C9F-B1E8-ABE5DC79A7E0}"/>
              </a:ext>
            </a:extLst>
          </p:cNvPr>
          <p:cNvSpPr/>
          <p:nvPr/>
        </p:nvSpPr>
        <p:spPr>
          <a:xfrm>
            <a:off x="9840876" y="2605527"/>
            <a:ext cx="385010" cy="385010"/>
          </a:xfrm>
          <a:prstGeom prst="star5">
            <a:avLst/>
          </a:prstGeom>
          <a:solidFill>
            <a:schemeClr val="bg1"/>
          </a:solidFill>
          <a:ln w="38100" cmpd="sng">
            <a:solidFill>
              <a:schemeClr val="accent2"/>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44" name="Rectangle 43">
            <a:extLst>
              <a:ext uri="{FF2B5EF4-FFF2-40B4-BE49-F238E27FC236}">
                <a16:creationId xmlns:a16="http://schemas.microsoft.com/office/drawing/2014/main" id="{7F6B3999-F656-4919-B10C-CC45927CA918}"/>
              </a:ext>
            </a:extLst>
          </p:cNvPr>
          <p:cNvSpPr/>
          <p:nvPr/>
        </p:nvSpPr>
        <p:spPr>
          <a:xfrm>
            <a:off x="9415766" y="1283620"/>
            <a:ext cx="1192735" cy="646331"/>
          </a:xfrm>
          <a:prstGeom prst="rect">
            <a:avLst/>
          </a:prstGeom>
        </p:spPr>
        <p:txBody>
          <a:bodyPr wrap="square">
            <a:spAutoFit/>
          </a:bodyPr>
          <a:lstStyle/>
          <a:p>
            <a:pPr algn="ctr"/>
            <a:r>
              <a:rPr lang="en-US" dirty="0"/>
              <a:t>Finish: Oct. 2024</a:t>
            </a:r>
          </a:p>
        </p:txBody>
      </p:sp>
      <p:sp>
        <p:nvSpPr>
          <p:cNvPr id="17" name="Rectangle 16">
            <a:extLst>
              <a:ext uri="{FF2B5EF4-FFF2-40B4-BE49-F238E27FC236}">
                <a16:creationId xmlns:a16="http://schemas.microsoft.com/office/drawing/2014/main" id="{13B69375-4FC2-4513-A6AF-B994A8475B28}"/>
              </a:ext>
            </a:extLst>
          </p:cNvPr>
          <p:cNvSpPr/>
          <p:nvPr/>
        </p:nvSpPr>
        <p:spPr>
          <a:xfrm>
            <a:off x="4983188" y="2041585"/>
            <a:ext cx="1252261" cy="646331"/>
          </a:xfrm>
          <a:prstGeom prst="rect">
            <a:avLst/>
          </a:prstGeom>
        </p:spPr>
        <p:txBody>
          <a:bodyPr wrap="square">
            <a:spAutoFit/>
          </a:bodyPr>
          <a:lstStyle/>
          <a:p>
            <a:pPr algn="ctr"/>
            <a:r>
              <a:rPr lang="en-US" dirty="0"/>
              <a:t>Validation in AUG</a:t>
            </a:r>
          </a:p>
        </p:txBody>
      </p:sp>
      <p:sp>
        <p:nvSpPr>
          <p:cNvPr id="18" name="Rectangle 17">
            <a:extLst>
              <a:ext uri="{FF2B5EF4-FFF2-40B4-BE49-F238E27FC236}">
                <a16:creationId xmlns:a16="http://schemas.microsoft.com/office/drawing/2014/main" id="{2DA56FBE-25AA-49AA-AF35-7965E1C19B55}"/>
              </a:ext>
            </a:extLst>
          </p:cNvPr>
          <p:cNvSpPr/>
          <p:nvPr/>
        </p:nvSpPr>
        <p:spPr>
          <a:xfrm>
            <a:off x="7795270" y="2056390"/>
            <a:ext cx="1441525" cy="646331"/>
          </a:xfrm>
          <a:prstGeom prst="rect">
            <a:avLst/>
          </a:prstGeom>
        </p:spPr>
        <p:txBody>
          <a:bodyPr wrap="square">
            <a:spAutoFit/>
          </a:bodyPr>
          <a:lstStyle/>
          <a:p>
            <a:pPr algn="ctr"/>
            <a:r>
              <a:rPr lang="en-US" dirty="0"/>
              <a:t>Applications to ITER</a:t>
            </a:r>
          </a:p>
        </p:txBody>
      </p:sp>
      <p:cxnSp>
        <p:nvCxnSpPr>
          <p:cNvPr id="45" name="Straight Arrow Connector 44">
            <a:extLst>
              <a:ext uri="{FF2B5EF4-FFF2-40B4-BE49-F238E27FC236}">
                <a16:creationId xmlns:a16="http://schemas.microsoft.com/office/drawing/2014/main" id="{5A2405A3-3520-4106-84B3-AD1E7BA561C8}"/>
              </a:ext>
            </a:extLst>
          </p:cNvPr>
          <p:cNvCxnSpPr>
            <a:cxnSpLocks/>
          </p:cNvCxnSpPr>
          <p:nvPr/>
        </p:nvCxnSpPr>
        <p:spPr>
          <a:xfrm flipV="1">
            <a:off x="1644171" y="1941819"/>
            <a:ext cx="1" cy="482290"/>
          </a:xfrm>
          <a:prstGeom prst="straightConnector1">
            <a:avLst/>
          </a:prstGeom>
          <a:ln w="28575" cmpd="sng">
            <a:solidFill>
              <a:srgbClr val="006C66"/>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5CC6EB9-38A9-421C-8CFF-215C763BFC34}"/>
              </a:ext>
            </a:extLst>
          </p:cNvPr>
          <p:cNvCxnSpPr>
            <a:cxnSpLocks/>
          </p:cNvCxnSpPr>
          <p:nvPr/>
        </p:nvCxnSpPr>
        <p:spPr>
          <a:xfrm flipV="1">
            <a:off x="10033380" y="1944247"/>
            <a:ext cx="1" cy="482290"/>
          </a:xfrm>
          <a:prstGeom prst="straightConnector1">
            <a:avLst/>
          </a:prstGeom>
          <a:ln w="28575" cmpd="sng">
            <a:solidFill>
              <a:srgbClr val="006C66"/>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F25F722-62BF-45D9-AF39-EF9D422CB34C}"/>
              </a:ext>
            </a:extLst>
          </p:cNvPr>
          <p:cNvSpPr/>
          <p:nvPr/>
        </p:nvSpPr>
        <p:spPr>
          <a:xfrm>
            <a:off x="5828317" y="4193990"/>
            <a:ext cx="3001345" cy="646331"/>
          </a:xfrm>
          <a:prstGeom prst="rect">
            <a:avLst/>
          </a:prstGeom>
        </p:spPr>
        <p:txBody>
          <a:bodyPr wrap="square">
            <a:spAutoFit/>
          </a:bodyPr>
          <a:lstStyle/>
          <a:p>
            <a:pPr algn="ctr"/>
            <a:r>
              <a:rPr lang="en-US" b="1" dirty="0">
                <a:solidFill>
                  <a:srgbClr val="006C66"/>
                </a:solidFill>
              </a:rPr>
              <a:t>ITER announces transition to full-W walls</a:t>
            </a:r>
          </a:p>
        </p:txBody>
      </p:sp>
      <p:sp>
        <p:nvSpPr>
          <p:cNvPr id="48" name="Rectangle 47">
            <a:extLst>
              <a:ext uri="{FF2B5EF4-FFF2-40B4-BE49-F238E27FC236}">
                <a16:creationId xmlns:a16="http://schemas.microsoft.com/office/drawing/2014/main" id="{1EFCA8D5-9F8E-4201-84C0-954BA473DE0D}"/>
              </a:ext>
            </a:extLst>
          </p:cNvPr>
          <p:cNvSpPr/>
          <p:nvPr/>
        </p:nvSpPr>
        <p:spPr>
          <a:xfrm>
            <a:off x="6630784" y="3824658"/>
            <a:ext cx="1192735" cy="369332"/>
          </a:xfrm>
          <a:prstGeom prst="rect">
            <a:avLst/>
          </a:prstGeom>
        </p:spPr>
        <p:txBody>
          <a:bodyPr wrap="square">
            <a:spAutoFit/>
          </a:bodyPr>
          <a:lstStyle/>
          <a:p>
            <a:pPr algn="ctr"/>
            <a:r>
              <a:rPr lang="en-US" dirty="0"/>
              <a:t>Oct. 2023</a:t>
            </a:r>
          </a:p>
        </p:txBody>
      </p:sp>
      <p:pic>
        <p:nvPicPr>
          <p:cNvPr id="31" name="Picture 30">
            <a:extLst>
              <a:ext uri="{FF2B5EF4-FFF2-40B4-BE49-F238E27FC236}">
                <a16:creationId xmlns:a16="http://schemas.microsoft.com/office/drawing/2014/main" id="{F91AA7C0-F14A-4D88-A90A-09F4CA1BD93D}"/>
              </a:ext>
            </a:extLst>
          </p:cNvPr>
          <p:cNvPicPr>
            <a:picLocks noChangeAspect="1"/>
          </p:cNvPicPr>
          <p:nvPr/>
        </p:nvPicPr>
        <p:blipFill>
          <a:blip r:embed="rId2"/>
          <a:stretch>
            <a:fillRect/>
          </a:stretch>
        </p:blipFill>
        <p:spPr>
          <a:xfrm>
            <a:off x="1601360" y="3578963"/>
            <a:ext cx="3825724" cy="2554918"/>
          </a:xfrm>
          <a:prstGeom prst="rect">
            <a:avLst/>
          </a:prstGeom>
        </p:spPr>
      </p:pic>
      <p:sp>
        <p:nvSpPr>
          <p:cNvPr id="49" name="Rectangle: Rounded Corners 48">
            <a:extLst>
              <a:ext uri="{FF2B5EF4-FFF2-40B4-BE49-F238E27FC236}">
                <a16:creationId xmlns:a16="http://schemas.microsoft.com/office/drawing/2014/main" id="{71F647DA-7A6F-49BF-AF9E-C986084E0B2E}"/>
              </a:ext>
            </a:extLst>
          </p:cNvPr>
          <p:cNvSpPr/>
          <p:nvPr/>
        </p:nvSpPr>
        <p:spPr>
          <a:xfrm>
            <a:off x="1687707" y="4099877"/>
            <a:ext cx="1370243" cy="85973"/>
          </a:xfrm>
          <a:prstGeom prst="roundRect">
            <a:avLst/>
          </a:prstGeom>
          <a:solidFill>
            <a:srgbClr val="C6D325">
              <a:alpha val="16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50" name="Text Placeholder 4">
            <a:extLst>
              <a:ext uri="{FF2B5EF4-FFF2-40B4-BE49-F238E27FC236}">
                <a16:creationId xmlns:a16="http://schemas.microsoft.com/office/drawing/2014/main" id="{4915D18D-87E0-4B31-9B08-2B0E94AEED35}"/>
              </a:ext>
            </a:extLst>
          </p:cNvPr>
          <p:cNvSpPr txBox="1">
            <a:spLocks/>
          </p:cNvSpPr>
          <p:nvPr/>
        </p:nvSpPr>
        <p:spPr>
          <a:xfrm>
            <a:off x="8314712" y="5209653"/>
            <a:ext cx="3052328" cy="88091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spcBef>
                <a:spcPts val="0"/>
              </a:spcBef>
            </a:pPr>
            <a:r>
              <a:rPr lang="en-US" sz="1400" dirty="0">
                <a:solidFill>
                  <a:schemeClr val="accent6">
                    <a:lumMod val="50000"/>
                  </a:schemeClr>
                </a:solidFill>
              </a:rPr>
              <a:t>A. </a:t>
            </a:r>
            <a:r>
              <a:rPr lang="en-US" sz="1400" dirty="0" err="1">
                <a:solidFill>
                  <a:schemeClr val="accent6">
                    <a:lumMod val="50000"/>
                  </a:schemeClr>
                </a:solidFill>
              </a:rPr>
              <a:t>Loarte</a:t>
            </a:r>
            <a:r>
              <a:rPr lang="en-US" sz="1400" dirty="0">
                <a:solidFill>
                  <a:schemeClr val="accent6">
                    <a:lumMod val="50000"/>
                  </a:schemeClr>
                </a:solidFill>
              </a:rPr>
              <a:t> 2023 ITER press release</a:t>
            </a:r>
          </a:p>
          <a:p>
            <a:pPr>
              <a:spcBef>
                <a:spcPts val="0"/>
              </a:spcBef>
            </a:pPr>
            <a:r>
              <a:rPr lang="en-US" sz="1400" dirty="0">
                <a:solidFill>
                  <a:schemeClr val="accent6">
                    <a:lumMod val="50000"/>
                  </a:schemeClr>
                </a:solidFill>
              </a:rPr>
              <a:t>               2024 EPS conference</a:t>
            </a:r>
          </a:p>
          <a:p>
            <a:pPr>
              <a:spcBef>
                <a:spcPts val="0"/>
              </a:spcBef>
            </a:pPr>
            <a:r>
              <a:rPr lang="en-US" sz="1400" dirty="0">
                <a:solidFill>
                  <a:schemeClr val="accent6">
                    <a:lumMod val="50000"/>
                  </a:schemeClr>
                </a:solidFill>
              </a:rPr>
              <a:t>               2025 PPCF 67 065023</a:t>
            </a:r>
          </a:p>
          <a:p>
            <a:pPr>
              <a:spcBef>
                <a:spcPts val="0"/>
              </a:spcBef>
            </a:pPr>
            <a:endParaRPr lang="en-US" sz="1400" baseline="300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a:p>
            <a:pPr>
              <a:spcBef>
                <a:spcPts val="0"/>
              </a:spcBef>
            </a:pPr>
            <a:endParaRPr lang="en-US" sz="1400" dirty="0">
              <a:solidFill>
                <a:schemeClr val="accent6">
                  <a:lumMod val="50000"/>
                </a:schemeClr>
              </a:solidFill>
            </a:endParaRPr>
          </a:p>
          <a:p>
            <a:pPr marL="285750" indent="-285750">
              <a:spcBef>
                <a:spcPts val="0"/>
              </a:spcBef>
              <a:buFont typeface="Arial" panose="020B0604020202020204" pitchFamily="34" charset="0"/>
              <a:buChar char="•"/>
            </a:pPr>
            <a:endParaRPr lang="en-US" sz="1400" dirty="0">
              <a:solidFill>
                <a:schemeClr val="accent6">
                  <a:lumMod val="50000"/>
                </a:schemeClr>
              </a:solidFill>
            </a:endParaRPr>
          </a:p>
        </p:txBody>
      </p:sp>
    </p:spTree>
    <p:extLst>
      <p:ext uri="{BB962C8B-B14F-4D97-AF65-F5344CB8AC3E}">
        <p14:creationId xmlns:p14="http://schemas.microsoft.com/office/powerpoint/2010/main" val="392106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34560-4C21-40CE-8EAE-BC1CF366C6B5}"/>
              </a:ext>
            </a:extLst>
          </p:cNvPr>
          <p:cNvSpPr/>
          <p:nvPr/>
        </p:nvSpPr>
        <p:spPr>
          <a:xfrm>
            <a:off x="658814" y="2198318"/>
            <a:ext cx="10739872" cy="238620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 name="Date Placeholder 1">
            <a:extLst>
              <a:ext uri="{FF2B5EF4-FFF2-40B4-BE49-F238E27FC236}">
                <a16:creationId xmlns:a16="http://schemas.microsoft.com/office/drawing/2014/main" id="{2B992C77-57D9-40E5-B6C8-0F1CC71BABEC}"/>
              </a:ext>
            </a:extLst>
          </p:cNvPr>
          <p:cNvSpPr>
            <a:spLocks noGrp="1"/>
          </p:cNvSpPr>
          <p:nvPr>
            <p:ph type="dt" sz="half" idx="10"/>
          </p:nvPr>
        </p:nvSpPr>
        <p:spPr/>
        <p:txBody>
          <a:bodyPr/>
          <a:lstStyle/>
          <a:p>
            <a:r>
              <a:rPr lang="de-DE"/>
              <a:t>52nd EPS Conference | Theory-based modelling of impurity transport in tokamaks</a:t>
            </a:r>
            <a:endParaRPr lang="de-DE" dirty="0"/>
          </a:p>
        </p:txBody>
      </p:sp>
      <p:sp>
        <p:nvSpPr>
          <p:cNvPr id="3" name="Footer Placeholder 2">
            <a:extLst>
              <a:ext uri="{FF2B5EF4-FFF2-40B4-BE49-F238E27FC236}">
                <a16:creationId xmlns:a16="http://schemas.microsoft.com/office/drawing/2014/main" id="{1C114AA8-830F-46BB-B156-87B0A8ACF589}"/>
              </a:ext>
            </a:extLst>
          </p:cNvPr>
          <p:cNvSpPr>
            <a:spLocks noGrp="1"/>
          </p:cNvSpPr>
          <p:nvPr>
            <p:ph type="ftr" sz="quarter" idx="11"/>
          </p:nvPr>
        </p:nvSpPr>
        <p:spPr/>
        <p:txBody>
          <a:bodyPr/>
          <a:lstStyle/>
          <a:p>
            <a:r>
              <a:rPr lang="de-DE"/>
              <a:t>Max-Planck-Institut für Plasmaphysik | D. FAJARDO | 03.07.2026</a:t>
            </a:r>
            <a:endParaRPr lang="de-DE" dirty="0"/>
          </a:p>
        </p:txBody>
      </p:sp>
      <p:sp>
        <p:nvSpPr>
          <p:cNvPr id="9" name="Title 5">
            <a:extLst>
              <a:ext uri="{FF2B5EF4-FFF2-40B4-BE49-F238E27FC236}">
                <a16:creationId xmlns:a16="http://schemas.microsoft.com/office/drawing/2014/main" id="{5F6E3955-4147-4C9C-8B17-8A371BE453D9}"/>
              </a:ext>
            </a:extLst>
          </p:cNvPr>
          <p:cNvSpPr txBox="1">
            <a:spLocks/>
          </p:cNvSpPr>
          <p:nvPr/>
        </p:nvSpPr>
        <p:spPr>
          <a:xfrm>
            <a:off x="1068081" y="2420471"/>
            <a:ext cx="9873983" cy="1928692"/>
          </a:xfrm>
          <a:prstGeom prst="rect">
            <a:avLst/>
          </a:prstGeom>
        </p:spPr>
        <p:txBody>
          <a:bodyPr vert="horz" lIns="0" tIns="0" rIns="0" bIns="0" rtlCol="0" anchor="ctr"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algn="ctr">
              <a:spcAft>
                <a:spcPts val="600"/>
              </a:spcAft>
            </a:pPr>
            <a:r>
              <a:rPr lang="en-US" dirty="0">
                <a:solidFill>
                  <a:schemeClr val="bg1"/>
                </a:solidFill>
              </a:rPr>
              <a:t>Theory-based modelling workflow</a:t>
            </a:r>
            <a:endParaRPr lang="de-DE" dirty="0">
              <a:solidFill>
                <a:schemeClr val="bg1"/>
              </a:solidFill>
            </a:endParaRPr>
          </a:p>
        </p:txBody>
      </p:sp>
    </p:spTree>
    <p:extLst>
      <p:ext uri="{BB962C8B-B14F-4D97-AF65-F5344CB8AC3E}">
        <p14:creationId xmlns:p14="http://schemas.microsoft.com/office/powerpoint/2010/main" val="2308476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UG">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DDC366DC-51BD-4532-B2D0-6FCAEACE6952}"/>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AUG 2022_Final</Template>
  <TotalTime>0</TotalTime>
  <Words>3572</Words>
  <Application>Microsoft Office PowerPoint</Application>
  <PresentationFormat>Widescreen</PresentationFormat>
  <Paragraphs>793</Paragraphs>
  <Slides>46</Slides>
  <Notes>15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7" baseType="lpstr">
      <vt:lpstr>.SF NS Symbols Regular</vt:lpstr>
      <vt:lpstr>Arial</vt:lpstr>
      <vt:lpstr>Arial Narrow</vt:lpstr>
      <vt:lpstr>Calibri</vt:lpstr>
      <vt:lpstr>Cambria Math</vt:lpstr>
      <vt:lpstr>Symbol</vt:lpstr>
      <vt:lpstr>Wingdings</vt:lpstr>
      <vt:lpstr>Wingdings 3</vt:lpstr>
      <vt:lpstr>AUG</vt:lpstr>
      <vt:lpstr>IPP</vt:lpstr>
      <vt:lpstr>think-cell Folie</vt:lpstr>
      <vt:lpstr>Theory-based integrated modelling of impurity transport in tokamaks</vt:lpstr>
      <vt:lpstr>Impurities are critical in the operation of a fusion reactor</vt:lpstr>
      <vt:lpstr>Impurities are critical in the operation of a fusion reactor</vt:lpstr>
      <vt:lpstr>Impurities are critical in the operation of a fusion reactor</vt:lpstr>
      <vt:lpstr>Impurities are critical in the operation of a fusion reactor</vt:lpstr>
      <vt:lpstr>Impurities are critical in the operation of a fusion reactor</vt:lpstr>
      <vt:lpstr>A happy coincidence for my PhD</vt:lpstr>
      <vt:lpstr>A happy coincidence for my PhD</vt:lpstr>
      <vt:lpstr>PowerPoint Presentation</vt:lpstr>
      <vt:lpstr>A little impurity transport theory</vt:lpstr>
      <vt:lpstr>Extended neoclassical model for rotation effects at all collisionalities</vt:lpstr>
      <vt:lpstr>Extended neoclassical model for rotation effects at all collisionalities</vt:lpstr>
      <vt:lpstr>Modelling workflow with impurities</vt:lpstr>
      <vt:lpstr>Modelling workflow with impurities</vt:lpstr>
      <vt:lpstr>PowerPoint Presentation</vt:lpstr>
      <vt:lpstr>Full-radius modelling of AUG Ar seeded radiative L-mode</vt:lpstr>
      <vt:lpstr>PowerPoint Presentation</vt:lpstr>
      <vt:lpstr>Dynamical modelling of AUG H-mode with NBI + ECRH steps</vt:lpstr>
      <vt:lpstr>Dynamical modelling of AUG H-mode with NBI + ECRH steps</vt:lpstr>
      <vt:lpstr>Dynamical modelling of AUG H-mode with NBI + ECRH steps</vt:lpstr>
      <vt:lpstr>PowerPoint Presentation</vt:lpstr>
      <vt:lpstr>Modelling the 15 MA baseline scenario including tungsten</vt:lpstr>
      <vt:lpstr>W profile shape &amp; radiation are independent of ECRH power</vt:lpstr>
      <vt:lpstr>W profile shape &amp; radiation are independent of ECRH power</vt:lpstr>
      <vt:lpstr>Turbulent transport is dominant for W in ITER core</vt:lpstr>
      <vt:lpstr>Operational limits by W are given by H-mode sustainment</vt:lpstr>
      <vt:lpstr>Interplay between plasma performance, heating and W content</vt:lpstr>
      <vt:lpstr>PowerPoint Presentation</vt:lpstr>
      <vt:lpstr>ITER current ramp-up simulations  </vt:lpstr>
      <vt:lpstr>Limits of W content for plasma survival  </vt:lpstr>
      <vt:lpstr>Slightly modified ECRH ramp alleviates problems at high W  </vt:lpstr>
      <vt:lpstr>PowerPoint Presentation</vt:lpstr>
      <vt:lpstr>Key takeaway points</vt:lpstr>
      <vt:lpstr>Key takeaway points</vt:lpstr>
      <vt:lpstr>PowerPoint Presentation</vt:lpstr>
      <vt:lpstr>Simulations of ECRH-only AUG H-modes  </vt:lpstr>
      <vt:lpstr>Full-radius modelling of JET high power Ne seeded plasmas</vt:lpstr>
      <vt:lpstr>Full-radius modelling of JET high power Ne seeded plasmas</vt:lpstr>
      <vt:lpstr>Simulations of Alcator C-Mod plasmas with Molybdenum  </vt:lpstr>
      <vt:lpstr>Full-radius simulations of electron-heated ITER L-modes  </vt:lpstr>
      <vt:lpstr>Radiation and access to H-mode  </vt:lpstr>
      <vt:lpstr>Main plasma profiles</vt:lpstr>
      <vt:lpstr>Interplay between plasma performance, heating and W content</vt:lpstr>
      <vt:lpstr>Transition from dominant neoclassical to turbulent W transport  </vt:lpstr>
      <vt:lpstr>Transition from dominant neoclassical to turbulent W transport  </vt:lpstr>
      <vt:lpstr>Transition from dominant neoclassical to turbulent W transport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2025-10-17_IAEA_FEC_DFajardo</dc:title>
  <dc:creator>Daniel Fajardo</dc:creator>
  <cp:lastModifiedBy>Daniel Fajardo Jimenez</cp:lastModifiedBy>
  <cp:revision>810</cp:revision>
  <dcterms:created xsi:type="dcterms:W3CDTF">2023-03-07T16:32:35Z</dcterms:created>
  <dcterms:modified xsi:type="dcterms:W3CDTF">2026-07-03T01:39:42Z</dcterms:modified>
</cp:coreProperties>
</file>