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4895" cy="42803445"/>
  <p:notesSz cx="29819600" cy="42341800"/>
  <p:defaultTextStyle>
    <a:defPPr>
      <a:defRPr lang="zh-CN"/>
    </a:defPPr>
    <a:lvl1pPr marL="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7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4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61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8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5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22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9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60" algn="l" defTabSz="350774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15" y="-56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24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52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6890873" y="0"/>
            <a:ext cx="12921827" cy="2124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52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0217361"/>
            <a:ext cx="12921827" cy="2124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2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6890873" y="40217361"/>
            <a:ext cx="12921827" cy="2124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2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24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6890873" y="0"/>
            <a:ext cx="12921827" cy="2124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07260" y="5292725"/>
            <a:ext cx="25405080" cy="142903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981960" y="20376991"/>
            <a:ext cx="23855680" cy="166720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0217361"/>
            <a:ext cx="12921827" cy="2124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6890873" y="40217361"/>
            <a:ext cx="12921827" cy="2124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270760" rtl="0" eaLnBrk="1" latinLnBrk="0" hangingPunct="1">
        <a:lnSpc>
          <a:spcPct val="90000"/>
        </a:lnSpc>
        <a:spcBef>
          <a:spcPct val="0"/>
        </a:spcBef>
        <a:buNone/>
        <a:defRPr sz="10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90" indent="-567690" algn="l" defTabSz="2270760" rtl="0" eaLnBrk="1" latinLnBrk="0" hangingPunct="1">
        <a:lnSpc>
          <a:spcPct val="90000"/>
        </a:lnSpc>
        <a:spcBef>
          <a:spcPts val="2485"/>
        </a:spcBef>
        <a:buFont typeface="Arial" panose="020B0604020202020204" pitchFamily="34" charset="0"/>
        <a:buChar char="•"/>
        <a:defRPr sz="6955" kern="1200">
          <a:solidFill>
            <a:schemeClr val="tx1"/>
          </a:solidFill>
          <a:latin typeface="+mn-lt"/>
          <a:ea typeface="+mn-ea"/>
          <a:cs typeface="+mn-cs"/>
        </a:defRPr>
      </a:lvl1pPr>
      <a:lvl2pPr marL="1703070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450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965" kern="1200">
          <a:solidFill>
            <a:schemeClr val="tx1"/>
          </a:solidFill>
          <a:latin typeface="+mn-lt"/>
          <a:ea typeface="+mn-ea"/>
          <a:cs typeface="+mn-cs"/>
        </a:defRPr>
      </a:lvl3pPr>
      <a:lvl4pPr marL="3973830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9210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395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3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71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09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8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76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14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52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90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4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02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40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796290" y="6736080"/>
            <a:ext cx="28468320" cy="350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29506" y="6889484"/>
            <a:ext cx="11039659" cy="84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/>
              <a:t>Introduction</a:t>
            </a:r>
            <a:endParaRPr lang="zh-CN" altLang="en-US" sz="5400" b="1" dirty="0"/>
          </a:p>
        </p:txBody>
      </p:sp>
      <p:sp>
        <p:nvSpPr>
          <p:cNvPr id="5" name="矩形 4"/>
          <p:cNvSpPr/>
          <p:nvPr/>
        </p:nvSpPr>
        <p:spPr>
          <a:xfrm>
            <a:off x="1315361" y="15123897"/>
            <a:ext cx="11458371" cy="808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/>
              <a:t>Basic Equations in ESR2D Code</a:t>
            </a:r>
            <a:endParaRPr lang="zh-CN" altLang="en-US" sz="5400" b="1" dirty="0"/>
          </a:p>
        </p:txBody>
      </p:sp>
      <p:sp>
        <p:nvSpPr>
          <p:cNvPr id="6" name="矩形 5"/>
          <p:cNvSpPr/>
          <p:nvPr/>
        </p:nvSpPr>
        <p:spPr>
          <a:xfrm>
            <a:off x="1315361" y="34928910"/>
            <a:ext cx="11766327" cy="90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/>
              <a:t>Brief Introduction to NLT Code</a:t>
            </a:r>
            <a:endParaRPr lang="en-US" altLang="zh-CN" sz="5400" b="1" dirty="0"/>
          </a:p>
        </p:txBody>
      </p:sp>
      <p:sp>
        <p:nvSpPr>
          <p:cNvPr id="7" name="矩形 6"/>
          <p:cNvSpPr/>
          <p:nvPr/>
        </p:nvSpPr>
        <p:spPr>
          <a:xfrm>
            <a:off x="14205394" y="6887610"/>
            <a:ext cx="13289280" cy="84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/>
              <a:t>Simulation Results</a:t>
            </a:r>
            <a:endParaRPr lang="zh-CN" altLang="en-US" sz="5400" b="1" dirty="0"/>
          </a:p>
        </p:txBody>
      </p:sp>
      <p:sp>
        <p:nvSpPr>
          <p:cNvPr id="8" name="矩形 7"/>
          <p:cNvSpPr/>
          <p:nvPr/>
        </p:nvSpPr>
        <p:spPr>
          <a:xfrm>
            <a:off x="14309397" y="27882374"/>
            <a:ext cx="13289280" cy="107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/>
              <a:t>Conclusion</a:t>
            </a:r>
            <a:endParaRPr lang="zh-CN" altLang="en-US" sz="5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392861" y="16364804"/>
            <a:ext cx="12734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transformation and Fourier transformations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405255" y="19173825"/>
                <a:ext cx="1136777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𝑧</m:t>
                    </m:r>
                    <m:box>
                      <m:boxPr>
                        <m:noBreak m:val="on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∶=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𝑛𝑞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−𝑚</m:t>
                        </m:r>
                      </m:e>
                    </m:box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Gyrokinetic Vlasov equation is written as 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55" y="19173825"/>
                <a:ext cx="1136777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315085" y="22449790"/>
            <a:ext cx="7689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quasi-neutrality equation is written as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166548" y="16948082"/>
            <a:ext cx="156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(1)</a:t>
            </a:r>
            <a:endParaRPr lang="zh-CN" altLang="en-US" sz="3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2176123" y="17977422"/>
            <a:ext cx="139211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(2)</a:t>
            </a:r>
            <a:endParaRPr lang="zh-CN" altLang="en-US" sz="3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2216078" y="20945709"/>
            <a:ext cx="139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(3)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1392861" y="36101464"/>
                <a:ext cx="12194205" cy="107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NLT: Gyrokinetic Global Initial-value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code, gyrokinetic Vlasov equation is solved by using the numerical Lie-transform method [3]. 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61" y="36101464"/>
                <a:ext cx="12194205" cy="1076325"/>
              </a:xfrm>
              <a:prstGeom prst="rect">
                <a:avLst/>
              </a:prstGeom>
              <a:blipFill rotWithShape="1">
                <a:blip r:embed="rId2"/>
                <a:stretch>
                  <a:fillRect l="-3" t="-41" r="5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853440" y="7941945"/>
            <a:ext cx="12226925" cy="7028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ion-temperature-gradient (ITG) mode is one of the most extensively studied drift-wave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instabilities [1].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 codes efficiently compute eigenvalues and eigenmode structures, which are useful for analyzing experimental observations [2].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solvers rely on high-n or simplifying assumptions (e.g., well-circulating particles).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work: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ESR2D – a 2D gyrokinetic eigenvalue code in poloidal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Fourier space which treats passing and trapped ions in a unified way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without simplifications, and applies to arbitrary wavelengths.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benchmarks well against GENE, NLT, and ORB5 and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identifies two coexisting toroidal ITG branches.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(3)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weak magnetic shear near the magnetic axis.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127016" y="29927231"/>
            <a:ext cx="13867632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ESR2D is a new 2D gyrokinetic eigenvalue code for ITG modes in tokamaks.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treats passing and trapped ions in a unified way, without simplifying assumptions, and applies to arbitrary wavelengths.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results against GENE, NLT, and ORB5 show good agreement for Cyclone parameters.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found that two toroidal branches of ITG modes coexist in the system.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ESR2D is also capable of solving for ITG modes in weak magnetic shear configurations near the magnetic axis, and the results agree well with those obtained by NLT.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4250854" y="7786021"/>
            <a:ext cx="129323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CBC test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29185" y="25974532"/>
            <a:ext cx="1127838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discretization, the Vlasov equation becomes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4587855" y="18949035"/>
            <a:ext cx="143891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good agreement between ESR2D and inital-value codes is observed.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toroidal branches coexist in the system and exhibit different radial locations.</a:t>
            </a:r>
            <a:endParaRPr lang="zh-CN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2913340" y="23422610"/>
            <a:ext cx="5714365" cy="29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configuration is the same as that in reference [4].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ESR2D and NLT is observed.</a:t>
            </a:r>
            <a:br>
              <a:rPr lang="en-US" altLang="zh-CN" sz="2400" dirty="0"/>
            </a:br>
            <a:endParaRPr lang="zh-CN" altLang="en-US" sz="24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1676451" y="1472995"/>
            <a:ext cx="27657058" cy="4385590"/>
            <a:chOff x="1658355" y="1748648"/>
            <a:chExt cx="27657058" cy="4385590"/>
          </a:xfrm>
        </p:grpSpPr>
        <p:sp>
          <p:nvSpPr>
            <p:cNvPr id="59" name="文本框 58"/>
            <p:cNvSpPr txBox="1"/>
            <p:nvPr/>
          </p:nvSpPr>
          <p:spPr>
            <a:xfrm>
              <a:off x="1842505" y="1748648"/>
              <a:ext cx="26700480" cy="2032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66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ESR2D: a two-dimensional Fourier-space global gyrokinetic eigenvalue code for the ion-temperature-gradient modes in tokamaks</a:t>
              </a:r>
              <a:endParaRPr lang="en-US" altLang="zh-CN" sz="6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658355" y="3780928"/>
              <a:ext cx="27657058" cy="2353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Haochuan Wang</a:t>
              </a:r>
              <a:r>
                <a:rPr lang="en-US" altLang="zh-CN" sz="4000" b="0" i="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Jie Wang</a:t>
              </a:r>
              <a:r>
                <a:rPr lang="en-US" altLang="zh-CN" sz="4000" b="0" i="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Yuefeng Qiu</a:t>
              </a:r>
              <a:r>
                <a:rPr lang="en-US" altLang="zh-CN" sz="4000" b="0" i="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Shaojie Wang</a:t>
              </a:r>
              <a:r>
                <a:rPr lang="en-US" altLang="zh-CN" sz="40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Zihao Wang</a:t>
              </a:r>
              <a:r>
                <a:rPr lang="en-US" altLang="zh-CN" sz="40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zh-CN" sz="4000" b="0" i="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Tiannan Wu</a:t>
              </a:r>
              <a:r>
                <a:rPr lang="en-US" altLang="zh-CN" sz="40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, Yuesong Li</a:t>
              </a:r>
              <a:r>
                <a:rPr lang="en-US" altLang="zh-CN" sz="44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zh-CN" sz="44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,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40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Yicheng Cai</a:t>
              </a:r>
              <a:r>
                <a:rPr lang="en-US" altLang="zh-CN" sz="44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 </a:t>
              </a:r>
              <a:r>
                <a:rPr lang="en-US" altLang="zh-CN" sz="4400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and Shiqi Xiao</a:t>
              </a:r>
              <a:r>
                <a:rPr lang="en-US" altLang="zh-CN" sz="4400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4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75000"/>
                </a:lnSpc>
              </a:pPr>
              <a:r>
                <a:rPr lang="en-US" altLang="zh-CN" sz="4000" b="0" i="1" kern="100" baseline="300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0" i="1" kern="100" dirty="0">
                  <a:solidFill>
                    <a:srgbClr val="555555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Department of Engineering and Applied Physics, University of Science and Technology of China, Hefei 230026, China</a:t>
              </a:r>
              <a:endParaRPr lang="zh-CN" altLang="zh-CN" sz="4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773862" y="277847"/>
            <a:ext cx="19409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52nd EPS Plasma Physics Conference 2026</a:t>
            </a:r>
            <a:endParaRPr lang="zh-CN" altLang="en-US" sz="54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926"/>
            <a:ext cx="4199882" cy="1431778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4371955" y="37564695"/>
            <a:ext cx="14961870" cy="3678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4000" b="1" i="0" kern="1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Reference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[1] W. Horton, Rev. Mod. Phys. 71, 735-778 (1999).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[2] J. Dong, G. Jian, A. Wang, H. Sanuki and K. Itoh, Nucl. Fusion 43, 1183 (2003). </a:t>
            </a:r>
            <a:endParaRPr lang="en-US" altLang="zh-C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[3] L. Ye, Y. Xu, X. Xiao, Z. Dai, and S. Wang, J. Comput. Phys. 316, 180 (2016).</a:t>
            </a:r>
            <a:endParaRPr lang="en-US" altLang="zh-CN" sz="3200" dirty="0">
              <a:solidFill>
                <a:srgbClr val="555555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[4] T. Wu and S. Wang, Phys. Rev. Lett. 136, 015102 (2026).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zh-CN" sz="7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6" name="图片 65" descr="图片包含 徽标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544" y="122089"/>
            <a:ext cx="1727113" cy="17271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941041" y="16890333"/>
                <a:ext cx="6889115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𝜒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𝜁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−𝑖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n-US" altLang="zh-C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𝜒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41" y="16890333"/>
                <a:ext cx="6889115" cy="1037590"/>
              </a:xfrm>
              <a:prstGeom prst="rect">
                <a:avLst/>
              </a:prstGeom>
              <a:blipFill rotWithShape="1">
                <a:blip r:embed="rId5"/>
                <a:stretch>
                  <a:fillRect l="-5" t="-58" r="-5608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本框 61"/>
              <p:cNvSpPr txBox="1"/>
              <p:nvPr/>
            </p:nvSpPr>
            <p:spPr>
              <a:xfrm>
                <a:off x="3571875" y="18148935"/>
                <a:ext cx="2854325" cy="685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trlPr>
                                <a:rPr lang="en-US" altLang="zh-C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000" dirty="0"/>
              </a:p>
            </p:txBody>
          </p:sp>
        </mc:Choice>
        <mc:Fallback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18148935"/>
                <a:ext cx="2854325" cy="685165"/>
              </a:xfrm>
              <a:prstGeom prst="rect">
                <a:avLst/>
              </a:prstGeom>
              <a:blipFill rotWithShape="1">
                <a:blip r:embed="rId6"/>
                <a:stretch>
                  <a:fillRect r="-16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本框 64"/>
              <p:cNvSpPr txBox="1"/>
              <p:nvPr/>
            </p:nvSpPr>
            <p:spPr>
              <a:xfrm>
                <a:off x="0" y="20159980"/>
                <a:ext cx="13397230" cy="1097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𝑧−𝑝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59980"/>
                <a:ext cx="13397230" cy="10972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矩形 70"/>
              <p:cNvSpPr/>
              <p:nvPr/>
            </p:nvSpPr>
            <p:spPr>
              <a:xfrm>
                <a:off x="1596544" y="37430069"/>
                <a:ext cx="11591397" cy="1128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CN" alt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acc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44" y="37430069"/>
                <a:ext cx="11591397" cy="1128395"/>
              </a:xfrm>
              <a:prstGeom prst="rect">
                <a:avLst/>
              </a:prstGeom>
              <a:blipFill rotWithShape="1">
                <a:blip r:embed="rId8"/>
                <a:stretch>
                  <a:fillRect l="-1" t="-56" r="2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矩形 71"/>
              <p:cNvSpPr/>
              <p:nvPr/>
            </p:nvSpPr>
            <p:spPr>
              <a:xfrm>
                <a:off x="3724553" y="38755477"/>
                <a:ext cx="8254087" cy="75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ac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53" y="38755477"/>
                <a:ext cx="8254087" cy="755015"/>
              </a:xfrm>
              <a:prstGeom prst="rect">
                <a:avLst/>
              </a:prstGeom>
              <a:blipFill rotWithShape="1">
                <a:blip r:embed="rId9"/>
                <a:stretch>
                  <a:fillRect l="-3" t="-21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矩形 72"/>
              <p:cNvSpPr/>
              <p:nvPr/>
            </p:nvSpPr>
            <p:spPr>
              <a:xfrm>
                <a:off x="718185" y="39824660"/>
                <a:ext cx="13590905" cy="116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𝛿𝜙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  <m:f>
                            <m:f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𝑔𝑦</m:t>
                              </m:r>
                            </m:sub>
                          </m:sSub>
                        </m:e>
                      </m:nary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zh-CN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zh-CN" alt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𝑔𝑦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𝛿𝜙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𝐹𝐴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5400" dirty="0"/>
              </a:p>
            </p:txBody>
          </p:sp>
        </mc:Choice>
        <mc:Fallback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5" y="39824660"/>
                <a:ext cx="13590905" cy="11671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-581660" y="21033105"/>
                <a:ext cx="13397230" cy="13309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𝑀𝑖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𝛿𝜙</m:t>
                              </m:r>
                            </m:e>
                          </m:d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𝑔𝑦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660" y="21033105"/>
                <a:ext cx="13397230" cy="1330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-299720" y="23457535"/>
                <a:ext cx="12656820" cy="1342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9720" y="23457535"/>
                <a:ext cx="12656820" cy="134239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-727710" y="24556085"/>
                <a:ext cx="12656820" cy="1342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trlP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𝑔𝑦</m:t>
                              </m:r>
                            </m:sub>
                          </m:sSub>
                        </m:e>
                      </m:nary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𝑧−𝑝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710" y="24556085"/>
                <a:ext cx="12656820" cy="134239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12234543" y="24078502"/>
            <a:ext cx="139211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/>
              <a:t>(4)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116840" y="27160855"/>
                <a:ext cx="12656820" cy="108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𝑨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)][</m:t>
                      </m:r>
                      <m:acc>
                        <m:acc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)][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𝜹𝝓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" y="27160855"/>
                <a:ext cx="12656820" cy="108839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12233908" y="27046492"/>
            <a:ext cx="139211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/>
              <a:t>(5)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1429185" y="28424362"/>
                <a:ext cx="11278382" cy="162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Solving equation (5)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substituting 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acc>
                      <m:accPr>
                        <m:ctrlPr>
                          <a:rPr lang="en-US" altLang="zh-CN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</m:acc>
                    <m:r>
                      <a:rPr lang="en-US" altLang="zh-C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the quasi-neutrality equation (4), we obtain the algebraic eigenvalue equation, which is written as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85" y="28424362"/>
                <a:ext cx="11278382" cy="1620520"/>
              </a:xfrm>
              <a:prstGeom prst="rect">
                <a:avLst/>
              </a:prstGeom>
              <a:blipFill rotWithShape="1">
                <a:blip r:embed="rId15"/>
                <a:stretch>
                  <a:fillRect l="-4" t="-30" r="5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0" y="30676850"/>
                <a:ext cx="12656820" cy="108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)][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𝜹𝝓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6850"/>
                <a:ext cx="12656820" cy="108839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12234543" y="30480572"/>
            <a:ext cx="139211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/>
              <a:t>(6)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矩形 43"/>
              <p:cNvSpPr/>
              <p:nvPr/>
            </p:nvSpPr>
            <p:spPr>
              <a:xfrm>
                <a:off x="1429185" y="31888922"/>
                <a:ext cx="11278382" cy="2061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ESR2D code employs Newton’s method to solve the algebraic eigenvalue equation (6) for eigenvalue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the ESR2D code is parallelized along the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direction by MPI programming and the matrix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stored in CSR format.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85" y="31888922"/>
                <a:ext cx="11278382" cy="2061845"/>
              </a:xfrm>
              <a:prstGeom prst="rect">
                <a:avLst/>
              </a:prstGeom>
              <a:blipFill rotWithShape="1">
                <a:blip r:embed="rId17"/>
                <a:stretch>
                  <a:fillRect l="-4" t="-24" r="5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图片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05585" y="8731885"/>
            <a:ext cx="8467725" cy="370141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13340" y="8413750"/>
            <a:ext cx="5332095" cy="415226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16160" y="13159105"/>
            <a:ext cx="5909945" cy="53975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04415" y="13159105"/>
            <a:ext cx="6854190" cy="523811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14429740" y="20901660"/>
            <a:ext cx="147053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ITG modes in a weak magnetic shear configuration near the magnetic axis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126845" y="23114635"/>
            <a:ext cx="8465820" cy="3538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3944</Words>
  <Application>WPS 演示</Application>
  <PresentationFormat>自定义</PresentationFormat>
  <Paragraphs>100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Times New Roman</vt:lpstr>
      <vt:lpstr>Cambria Math</vt:lpstr>
      <vt:lpstr>等线</vt:lpstr>
      <vt:lpstr>微软雅黑</vt:lpstr>
      <vt:lpstr>Arial Unicode MS</vt:lpstr>
      <vt:lpstr>等线 Light</vt:lpstr>
      <vt:lpstr>Calibri</vt:lpstr>
      <vt:lpstr>BatangChe</vt:lpstr>
      <vt:lpstr>Segoe Print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yuesong</dc:creator>
  <cp:lastModifiedBy>王浩川</cp:lastModifiedBy>
  <cp:revision>114</cp:revision>
  <cp:lastPrinted>2026-06-20T15:39:00Z</cp:lastPrinted>
  <dcterms:created xsi:type="dcterms:W3CDTF">2026-06-17T14:36:00Z</dcterms:created>
  <dcterms:modified xsi:type="dcterms:W3CDTF">2026-06-24T12:51:42Z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23EE5C1905C04D6CABD3B3093E424B16_13</vt:lpwstr>
  </property>
  <property fmtid="{D5CDD505-2E9C-101B-9397-08002B2CF9AE}" pid="3" name="KSOProductBuildVer">
    <vt:lpwstr>2052-12.1.0.22215</vt:lpwstr>
  </property>
</Properties>
</file>