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48" r:id="rId5"/>
  </p:sldMasterIdLst>
  <p:notesMasterIdLst>
    <p:notesMasterId r:id="rId15"/>
  </p:notesMasterIdLst>
  <p:handoutMasterIdLst>
    <p:handoutMasterId r:id="rId16"/>
  </p:handoutMasterIdLst>
  <p:sldIdLst>
    <p:sldId id="256" r:id="rId6"/>
    <p:sldId id="2147476146" r:id="rId7"/>
    <p:sldId id="2147476155" r:id="rId8"/>
    <p:sldId id="2147476157" r:id="rId9"/>
    <p:sldId id="2147476156" r:id="rId10"/>
    <p:sldId id="2147476158" r:id="rId11"/>
    <p:sldId id="2147476160" r:id="rId12"/>
    <p:sldId id="2147476159" r:id="rId13"/>
    <p:sldId id="214737693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D2A328-76E1-4FB9-3BBB-228429DB56E7}" name="Short, Dan" initials="SD" userId="S::dan.short@ukaea.uk::b6de9f45-eb54-4796-8ef8-e45990838cf1" providerId="AD"/>
  <p188:author id="{E57C0E8C-F898-198A-41E0-2591AEBF8B5B}" name="Abraham, Aby" initials="AA" userId="S::aby.abraham@ukaea.uk::0335ab19-380e-4825-8456-654f95f544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B4E"/>
    <a:srgbClr val="9091B3"/>
    <a:srgbClr val="515870"/>
    <a:srgbClr val="90919C"/>
    <a:srgbClr val="B0B8C9"/>
    <a:srgbClr val="F6A704"/>
    <a:srgbClr val="F8971D"/>
    <a:srgbClr val="EF4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91B7E4-1A82-468D-A33C-BB20DBE8E7BD}" v="627" dt="2024-05-14T07:28:26.884"/>
    <p1510:client id="{EB6507F8-A54E-B1EF-6229-ADA33C758041}" v="26" dt="2024-05-14T12:25:18.981"/>
    <p1510:client id="{F6ECD54A-B3BC-9EAE-1B7C-D6C2BF7253B9}" v="4" dt="2024-05-14T07:59:42.9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/>
    <p:restoredTop sz="81781" autoAdjust="0"/>
  </p:normalViewPr>
  <p:slideViewPr>
    <p:cSldViewPr snapToGrid="0">
      <p:cViewPr varScale="1">
        <p:scale>
          <a:sx n="103" d="100"/>
          <a:sy n="103" d="100"/>
        </p:scale>
        <p:origin x="1512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494B7-3010-C04A-A8D2-3A67F5B3F74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9E3AD-85AA-4D4F-953B-BDDC046C417F}" type="datetimeFigureOut">
              <a:rPr lang="en-US" smtClean="0"/>
              <a:t>4/24/25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36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9CD0D-D0C5-DD4D-B44E-98E59B6DF763}" type="datetimeFigureOut">
              <a:rPr lang="en-US" smtClean="0"/>
              <a:t>4/24/25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2E606-7E0B-0B4A-8955-4487729D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5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2E606-7E0B-0B4A-8955-4487729DC7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8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710637-E575-9447-A555-DB547E0A15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652"/>
            <a:ext cx="12197227" cy="5308448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F05E6A-D149-0847-8492-98A25A908D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97" y="-12652"/>
            <a:ext cx="12206924" cy="5324881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41264-3313-9B47-B87B-70DE9C28B8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44" y="-12653"/>
            <a:ext cx="12236577" cy="5368423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3430B-242D-C74B-B8F9-B32BD16FE8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48" y="-12652"/>
            <a:ext cx="12214975" cy="5316172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13090-AD91-9E4E-A26F-8BC4969B0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38" y="-12653"/>
            <a:ext cx="12213265" cy="5307463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CFDBE-C74D-5A41-A781-A9C298C504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975" y="-12652"/>
            <a:ext cx="12214975" cy="5316172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sitting, small, cake&#10;&#10;Description automatically generated">
            <a:extLst>
              <a:ext uri="{FF2B5EF4-FFF2-40B4-BE49-F238E27FC236}">
                <a16:creationId xmlns:a16="http://schemas.microsoft.com/office/drawing/2014/main" id="{43C8883A-1065-6C4E-AAE7-DA4A787AC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633"/>
            <a:ext cx="12192000" cy="5283200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26231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ustom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-12699"/>
            <a:ext cx="12202079" cy="5246988"/>
          </a:xfrm>
          <a:custGeom>
            <a:avLst/>
            <a:gdLst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5225723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2916156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202079"/>
              <a:gd name="connsiteY0" fmla="*/ 0 h 5246988"/>
              <a:gd name="connsiteX1" fmla="*/ 10202575 w 12202079"/>
              <a:gd name="connsiteY1" fmla="*/ 0 h 5246988"/>
              <a:gd name="connsiteX2" fmla="*/ 12196763 w 12202079"/>
              <a:gd name="connsiteY2" fmla="*/ 1994188 h 5246988"/>
              <a:gd name="connsiteX3" fmla="*/ 12202079 w 12202079"/>
              <a:gd name="connsiteY3" fmla="*/ 5246988 h 5246988"/>
              <a:gd name="connsiteX4" fmla="*/ 0 w 12202079"/>
              <a:gd name="connsiteY4" fmla="*/ 2916156 h 5246988"/>
              <a:gd name="connsiteX5" fmla="*/ 0 w 12202079"/>
              <a:gd name="connsiteY5" fmla="*/ 0 h 5246988"/>
              <a:gd name="connsiteX6" fmla="*/ 0 w 12202079"/>
              <a:gd name="connsiteY6" fmla="*/ 0 h 52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2079" h="5246988">
                <a:moveTo>
                  <a:pt x="0" y="0"/>
                </a:moveTo>
                <a:lnTo>
                  <a:pt x="10202575" y="0"/>
                </a:lnTo>
                <a:lnTo>
                  <a:pt x="12196763" y="1994188"/>
                </a:lnTo>
                <a:lnTo>
                  <a:pt x="12202079" y="5246988"/>
                </a:lnTo>
                <a:lnTo>
                  <a:pt x="0" y="291615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710637-E575-9447-A555-DB547E0A1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652"/>
            <a:ext cx="12197227" cy="5308448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Triangle 6"/>
          <p:cNvSpPr/>
          <p:nvPr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54885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66867" y="1530994"/>
            <a:ext cx="11465690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66868" y="205430"/>
            <a:ext cx="10018853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Computing Team Talk May’24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9FDECD83-F5E0-4CA0-A57D-AEA36D2B5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77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fili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6867" y="1530994"/>
            <a:ext cx="11465690" cy="449198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 sz="2200"/>
            </a:lvl2pPr>
          </a:lstStyle>
          <a:p>
            <a:pPr lvl="0"/>
            <a:r>
              <a:rPr lang="en-US"/>
              <a:t>Insert text or logos as necessary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76221" y="6387700"/>
            <a:ext cx="700882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Computing Team Talk May’24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867" y="265043"/>
            <a:ext cx="8539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Affiliations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9FDECD83-F5E0-4CA0-A57D-AEA36D2B5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2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66867" y="1530994"/>
            <a:ext cx="11465690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66868" y="205430"/>
            <a:ext cx="10018853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Computing Team Talk May’24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8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6868" y="205431"/>
            <a:ext cx="1001885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66868" y="1530994"/>
            <a:ext cx="5624603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5980255" y="1530994"/>
            <a:ext cx="5652303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6222" y="63877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Computing Team Talk May’24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9FDECD83-F5E0-4CA0-A57D-AEA36D2B5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371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66868" y="1530994"/>
            <a:ext cx="562460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255" y="1530994"/>
            <a:ext cx="562460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6868" y="205431"/>
            <a:ext cx="1001885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5980255" y="2354906"/>
            <a:ext cx="5624603" cy="366806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1pPr>
            <a:lvl2pPr marL="457189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3pPr>
            <a:lvl4pPr marL="1371566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/>
                </a:solidFill>
              </a:defRPr>
            </a:lvl4pPr>
            <a:lvl5pPr marL="1828754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166868" y="2354906"/>
            <a:ext cx="5624603" cy="3668068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76222" y="63877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Computing Team Talk May’24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9FDECD83-F5E0-4CA0-A57D-AEA36D2B5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06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2788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0" name="Triangle 6"/>
          <p:cNvSpPr/>
          <p:nvPr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66479" y="1308009"/>
            <a:ext cx="8853467" cy="39687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3600" spc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QUOTE HERE</a:t>
            </a:r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886674" y="5564305"/>
            <a:ext cx="8413078" cy="487362"/>
          </a:xfrm>
        </p:spPr>
        <p:txBody>
          <a:bodyPr>
            <a:noAutofit/>
          </a:bodyPr>
          <a:lstStyle>
            <a:lvl1pPr algn="ctr">
              <a:defRPr sz="2000" b="1">
                <a:solidFill>
                  <a:srgbClr val="9091B3"/>
                </a:solidFill>
              </a:defRPr>
            </a:lvl1pPr>
          </a:lstStyle>
          <a:p>
            <a:pPr lvl="0"/>
            <a:r>
              <a:rPr lang="en-US"/>
              <a:t>NAME / DATE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1458" y="1034180"/>
            <a:ext cx="1342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73850" y="4825641"/>
            <a:ext cx="1342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rPr>
              <a:t>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Computing Team Talk May’24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9091B3"/>
                </a:solidFill>
              </a:defRPr>
            </a:lvl1pPr>
          </a:lstStyle>
          <a:p>
            <a:fld id="{9FDECD83-F5E0-4CA0-A57D-AEA36D2B51DE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 flipH="1">
            <a:off x="775684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964665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76222" y="63877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Computing Team Talk May’24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9FDECD83-F5E0-4CA0-A57D-AEA36D2B5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043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091B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76222" y="63877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Computing Team Talk May’24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9FDECD83-F5E0-4CA0-A57D-AEA36D2B5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496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788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10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76221" y="6387700"/>
            <a:ext cx="7008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Computing Team Talk May’24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101600" y="6387702"/>
            <a:ext cx="663451" cy="365125"/>
          </a:xfrm>
        </p:spPr>
        <p:txBody>
          <a:bodyPr/>
          <a:lstStyle>
            <a:lvl1pPr>
              <a:defRPr>
                <a:solidFill>
                  <a:srgbClr val="9091B3"/>
                </a:solidFill>
              </a:defRPr>
            </a:lvl1pPr>
          </a:lstStyle>
          <a:p>
            <a:fld id="{9FDECD83-F5E0-4CA0-A57D-AEA36D2B51D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 flipH="1">
            <a:off x="775684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091B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57962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F05E6A-D149-0847-8492-98A25A908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97" y="-12652"/>
            <a:ext cx="12206924" cy="5324881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32704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41264-3313-9B47-B87B-70DE9C28B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44" y="-12653"/>
            <a:ext cx="12236577" cy="5368423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283221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3430B-242D-C74B-B8F9-B32BD16FE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48" y="-12652"/>
            <a:ext cx="12214975" cy="5316172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6335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13090-AD91-9E4E-A26F-8BC4969B0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38" y="-12653"/>
            <a:ext cx="12213265" cy="5307463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0923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fili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6867" y="1530994"/>
            <a:ext cx="11465690" cy="449198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 sz="2200"/>
            </a:lvl2pPr>
          </a:lstStyle>
          <a:p>
            <a:pPr lvl="0"/>
            <a:r>
              <a:rPr lang="en-US"/>
              <a:t>Insert text or logos as necessary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Computing Team Talk May’24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66867" y="265043"/>
            <a:ext cx="8539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Affiliations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CFDBE-C74D-5A41-A781-A9C298C50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75" y="-12652"/>
            <a:ext cx="12214975" cy="5316172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24210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custom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-12699"/>
            <a:ext cx="12202079" cy="5246988"/>
          </a:xfrm>
          <a:custGeom>
            <a:avLst/>
            <a:gdLst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5225723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2916156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202079"/>
              <a:gd name="connsiteY0" fmla="*/ 0 h 5246988"/>
              <a:gd name="connsiteX1" fmla="*/ 10202575 w 12202079"/>
              <a:gd name="connsiteY1" fmla="*/ 0 h 5246988"/>
              <a:gd name="connsiteX2" fmla="*/ 12196763 w 12202079"/>
              <a:gd name="connsiteY2" fmla="*/ 1994188 h 5246988"/>
              <a:gd name="connsiteX3" fmla="*/ 12202079 w 12202079"/>
              <a:gd name="connsiteY3" fmla="*/ 5246988 h 5246988"/>
              <a:gd name="connsiteX4" fmla="*/ 0 w 12202079"/>
              <a:gd name="connsiteY4" fmla="*/ 2916156 h 5246988"/>
              <a:gd name="connsiteX5" fmla="*/ 0 w 12202079"/>
              <a:gd name="connsiteY5" fmla="*/ 0 h 5246988"/>
              <a:gd name="connsiteX6" fmla="*/ 0 w 12202079"/>
              <a:gd name="connsiteY6" fmla="*/ 0 h 52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2079" h="5246988">
                <a:moveTo>
                  <a:pt x="0" y="0"/>
                </a:moveTo>
                <a:lnTo>
                  <a:pt x="10202575" y="0"/>
                </a:lnTo>
                <a:lnTo>
                  <a:pt x="12196763" y="1994188"/>
                </a:lnTo>
                <a:lnTo>
                  <a:pt x="12202079" y="5246988"/>
                </a:lnTo>
                <a:lnTo>
                  <a:pt x="0" y="291615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reeform 9"/>
          <p:cNvSpPr/>
          <p:nvPr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1459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3A6D"/>
                </a:solidFill>
              </a:defRPr>
            </a:lvl2pPr>
            <a:lvl4pPr>
              <a:defRPr>
                <a:solidFill>
                  <a:srgbClr val="003A6D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Computing Team Talk May’24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95800" y="599122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9FDECD83-F5E0-4CA0-A57D-AEA36D2B5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068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ECD83-F5E0-4CA0-A57D-AEA36D2B51DE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Computing Team Talk May’24</a:t>
            </a:r>
          </a:p>
        </p:txBody>
      </p:sp>
    </p:spTree>
    <p:extLst>
      <p:ext uri="{BB962C8B-B14F-4D97-AF65-F5344CB8AC3E}">
        <p14:creationId xmlns:p14="http://schemas.microsoft.com/office/powerpoint/2010/main" val="16750629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1E16A8F-037E-F142-BC84-E348AE449E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7531" y="4673214"/>
            <a:ext cx="11135026" cy="7121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spc="600">
                <a:solidFill>
                  <a:schemeClr val="bg1"/>
                </a:solidFill>
                <a:latin typeface="Geomanist Regular" panose="02000503000000020004" pitchFamily="50" charset="0"/>
              </a:defRPr>
            </a:lvl1pPr>
          </a:lstStyle>
          <a:p>
            <a:pPr lvl="0"/>
            <a:r>
              <a:rPr lang="en-US"/>
              <a:t>TITLE (PLEASE USE ALL CAPS)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4BBDBF9C-56C1-EA4E-94AF-ED0D357F35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531" y="5964835"/>
            <a:ext cx="11135026" cy="2918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i="0" spc="600">
                <a:solidFill>
                  <a:schemeClr val="bg1"/>
                </a:solidFill>
                <a:latin typeface="Geomanist Light" panose="02000503000000020004" pitchFamily="2" charset="77"/>
              </a:defRPr>
            </a:lvl1pPr>
          </a:lstStyle>
          <a:p>
            <a:pPr lvl="0"/>
            <a:r>
              <a:rPr lang="en-US"/>
              <a:t>NAMES (PLEASE USE ALL CAPS)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4491237-78FB-DD4F-9E7B-01F162B640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531" y="6311769"/>
            <a:ext cx="11135026" cy="1851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i="0" spc="600">
                <a:solidFill>
                  <a:schemeClr val="bg1"/>
                </a:solidFill>
                <a:latin typeface="Geomanist Light" panose="02000503000000020004" pitchFamily="2" charset="77"/>
              </a:defRPr>
            </a:lvl1pPr>
          </a:lstStyle>
          <a:p>
            <a:pPr lvl="0"/>
            <a:r>
              <a:rPr lang="en-US"/>
              <a:t>DATE (01/01/2019)</a:t>
            </a:r>
          </a:p>
        </p:txBody>
      </p:sp>
    </p:spTree>
    <p:extLst>
      <p:ext uri="{BB962C8B-B14F-4D97-AF65-F5344CB8AC3E}">
        <p14:creationId xmlns:p14="http://schemas.microsoft.com/office/powerpoint/2010/main" val="32252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6868" y="205431"/>
            <a:ext cx="1001885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66868" y="1530994"/>
            <a:ext cx="5624603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5980255" y="1530994"/>
            <a:ext cx="5652303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6222" y="63877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Computing Team Talk May’24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9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66868" y="1530994"/>
            <a:ext cx="562460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255" y="1530994"/>
            <a:ext cx="562460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6868" y="205431"/>
            <a:ext cx="1001885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5980255" y="2354906"/>
            <a:ext cx="5624603" cy="366806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1pPr>
            <a:lvl2pPr marL="457189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3pPr>
            <a:lvl4pPr marL="1371566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/>
                </a:solidFill>
              </a:defRPr>
            </a:lvl4pPr>
            <a:lvl5pPr marL="1828754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166868" y="2354906"/>
            <a:ext cx="5624603" cy="3668068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76222" y="63877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Computing Team Talk May’24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788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0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66479" y="1308009"/>
            <a:ext cx="8853467" cy="39687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3600" spc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QUOTE HERE</a:t>
            </a:r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886674" y="5564305"/>
            <a:ext cx="8413078" cy="487362"/>
          </a:xfrm>
        </p:spPr>
        <p:txBody>
          <a:bodyPr>
            <a:noAutofit/>
          </a:bodyPr>
          <a:lstStyle>
            <a:lvl1pPr algn="ctr">
              <a:defRPr sz="2000" b="1">
                <a:solidFill>
                  <a:srgbClr val="9091B3"/>
                </a:solidFill>
              </a:defRPr>
            </a:lvl1pPr>
          </a:lstStyle>
          <a:p>
            <a:pPr lvl="0"/>
            <a:r>
              <a:rPr lang="en-US"/>
              <a:t>NAME / 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1458" y="1034180"/>
            <a:ext cx="1342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rPr>
              <a:t>“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573850" y="4825641"/>
            <a:ext cx="1342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rPr>
              <a:t>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Computing Team Talk May’24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9091B3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 flipH="1">
            <a:off x="775684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4762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76222" y="63877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Computing Team Talk May’24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5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091B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76222" y="63877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Computing Team Talk May’24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788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10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76221" y="6387700"/>
            <a:ext cx="7008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Computing Team Talk May’24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101600" y="6387702"/>
            <a:ext cx="663451" cy="365125"/>
          </a:xfrm>
        </p:spPr>
        <p:txBody>
          <a:bodyPr/>
          <a:lstStyle>
            <a:lvl1pPr>
              <a:defRPr>
                <a:solidFill>
                  <a:srgbClr val="9091B3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 flipH="1">
            <a:off x="775684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091B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314930"/>
            <a:ext cx="11150600" cy="4862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itle Placeholder 23"/>
          <p:cNvSpPr>
            <a:spLocks noGrp="1"/>
          </p:cNvSpPr>
          <p:nvPr>
            <p:ph type="title"/>
          </p:nvPr>
        </p:nvSpPr>
        <p:spPr>
          <a:xfrm>
            <a:off x="203200" y="190097"/>
            <a:ext cx="11150600" cy="10945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76221" y="6387700"/>
            <a:ext cx="7008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Computing Team Talk May’24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 flipH="1">
            <a:off x="765051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167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673" r:id="rId3"/>
    <p:sldLayoutId id="2147483652" r:id="rId4"/>
    <p:sldLayoutId id="2147483653" r:id="rId5"/>
    <p:sldLayoutId id="2147483660" r:id="rId6"/>
    <p:sldLayoutId id="2147483655" r:id="rId7"/>
    <p:sldLayoutId id="2147483651" r:id="rId8"/>
    <p:sldLayoutId id="2147483677" r:id="rId9"/>
    <p:sldLayoutId id="2147483670" r:id="rId10"/>
    <p:sldLayoutId id="2147483671" r:id="rId11"/>
    <p:sldLayoutId id="2147483674" r:id="rId12"/>
    <p:sldLayoutId id="2147483675" r:id="rId13"/>
    <p:sldLayoutId id="2147483676" r:id="rId14"/>
    <p:sldLayoutId id="2147483706" r:id="rId15"/>
    <p:sldLayoutId id="2147483672" r:id="rId16"/>
  </p:sldLayoutIdLst>
  <p:hf hd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6"/>
          <p:cNvSpPr/>
          <p:nvPr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314930"/>
            <a:ext cx="11150600" cy="4862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itle Placeholder 23"/>
          <p:cNvSpPr>
            <a:spLocks noGrp="1"/>
          </p:cNvSpPr>
          <p:nvPr>
            <p:ph type="title"/>
          </p:nvPr>
        </p:nvSpPr>
        <p:spPr>
          <a:xfrm>
            <a:off x="203200" y="190097"/>
            <a:ext cx="11150600" cy="10945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9FDECD83-F5E0-4CA0-A57D-AEA36D2B51D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76221" y="6387700"/>
            <a:ext cx="7008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Computing Team Talk May’24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 flipH="1">
            <a:off x="765051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0" i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8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</p:sldLayoutIdLst>
  <p:hf hd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kaeauk.sharepoint.com/:x:/r/sites/CD-DataSolutions/_layouts/15/Doc.aspx?sourcedoc=%7B46F2E783-8062-4B4C-AFC5-659EBA5DD888%7D&amp;file=Impact.xlsx&amp;action=default&amp;mobileredirect=tru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kaeauk.sharepoint.com/:p:/r/sites/ComputingDivision/_layouts/15/Doc.aspx?sourcedoc=%7BDF9BBA3F-6BE5-4CFF-9706-F080A4DBC057%7D&amp;file=Computing%20Team%20Talk%20May%202025.pptx&amp;action=edit&amp;mobileredirect=tru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kaeauk.sharepoint.com/sites/ComputingDivision/Safety/Shared%20Documents/Forms/AllItems.aspx?id=%2Fsites%2FComputingDivision%2FSafety%2FShared%20Documents%2FSafety%20Update%20Computing%2022%2004%202025%2Epdf&amp;parent=%2Fsites%2FComputingDivision%2FSafety%2FShared%20Documents&amp;p=true&amp;ga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ukaeauk.sharepoint.com/sites/ComputingDivision/Newsletters/Forms/AllItems.aspx?ovuser=c6ac664b%2Dae27%2D4d5d%2Db4e6%2Dbb5717196fc7%2Calejandra%2Egonzalez%2Dbeltran%40ukaea%2Euk&amp;OR=Teams%2DHL&amp;CT=1745489632937&amp;clickparams=eyJBcHBOYW1lIjoiVGVhbXMtRGVza3RvcCIsIkFwcFZlcnNpb24iOiI1MC8yNTAzMTMyMTAxNCIsIkhhc0ZlZGVyYXRlZFVzZXIiOmZhbHNlfQ%3D%3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aeauk.sharepoint.com/:p:/r/sites/ComputingDivision/_layouts/15/Doc.aspx?sourcedoc=%7B0C9EA595-9DA4-4A1F-A477-7C0ADDBDC9B5%7D&amp;file=AMH%20Computing%20Division%20Team%20Talk%2018th%20Mar%202025.pptx&amp;action=edit&amp;mobileredirect=true&amp;wdLOR=cBC189845-0ED2-9A42-87FE-F22DA4D76254" TargetMode="External"/><Relationship Id="rId2" Type="http://schemas.openxmlformats.org/officeDocument/2006/relationships/hyperlink" Target="https://ukaeauk.sharepoint.com/:w:/r/sites/CD-DataSolutions/_layouts/15/Doc.aspx?sourcedoc=%7BECD759DA-75BD-4C40-A761-9102D8A3C930%7D&amp;file=2025-DSU-FlagshipActivities.docx&amp;action=default&amp;mobileredirect=true&amp;wdLOR=cCD1ABDFC-2AE6-1B4D-A786-E3A7409BC67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76C3D-35F3-754F-9CD7-F526C80D0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662" y="3785082"/>
            <a:ext cx="5059467" cy="738664"/>
          </a:xfrm>
        </p:spPr>
        <p:txBody>
          <a:bodyPr/>
          <a:lstStyle/>
          <a:p>
            <a:r>
              <a:rPr lang="en-US" dirty="0"/>
              <a:t>Data Solutions Unit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681BA-BE3A-A74E-8E42-A91A71FB7C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Arial Black"/>
              </a:rPr>
              <a:t>24</a:t>
            </a:r>
            <a:r>
              <a:rPr lang="en-US" sz="2600" baseline="30000" dirty="0">
                <a:latin typeface="Arial Black"/>
              </a:rPr>
              <a:t>th</a:t>
            </a:r>
            <a:r>
              <a:rPr lang="en-US" sz="2600" dirty="0">
                <a:latin typeface="Arial Black"/>
              </a:rPr>
              <a:t> April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4417E-103F-A546-B40F-43E9694EE5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Alejandra Gonzalez Beltran, PhD</a:t>
            </a:r>
          </a:p>
        </p:txBody>
      </p:sp>
    </p:spTree>
    <p:extLst>
      <p:ext uri="{BB962C8B-B14F-4D97-AF65-F5344CB8AC3E}">
        <p14:creationId xmlns:p14="http://schemas.microsoft.com/office/powerpoint/2010/main" val="295413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620313-3F6A-B9E0-A78B-50EF11298E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Staff updates</a:t>
            </a:r>
          </a:p>
          <a:p>
            <a:pPr lvl="1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Projects announcements 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dirty="0">
              <a:hlinkClick r:id="rId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Impact recording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Ideas on presentations / announcements for these meetings?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/>
              <a:t>Get in touch!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BDFBD7-0242-A4C2-739D-4541D9367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the April DSU meeting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DBC09-8269-8266-E6B8-0F6765007A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Computing Team Talk May’24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0D7A5C-AE86-7471-7887-025E98A0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80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4AAD5-560E-BD34-4AFE-1E829595E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9C8A03-F127-3EA8-5610-465C5E5182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Slides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EE3C03-C8C4-9CFC-F6D6-D6981881B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Updates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6F971-7F1F-3B46-8359-770743D999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Computing Team Talk May’24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C5145-896B-0060-402C-42412F524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9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BDB1F-F62E-2084-7003-23A850535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198501-99C0-731B-63A6-CBA63B571D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Slides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043803-C63F-4AA3-1242-16A7668F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7" y="353711"/>
            <a:ext cx="10018853" cy="1325564"/>
          </a:xfrm>
        </p:spPr>
        <p:txBody>
          <a:bodyPr/>
          <a:lstStyle/>
          <a:p>
            <a:r>
              <a:rPr lang="en-US" dirty="0"/>
              <a:t>Updates from Safety Meeting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BCF7C-B478-DFFD-3629-F862AEBE87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Computing Team Talk May’24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A3035-6DAE-7FBA-1B43-C83D24635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7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46A54C-0506-BBB5-E754-CBDF3A5E2E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Please use Robin to book your desks/rooms, as it is being used to check occupancy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B31F89-DE35-BE7A-B94E-F28A614F0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12D6D-1EC0-D085-D519-4A1B2A0C81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Computing Team Talk May’24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2D0A59-5D00-7B99-EF3E-6E31762AD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7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C42DFB-6A47-0A21-5AD7-675F6C29FB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Please do read Newsletters and Broadcasts</a:t>
            </a:r>
          </a:p>
          <a:p>
            <a:endParaRPr lang="en-US" dirty="0"/>
          </a:p>
          <a:p>
            <a:r>
              <a:rPr lang="en-US" dirty="0"/>
              <a:t>All the newsletters are available at the CD SharePoint: </a:t>
            </a:r>
            <a:r>
              <a:rPr lang="en-US" dirty="0">
                <a:hlinkClick r:id="rId2"/>
              </a:rPr>
              <a:t>CD Newsletters</a:t>
            </a:r>
            <a:endParaRPr lang="en-US" dirty="0"/>
          </a:p>
          <a:p>
            <a:endParaRPr lang="en-US" dirty="0"/>
          </a:p>
          <a:p>
            <a:r>
              <a:rPr lang="en-US" dirty="0"/>
              <a:t>Suggestion to share anything important in groups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B8C3B4-E352-0BEC-645A-017236DC6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Newsletters and Broadcasts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3910C-1471-574F-67C6-8A94E90F48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Computing Team Talk May’24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B67E6-B30B-9C5C-5D91-63BB85D25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52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472CA1-63D6-F7AD-54A6-9F71F068FD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SSI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OSCAR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NetworkPlus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</a:rPr>
              <a:t>ENO (Mult fidelity epistemic neural operators)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</a:rPr>
              <a:t>Bid with UCL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</a:rPr>
              <a:t>Japan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A8B7F2-9841-E6CD-BE50-4C650880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Bids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56002-284E-0B38-61B6-D144FF83CB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Computing Team Talk May’24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4FFA8-E5DF-D10B-A259-6D803A520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67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3CB7EE-BEC2-0188-1E94-0755D4E11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867" y="877330"/>
            <a:ext cx="11465690" cy="514564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Discussed at the CD Strategy Day</a:t>
            </a:r>
          </a:p>
          <a:p>
            <a:r>
              <a:rPr lang="en-US" b="1" dirty="0"/>
              <a:t>My interpretation of Flagship Activity</a:t>
            </a:r>
          </a:p>
          <a:p>
            <a:r>
              <a:rPr lang="en-GB" dirty="0"/>
              <a:t>high-impact, strategically significant initiative that exemplifies the division's priorities and capabilities and serves as a visible and influential example to the rest of the organisation. It should guide internal project prioritisation and be a point of pride that is actively showcased to inspire alignment and collaboration across the organisation.</a:t>
            </a:r>
          </a:p>
          <a:p>
            <a:endParaRPr lang="en-GB" dirty="0"/>
          </a:p>
          <a:p>
            <a:r>
              <a:rPr lang="en-GB" b="1" dirty="0"/>
              <a:t>Strategic relevance</a:t>
            </a:r>
            <a:r>
              <a:rPr lang="en-GB" dirty="0"/>
              <a:t>: Clearly aligned with the Unit’s, division’s and UKAEA’s objectives.</a:t>
            </a:r>
          </a:p>
          <a:p>
            <a:r>
              <a:rPr lang="en-GB" b="1" dirty="0"/>
              <a:t>Visibility</a:t>
            </a:r>
            <a:r>
              <a:rPr lang="en-GB" dirty="0"/>
              <a:t>: High-profile enough to be shared and celebrated </a:t>
            </a:r>
            <a:r>
              <a:rPr lang="en-GB"/>
              <a:t>across UKAEA.</a:t>
            </a:r>
            <a:endParaRPr lang="en-GB" dirty="0"/>
          </a:p>
          <a:p>
            <a:r>
              <a:rPr lang="en-GB" b="1" dirty="0"/>
              <a:t>Impact</a:t>
            </a:r>
            <a:r>
              <a:rPr lang="en-GB" dirty="0"/>
              <a:t>: Delivers measurable value or progress in key areas.</a:t>
            </a:r>
          </a:p>
          <a:p>
            <a:r>
              <a:rPr lang="en-GB" b="1" dirty="0"/>
              <a:t>Inspiration</a:t>
            </a:r>
            <a:r>
              <a:rPr lang="en-GB" dirty="0"/>
              <a:t>: Sets a standard or model that others might emulate or learn from.</a:t>
            </a:r>
          </a:p>
          <a:p>
            <a:r>
              <a:rPr lang="en-GB" b="1" dirty="0"/>
              <a:t>Focus</a:t>
            </a:r>
            <a:r>
              <a:rPr lang="en-GB" dirty="0"/>
              <a:t>: Helps narrow down and prioritise the division’s efforts and resources.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DSU list of activities</a:t>
            </a:r>
            <a:endParaRPr lang="en-US" dirty="0"/>
          </a:p>
          <a:p>
            <a:r>
              <a:rPr lang="en-US" dirty="0">
                <a:hlinkClick r:id="rId3"/>
              </a:rPr>
              <a:t>Team Talk presentation</a:t>
            </a:r>
            <a:endParaRPr lang="en-US" dirty="0"/>
          </a:p>
          <a:p>
            <a:r>
              <a:rPr lang="en-US" dirty="0"/>
              <a:t>What are we missing? What should we change?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8A68C0-F86C-B2F9-E36C-963C18527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Flagship Activities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B26E3F-3F13-6CA6-7F45-3D380914BF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Computing Team Talk May’24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344F0-2B2F-A077-52CA-D305A64E3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4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ticky notes with question marks">
            <a:extLst>
              <a:ext uri="{FF2B5EF4-FFF2-40B4-BE49-F238E27FC236}">
                <a16:creationId xmlns:a16="http://schemas.microsoft.com/office/drawing/2014/main" id="{D84F77E7-A3E0-FAF3-8610-8BB7A63378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34933" y="1530994"/>
            <a:ext cx="6729558" cy="4491980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0B8E842-1383-5C56-4E2B-72B2B496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8" y="205430"/>
            <a:ext cx="10018853" cy="1325564"/>
          </a:xfrm>
        </p:spPr>
        <p:txBody>
          <a:bodyPr anchor="t">
            <a:normAutofit/>
          </a:bodyPr>
          <a:lstStyle/>
          <a:p>
            <a:r>
              <a:rPr lang="en-GB">
                <a:latin typeface="Arial Black"/>
              </a:rPr>
              <a:t>Questions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AAF00B-6AEB-6332-9E04-EC4A26EDBE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76221" y="6387700"/>
            <a:ext cx="700882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Computing Team Talk May’24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1DCD6-42CD-8615-E30B-CC36C975A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5482B25-261F-464E-BDD8-63296DE4D8A4}" type="slidenum">
              <a:rPr lang="en-US" sz="18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2761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2F56"/>
      </a:dk1>
      <a:lt1>
        <a:srgbClr val="FFFFFF"/>
      </a:lt1>
      <a:dk2>
        <a:srgbClr val="000000"/>
      </a:dk2>
      <a:lt2>
        <a:srgbClr val="D1D2D3"/>
      </a:lt2>
      <a:accent1>
        <a:srgbClr val="002F56"/>
      </a:accent1>
      <a:accent2>
        <a:srgbClr val="F6D34D"/>
      </a:accent2>
      <a:accent3>
        <a:srgbClr val="006F45"/>
      </a:accent3>
      <a:accent4>
        <a:srgbClr val="0082CA"/>
      </a:accent4>
      <a:accent5>
        <a:srgbClr val="C9242C"/>
      </a:accent5>
      <a:accent6>
        <a:srgbClr val="808283"/>
      </a:accent6>
      <a:hlink>
        <a:srgbClr val="002F56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4D7DE5F8-5B50-D54B-A56E-8D9716E41ED6}" vid="{59BD276D-3269-554A-BC34-F8363FA7ED93}"/>
    </a:ext>
  </a:extLst>
</a:theme>
</file>

<file path=ppt/theme/theme2.xml><?xml version="1.0" encoding="utf-8"?>
<a:theme xmlns:a="http://schemas.openxmlformats.org/drawingml/2006/main" name="UKAEA Theme1">
  <a:themeElements>
    <a:clrScheme name="Custom 1">
      <a:dk1>
        <a:srgbClr val="002F56"/>
      </a:dk1>
      <a:lt1>
        <a:srgbClr val="FFFFFF"/>
      </a:lt1>
      <a:dk2>
        <a:srgbClr val="000000"/>
      </a:dk2>
      <a:lt2>
        <a:srgbClr val="D1D2D3"/>
      </a:lt2>
      <a:accent1>
        <a:srgbClr val="002F56"/>
      </a:accent1>
      <a:accent2>
        <a:srgbClr val="F6D34D"/>
      </a:accent2>
      <a:accent3>
        <a:srgbClr val="006F45"/>
      </a:accent3>
      <a:accent4>
        <a:srgbClr val="0082CA"/>
      </a:accent4>
      <a:accent5>
        <a:srgbClr val="C9242C"/>
      </a:accent5>
      <a:accent6>
        <a:srgbClr val="808283"/>
      </a:accent6>
      <a:hlink>
        <a:srgbClr val="002F56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AEA Theme1" id="{1194089D-23BD-4573-9E3F-8BD878F5B2D1}" vid="{8DD7EE9F-CDC3-487F-82FA-4212A2C7FA1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_x0020_Date xmlns="111ba06e-6ab8-4a5a-8e1c-22d14957fb4c">2024-05-13T23:00:00+00:00</Meeting_x0020_Date>
    <Author0 xmlns="111ba06e-6ab8-4a5a-8e1c-22d14957fb4c">Andrew Hynes</Author0>
    <Type_x0020_of_x0020_Documents xmlns="111ba06e-6ab8-4a5a-8e1c-22d14957fb4c">Presentation</Type_x0020_of_x0020_Documents>
    <Links xmlns="111ba06e-6ab8-4a5a-8e1c-22d14957fb4c">
      <Url>https://ukaeauk.sharepoint.com/sites/ComputingDivision/Lists/CD%20Recording/All%20Items.aspx</Url>
      <Description>https://ukaeauk.sharepoint.com/sites/ComputingDivision/Lists/CD%20Recording/All%20Items.aspx</Description>
    </Links>
    <SharedWithUsers xmlns="ede09b6c-3876-4879-b505-245e7b05f3e9">
      <UserInfo>
        <DisplayName>Short, Dan</DisplayName>
        <AccountId>20</AccountId>
        <AccountType/>
      </UserInfo>
      <UserInfo>
        <DisplayName>Threlfall, Ed</DisplayName>
        <AccountId>238</AccountId>
        <AccountType/>
      </UserInfo>
      <UserInfo>
        <DisplayName>Nott, Claire</DisplayName>
        <AccountId>344</AccountId>
        <AccountType/>
      </UserInfo>
      <UserInfo>
        <DisplayName>Buchanan, James</DisplayName>
        <AccountId>63</AccountId>
        <AccountType/>
      </UserInfo>
      <UserInfo>
        <DisplayName>Akers, Rob</DisplayName>
        <AccountId>13</AccountId>
        <AccountType/>
      </UserInfo>
      <UserInfo>
        <DisplayName>Hynes, Andrew M</DisplayName>
        <AccountId>12</AccountId>
        <AccountType/>
      </UserInfo>
      <UserInfo>
        <DisplayName>Jackson, Sam</DisplayName>
        <AccountId>445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28FC0B2FE21B4D8BC1D86FABE86E62" ma:contentTypeVersion="15" ma:contentTypeDescription="Create a new document." ma:contentTypeScope="" ma:versionID="f413ebd468b745d84a5136772cc61ef9">
  <xsd:schema xmlns:xsd="http://www.w3.org/2001/XMLSchema" xmlns:xs="http://www.w3.org/2001/XMLSchema" xmlns:p="http://schemas.microsoft.com/office/2006/metadata/properties" xmlns:ns2="111ba06e-6ab8-4a5a-8e1c-22d14957fb4c" xmlns:ns3="ede09b6c-3876-4879-b505-245e7b05f3e9" targetNamespace="http://schemas.microsoft.com/office/2006/metadata/properties" ma:root="true" ma:fieldsID="b9fce4a4aa03a52010c5b5da4fce81b1" ns2:_="" ns3:_="">
    <xsd:import namespace="111ba06e-6ab8-4a5a-8e1c-22d14957fb4c"/>
    <xsd:import namespace="ede09b6c-3876-4879-b505-245e7b05f3e9"/>
    <xsd:element name="properties">
      <xsd:complexType>
        <xsd:sequence>
          <xsd:element name="documentManagement">
            <xsd:complexType>
              <xsd:all>
                <xsd:element ref="ns2:Type_x0020_of_x0020_Documents" minOccurs="0"/>
                <xsd:element ref="ns2:Meeting_x0020_Date" minOccurs="0"/>
                <xsd:element ref="ns2:Author0" minOccurs="0"/>
                <xsd:element ref="ns2:Links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ba06e-6ab8-4a5a-8e1c-22d14957fb4c" elementFormDefault="qualified">
    <xsd:import namespace="http://schemas.microsoft.com/office/2006/documentManagement/types"/>
    <xsd:import namespace="http://schemas.microsoft.com/office/infopath/2007/PartnerControls"/>
    <xsd:element name="Type_x0020_of_x0020_Documents" ma:index="8" nillable="true" ma:displayName="Type of Documents" ma:format="Dropdown" ma:internalName="Type_x0020_of_x0020_Documents">
      <xsd:simpleType>
        <xsd:restriction base="dms:Choice">
          <xsd:enumeration value="Agenda"/>
          <xsd:enumeration value="Presentation"/>
          <xsd:enumeration value="Recordings"/>
          <xsd:enumeration value="Transcript"/>
          <xsd:enumeration value="Useful Documents"/>
          <xsd:enumeration value="Other"/>
        </xsd:restriction>
      </xsd:simpleType>
    </xsd:element>
    <xsd:element name="Meeting_x0020_Date" ma:index="9" nillable="true" ma:displayName="Meeting Date" ma:format="DateOnly" ma:internalName="Meeting_x0020_Date">
      <xsd:simpleType>
        <xsd:restriction base="dms:DateTime"/>
      </xsd:simpleType>
    </xsd:element>
    <xsd:element name="Author0" ma:index="10" nillable="true" ma:displayName="Author" ma:internalName="Author0">
      <xsd:simpleType>
        <xsd:restriction base="dms:Text">
          <xsd:maxLength value="255"/>
        </xsd:restriction>
      </xsd:simpleType>
    </xsd:element>
    <xsd:element name="Links" ma:index="11" nillable="true" ma:displayName="Links" ma:format="Hyperlink" ma:internalName="Link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e09b6c-3876-4879-b505-245e7b05f3e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5783DA-3B91-4FCA-B340-23A90AFD46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72A068-F587-45A9-BBD0-9D3B260A19E4}">
  <ds:schemaRefs>
    <ds:schemaRef ds:uri="111ba06e-6ab8-4a5a-8e1c-22d14957fb4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ede09b6c-3876-4879-b505-245e7b05f3e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8C3D49F-D142-4223-A170-BDE33A9FA7AA}">
  <ds:schemaRefs>
    <ds:schemaRef ds:uri="111ba06e-6ab8-4a5a-8e1c-22d14957fb4c"/>
    <ds:schemaRef ds:uri="ede09b6c-3876-4879-b505-245e7b05f3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UKAEA presentation (widescreen)</Template>
  <TotalTime>21349</TotalTime>
  <Words>298</Words>
  <Application>Microsoft Macintosh PowerPoint</Application>
  <PresentationFormat>Widescreen</PresentationFormat>
  <Paragraphs>64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Geomanist Light</vt:lpstr>
      <vt:lpstr>Geomanist Regular</vt:lpstr>
      <vt:lpstr>Office Theme</vt:lpstr>
      <vt:lpstr>UKAEA Theme1</vt:lpstr>
      <vt:lpstr>Data Solutions Unit Meeting</vt:lpstr>
      <vt:lpstr>Welcome to the April DSU meeting</vt:lpstr>
      <vt:lpstr>People Updates</vt:lpstr>
      <vt:lpstr>Updates from Safety Meeting</vt:lpstr>
      <vt:lpstr>Accommodation</vt:lpstr>
      <vt:lpstr>Newsletters and Broadcasts</vt:lpstr>
      <vt:lpstr>Potential Bids</vt:lpstr>
      <vt:lpstr>Flagship Activities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Hynes, Andrew M</dc:creator>
  <cp:lastModifiedBy>Gonzalez-Beltran, Alejandra</cp:lastModifiedBy>
  <cp:revision>19</cp:revision>
  <cp:lastPrinted>2017-03-10T11:43:47Z</cp:lastPrinted>
  <dcterms:created xsi:type="dcterms:W3CDTF">2023-05-05T09:50:14Z</dcterms:created>
  <dcterms:modified xsi:type="dcterms:W3CDTF">2025-04-28T04:28:25Z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2759de7-3255-46b5-8dfe-736652f9c6c1_Enabled">
    <vt:lpwstr>true</vt:lpwstr>
  </property>
  <property fmtid="{D5CDD505-2E9C-101B-9397-08002B2CF9AE}" pid="3" name="MSIP_Label_22759de7-3255-46b5-8dfe-736652f9c6c1_SetDate">
    <vt:lpwstr>2023-05-05T09:50:15Z</vt:lpwstr>
  </property>
  <property fmtid="{D5CDD505-2E9C-101B-9397-08002B2CF9AE}" pid="4" name="MSIP_Label_22759de7-3255-46b5-8dfe-736652f9c6c1_Method">
    <vt:lpwstr>Standard</vt:lpwstr>
  </property>
  <property fmtid="{D5CDD505-2E9C-101B-9397-08002B2CF9AE}" pid="5" name="MSIP_Label_22759de7-3255-46b5-8dfe-736652f9c6c1_Name">
    <vt:lpwstr>22759de7-3255-46b5-8dfe-736652f9c6c1</vt:lpwstr>
  </property>
  <property fmtid="{D5CDD505-2E9C-101B-9397-08002B2CF9AE}" pid="6" name="MSIP_Label_22759de7-3255-46b5-8dfe-736652f9c6c1_SiteId">
    <vt:lpwstr>c6ac664b-ae27-4d5d-b4e6-bb5717196fc7</vt:lpwstr>
  </property>
  <property fmtid="{D5CDD505-2E9C-101B-9397-08002B2CF9AE}" pid="7" name="MSIP_Label_22759de7-3255-46b5-8dfe-736652f9c6c1_ActionId">
    <vt:lpwstr>583a2d06-e625-4a5a-8643-15233276b583</vt:lpwstr>
  </property>
  <property fmtid="{D5CDD505-2E9C-101B-9397-08002B2CF9AE}" pid="8" name="MSIP_Label_22759de7-3255-46b5-8dfe-736652f9c6c1_ContentBits">
    <vt:lpwstr>0</vt:lpwstr>
  </property>
  <property fmtid="{D5CDD505-2E9C-101B-9397-08002B2CF9AE}" pid="9" name="ContentTypeId">
    <vt:lpwstr>0x010100DD28FC0B2FE21B4D8BC1D86FABE86E62</vt:lpwstr>
  </property>
</Properties>
</file>