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61" r:id="rId2"/>
    <p:sldId id="275" r:id="rId3"/>
    <p:sldId id="303" r:id="rId4"/>
    <p:sldId id="358" r:id="rId5"/>
    <p:sldId id="360" r:id="rId6"/>
    <p:sldId id="366" r:id="rId7"/>
    <p:sldId id="395" r:id="rId8"/>
    <p:sldId id="396" r:id="rId9"/>
    <p:sldId id="304" r:id="rId10"/>
    <p:sldId id="305" r:id="rId11"/>
    <p:sldId id="398" r:id="rId12"/>
    <p:sldId id="356" r:id="rId13"/>
    <p:sldId id="400" r:id="rId14"/>
    <p:sldId id="357" r:id="rId15"/>
    <p:sldId id="377" r:id="rId16"/>
    <p:sldId id="387" r:id="rId17"/>
    <p:sldId id="379" r:id="rId18"/>
    <p:sldId id="378" r:id="rId19"/>
    <p:sldId id="394" r:id="rId20"/>
    <p:sldId id="399" r:id="rId21"/>
    <p:sldId id="359" r:id="rId22"/>
    <p:sldId id="328" r:id="rId23"/>
    <p:sldId id="373" r:id="rId24"/>
    <p:sldId id="330" r:id="rId25"/>
    <p:sldId id="331" r:id="rId26"/>
    <p:sldId id="332" r:id="rId27"/>
    <p:sldId id="401" r:id="rId28"/>
    <p:sldId id="402" r:id="rId29"/>
    <p:sldId id="302" r:id="rId30"/>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50"/>
    <a:srgbClr val="253F9E"/>
    <a:srgbClr val="0000FF"/>
    <a:srgbClr val="FF0F07"/>
    <a:srgbClr val="2727FF"/>
    <a:srgbClr val="FF13F0"/>
    <a:srgbClr val="CBECF6"/>
    <a:srgbClr val="FCD8FA"/>
    <a:srgbClr val="F7A3F3"/>
    <a:srgbClr val="BB83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279E9E-CBF0-47BA-B8F2-96739BD02FB6}" v="46" dt="2026-10-06T09:31:33.1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19" autoAdjust="0"/>
    <p:restoredTop sz="83172" autoAdjust="0"/>
  </p:normalViewPr>
  <p:slideViewPr>
    <p:cSldViewPr snapToGrid="0">
      <p:cViewPr varScale="1">
        <p:scale>
          <a:sx n="92" d="100"/>
          <a:sy n="92" d="100"/>
        </p:scale>
        <p:origin x="1170" y="8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DDD0CF-3D11-488C-A227-CF21704F95CB}" type="datetimeFigureOut">
              <a:rPr lang="en-BE" smtClean="0"/>
              <a:t>05/10/2026</a:t>
            </a:fld>
            <a:endParaRPr lang="en-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007891-5813-4C58-A2FE-69B57C86CFEE}" type="slidenum">
              <a:rPr lang="en-BE" smtClean="0"/>
              <a:t>‹#›</a:t>
            </a:fld>
            <a:endParaRPr lang="en-BE"/>
          </a:p>
        </p:txBody>
      </p:sp>
    </p:spTree>
    <p:extLst>
      <p:ext uri="{BB962C8B-B14F-4D97-AF65-F5344CB8AC3E}">
        <p14:creationId xmlns:p14="http://schemas.microsoft.com/office/powerpoint/2010/main" val="3426465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a:t>Today I will present our work on a fluid model for molecules in solps, and a first benchmark with EIRENE</a:t>
            </a:r>
            <a:endParaRPr lang="en-BE"/>
          </a:p>
        </p:txBody>
      </p:sp>
      <p:sp>
        <p:nvSpPr>
          <p:cNvPr id="4" name="Slide Number Placeholder 3"/>
          <p:cNvSpPr>
            <a:spLocks noGrp="1"/>
          </p:cNvSpPr>
          <p:nvPr>
            <p:ph type="sldNum" sz="quarter" idx="5"/>
          </p:nvPr>
        </p:nvSpPr>
        <p:spPr/>
        <p:txBody>
          <a:bodyPr/>
          <a:lstStyle/>
          <a:p>
            <a:fld id="{74007891-5813-4C58-A2FE-69B57C86CFEE}" type="slidenum">
              <a:rPr lang="en-BE" smtClean="0"/>
              <a:t>1</a:t>
            </a:fld>
            <a:endParaRPr lang="en-BE"/>
          </a:p>
        </p:txBody>
      </p:sp>
    </p:spTree>
    <p:extLst>
      <p:ext uri="{BB962C8B-B14F-4D97-AF65-F5344CB8AC3E}">
        <p14:creationId xmlns:p14="http://schemas.microsoft.com/office/powerpoint/2010/main" val="698840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a:t>The choice between fluid or kinetic neutral model remains difficult. Kinetic models include kinetic effects, but in practise they are often also ahead in terms of physics. While most –not all- fluid neutral models conisder only atoms.</a:t>
            </a:r>
            <a:br>
              <a:rPr lang="nl-BE"/>
            </a:br>
            <a:r>
              <a:rPr lang="nl-BE"/>
              <a:t>The kinetic models have higher computational cost however, and in case of monte carlo methods you have statistical noise. This is a major bottleneck for for example gradient-based optimization and coupling to plasma turbulence codes.</a:t>
            </a:r>
            <a:br>
              <a:rPr lang="nl-BE"/>
            </a:br>
            <a:br>
              <a:rPr lang="nl-BE"/>
            </a:br>
            <a:r>
              <a:rPr lang="nl-BE"/>
              <a:t>What I want to do is to get all the physics from eirene into the fluid models;</a:t>
            </a:r>
            <a:endParaRPr lang="en-BE"/>
          </a:p>
        </p:txBody>
      </p:sp>
      <p:sp>
        <p:nvSpPr>
          <p:cNvPr id="4" name="Slide Number Placeholder 3"/>
          <p:cNvSpPr>
            <a:spLocks noGrp="1"/>
          </p:cNvSpPr>
          <p:nvPr>
            <p:ph type="sldNum" sz="quarter" idx="5"/>
          </p:nvPr>
        </p:nvSpPr>
        <p:spPr/>
        <p:txBody>
          <a:bodyPr/>
          <a:lstStyle/>
          <a:p>
            <a:fld id="{74007891-5813-4C58-A2FE-69B57C86CFEE}" type="slidenum">
              <a:rPr lang="en-BE" smtClean="0"/>
              <a:t>2</a:t>
            </a:fld>
            <a:endParaRPr lang="en-BE"/>
          </a:p>
        </p:txBody>
      </p:sp>
    </p:spTree>
    <p:extLst>
      <p:ext uri="{BB962C8B-B14F-4D97-AF65-F5344CB8AC3E}">
        <p14:creationId xmlns:p14="http://schemas.microsoft.com/office/powerpoint/2010/main" val="156497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a:t>The scope of this work was to derive, implement and benchmark ..for the default molecular physics model in EIRENE. I’m doing this in a very step-wise manner, considerint initially only a frozen background, no nncs yet, and only D.</a:t>
            </a:r>
            <a:br>
              <a:rPr lang="nl-BE"/>
            </a:br>
            <a:br>
              <a:rPr lang="nl-BE"/>
            </a:br>
            <a:r>
              <a:rPr lang="nl-BE"/>
              <a:t>…</a:t>
            </a:r>
            <a:endParaRPr lang="en-BE"/>
          </a:p>
        </p:txBody>
      </p:sp>
      <p:sp>
        <p:nvSpPr>
          <p:cNvPr id="4" name="Slide Number Placeholder 3"/>
          <p:cNvSpPr>
            <a:spLocks noGrp="1"/>
          </p:cNvSpPr>
          <p:nvPr>
            <p:ph type="sldNum" sz="quarter" idx="5"/>
          </p:nvPr>
        </p:nvSpPr>
        <p:spPr/>
        <p:txBody>
          <a:bodyPr/>
          <a:lstStyle/>
          <a:p>
            <a:fld id="{74007891-5813-4C58-A2FE-69B57C86CFEE}" type="slidenum">
              <a:rPr lang="en-BE" smtClean="0"/>
              <a:t>3</a:t>
            </a:fld>
            <a:endParaRPr lang="en-BE"/>
          </a:p>
        </p:txBody>
      </p:sp>
    </p:spTree>
    <p:extLst>
      <p:ext uri="{BB962C8B-B14F-4D97-AF65-F5344CB8AC3E}">
        <p14:creationId xmlns:p14="http://schemas.microsoft.com/office/powerpoint/2010/main" val="18464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a:t>This is not the first work on fluid molecular models. There are several papers on FM models in UEDGE. In those papers, the focus was on the details of the physics and the impact for DIII-D. I take a complementary angle, by sticking to the simplest physics model but doing a very careful benchmark with EIRENE.</a:t>
            </a:r>
            <a:endParaRPr lang="en-BE"/>
          </a:p>
        </p:txBody>
      </p:sp>
      <p:sp>
        <p:nvSpPr>
          <p:cNvPr id="4" name="Slide Number Placeholder 3"/>
          <p:cNvSpPr>
            <a:spLocks noGrp="1"/>
          </p:cNvSpPr>
          <p:nvPr>
            <p:ph type="sldNum" sz="quarter" idx="5"/>
          </p:nvPr>
        </p:nvSpPr>
        <p:spPr/>
        <p:txBody>
          <a:bodyPr/>
          <a:lstStyle/>
          <a:p>
            <a:fld id="{74007891-5813-4C58-A2FE-69B57C86CFEE}" type="slidenum">
              <a:rPr lang="en-BE" smtClean="0"/>
              <a:t>4</a:t>
            </a:fld>
            <a:endParaRPr lang="en-BE"/>
          </a:p>
        </p:txBody>
      </p:sp>
    </p:spTree>
    <p:extLst>
      <p:ext uri="{BB962C8B-B14F-4D97-AF65-F5344CB8AC3E}">
        <p14:creationId xmlns:p14="http://schemas.microsoft.com/office/powerpoint/2010/main" val="4277693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a:t>The results I will show today are on an orthogonal slab case. The molecular solution is computed on a detached plasma background that I show here on the right. The lines and points on this slab case will be used to plot results later on.</a:t>
            </a:r>
            <a:endParaRPr lang="en-BE"/>
          </a:p>
        </p:txBody>
      </p:sp>
      <p:sp>
        <p:nvSpPr>
          <p:cNvPr id="4" name="Slide Number Placeholder 3"/>
          <p:cNvSpPr>
            <a:spLocks noGrp="1"/>
          </p:cNvSpPr>
          <p:nvPr>
            <p:ph type="sldNum" sz="quarter" idx="5"/>
          </p:nvPr>
        </p:nvSpPr>
        <p:spPr/>
        <p:txBody>
          <a:bodyPr/>
          <a:lstStyle/>
          <a:p>
            <a:fld id="{74007891-5813-4C58-A2FE-69B57C86CFEE}" type="slidenum">
              <a:rPr lang="en-BE" smtClean="0"/>
              <a:t>5</a:t>
            </a:fld>
            <a:endParaRPr lang="en-BE"/>
          </a:p>
        </p:txBody>
      </p:sp>
    </p:spTree>
    <p:extLst>
      <p:ext uri="{BB962C8B-B14F-4D97-AF65-F5344CB8AC3E}">
        <p14:creationId xmlns:p14="http://schemas.microsoft.com/office/powerpoint/2010/main" val="1076791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a:t>Explain kinetic solution</a:t>
            </a:r>
            <a:endParaRPr lang="en-BE"/>
          </a:p>
        </p:txBody>
      </p:sp>
      <p:sp>
        <p:nvSpPr>
          <p:cNvPr id="4" name="Slide Number Placeholder 3"/>
          <p:cNvSpPr>
            <a:spLocks noGrp="1"/>
          </p:cNvSpPr>
          <p:nvPr>
            <p:ph type="sldNum" sz="quarter" idx="5"/>
          </p:nvPr>
        </p:nvSpPr>
        <p:spPr/>
        <p:txBody>
          <a:bodyPr/>
          <a:lstStyle/>
          <a:p>
            <a:fld id="{74007891-5813-4C58-A2FE-69B57C86CFEE}" type="slidenum">
              <a:rPr lang="en-BE" smtClean="0"/>
              <a:t>6</a:t>
            </a:fld>
            <a:endParaRPr lang="en-BE"/>
          </a:p>
        </p:txBody>
      </p:sp>
    </p:spTree>
    <p:extLst>
      <p:ext uri="{BB962C8B-B14F-4D97-AF65-F5344CB8AC3E}">
        <p14:creationId xmlns:p14="http://schemas.microsoft.com/office/powerpoint/2010/main" val="35091202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a:t>In a kinetic code like EIRENE, we can also look at the actual particle velocity distribution. In red, a perfect maxwellian based on the macroscopic eirene quantities, and in blue the acteual pvd.</a:t>
            </a:r>
            <a:br>
              <a:rPr lang="nl-BE"/>
            </a:br>
            <a:r>
              <a:rPr lang="nl-BE"/>
              <a:t>The location of the points is shown on the right. …</a:t>
            </a:r>
            <a:br>
              <a:rPr lang="nl-BE"/>
            </a:br>
            <a:r>
              <a:rPr lang="nl-BE"/>
              <a:t>Upstream, the pvd gets close to the maxwellian. Right at the wall, we see a significant deviaton due to the BCs. Fluid model could be reasonable, but kinetic effects important.</a:t>
            </a:r>
            <a:endParaRPr lang="en-BE"/>
          </a:p>
        </p:txBody>
      </p:sp>
      <p:sp>
        <p:nvSpPr>
          <p:cNvPr id="4" name="Slide Number Placeholder 3"/>
          <p:cNvSpPr>
            <a:spLocks noGrp="1"/>
          </p:cNvSpPr>
          <p:nvPr>
            <p:ph type="sldNum" sz="quarter" idx="5"/>
          </p:nvPr>
        </p:nvSpPr>
        <p:spPr/>
        <p:txBody>
          <a:bodyPr/>
          <a:lstStyle/>
          <a:p>
            <a:fld id="{74007891-5813-4C58-A2FE-69B57C86CFEE}" type="slidenum">
              <a:rPr lang="en-BE" smtClean="0"/>
              <a:t>7</a:t>
            </a:fld>
            <a:endParaRPr lang="en-BE"/>
          </a:p>
        </p:txBody>
      </p:sp>
    </p:spTree>
    <p:extLst>
      <p:ext uri="{BB962C8B-B14F-4D97-AF65-F5344CB8AC3E}">
        <p14:creationId xmlns:p14="http://schemas.microsoft.com/office/powerpoint/2010/main" val="900184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a:t>Fluid model</a:t>
            </a:r>
            <a:endParaRPr lang="en-BE"/>
          </a:p>
        </p:txBody>
      </p:sp>
      <p:sp>
        <p:nvSpPr>
          <p:cNvPr id="4" name="Slide Number Placeholder 3"/>
          <p:cNvSpPr>
            <a:spLocks noGrp="1"/>
          </p:cNvSpPr>
          <p:nvPr>
            <p:ph type="sldNum" sz="quarter" idx="5"/>
          </p:nvPr>
        </p:nvSpPr>
        <p:spPr/>
        <p:txBody>
          <a:bodyPr/>
          <a:lstStyle/>
          <a:p>
            <a:fld id="{74007891-5813-4C58-A2FE-69B57C86CFEE}" type="slidenum">
              <a:rPr lang="en-BE" smtClean="0"/>
              <a:t>9</a:t>
            </a:fld>
            <a:endParaRPr lang="en-BE"/>
          </a:p>
        </p:txBody>
      </p:sp>
    </p:spTree>
    <p:extLst>
      <p:ext uri="{BB962C8B-B14F-4D97-AF65-F5344CB8AC3E}">
        <p14:creationId xmlns:p14="http://schemas.microsoft.com/office/powerpoint/2010/main" val="15745991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74007891-5813-4C58-A2FE-69B57C86CFEE}" type="slidenum">
              <a:rPr lang="en-BE" smtClean="0"/>
              <a:t>19</a:t>
            </a:fld>
            <a:endParaRPr lang="en-BE"/>
          </a:p>
        </p:txBody>
      </p:sp>
    </p:spTree>
    <p:extLst>
      <p:ext uri="{BB962C8B-B14F-4D97-AF65-F5344CB8AC3E}">
        <p14:creationId xmlns:p14="http://schemas.microsoft.com/office/powerpoint/2010/main" val="1560651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01264-F726-B4DE-611C-B09B2AD82D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100F81-4877-8021-1E66-2077C3E665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BE3621-6AD5-86E4-2523-5EC1AD1ACFFF}"/>
              </a:ext>
            </a:extLst>
          </p:cNvPr>
          <p:cNvSpPr>
            <a:spLocks noGrp="1"/>
          </p:cNvSpPr>
          <p:nvPr>
            <p:ph type="body" idx="1"/>
          </p:nvPr>
        </p:nvSpPr>
        <p:spPr/>
        <p:txBody>
          <a:bodyPr/>
          <a:lstStyle/>
          <a:p>
            <a:endParaRPr lang="en-BE"/>
          </a:p>
        </p:txBody>
      </p:sp>
      <p:sp>
        <p:nvSpPr>
          <p:cNvPr id="4" name="Slide Number Placeholder 3">
            <a:extLst>
              <a:ext uri="{FF2B5EF4-FFF2-40B4-BE49-F238E27FC236}">
                <a16:creationId xmlns:a16="http://schemas.microsoft.com/office/drawing/2014/main" id="{18930A59-3BF1-0DDA-10BF-F8EF99E51A11}"/>
              </a:ext>
            </a:extLst>
          </p:cNvPr>
          <p:cNvSpPr>
            <a:spLocks noGrp="1"/>
          </p:cNvSpPr>
          <p:nvPr>
            <p:ph type="sldNum" sz="quarter" idx="5"/>
          </p:nvPr>
        </p:nvSpPr>
        <p:spPr/>
        <p:txBody>
          <a:bodyPr/>
          <a:lstStyle/>
          <a:p>
            <a:fld id="{74007891-5813-4C58-A2FE-69B57C86CFEE}" type="slidenum">
              <a:rPr lang="en-BE" smtClean="0"/>
              <a:t>22</a:t>
            </a:fld>
            <a:endParaRPr lang="en-BE"/>
          </a:p>
        </p:txBody>
      </p:sp>
    </p:spTree>
    <p:extLst>
      <p:ext uri="{BB962C8B-B14F-4D97-AF65-F5344CB8AC3E}">
        <p14:creationId xmlns:p14="http://schemas.microsoft.com/office/powerpoint/2010/main" val="2521371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54638-2F77-2EE3-5D9C-3FBEB1333C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9C39DF-D593-A0E9-A2D9-AA743C34B6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C289BD-CEB0-0892-4F1B-6472EF751835}"/>
              </a:ext>
            </a:extLst>
          </p:cNvPr>
          <p:cNvSpPr>
            <a:spLocks noGrp="1"/>
          </p:cNvSpPr>
          <p:nvPr>
            <p:ph type="body" idx="1"/>
          </p:nvPr>
        </p:nvSpPr>
        <p:spPr/>
        <p:txBody>
          <a:bodyPr/>
          <a:lstStyle/>
          <a:p>
            <a:pPr>
              <a:lnSpc>
                <a:spcPct val="107000"/>
              </a:lnSpc>
              <a:spcAft>
                <a:spcPts val="800"/>
              </a:spcAft>
            </a:pPr>
            <a:endParaRPr lang="en-BE" sz="18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76515BFD-6141-3B58-A46B-42AC0C106690}"/>
              </a:ext>
            </a:extLst>
          </p:cNvPr>
          <p:cNvSpPr>
            <a:spLocks noGrp="1"/>
          </p:cNvSpPr>
          <p:nvPr>
            <p:ph type="sldNum" sz="quarter" idx="5"/>
          </p:nvPr>
        </p:nvSpPr>
        <p:spPr/>
        <p:txBody>
          <a:bodyPr/>
          <a:lstStyle/>
          <a:p>
            <a:fld id="{74007891-5813-4C58-A2FE-69B57C86CFEE}" type="slidenum">
              <a:rPr lang="en-BE" smtClean="0"/>
              <a:t>29</a:t>
            </a:fld>
            <a:endParaRPr lang="en-BE"/>
          </a:p>
        </p:txBody>
      </p:sp>
    </p:spTree>
    <p:extLst>
      <p:ext uri="{BB962C8B-B14F-4D97-AF65-F5344CB8AC3E}">
        <p14:creationId xmlns:p14="http://schemas.microsoft.com/office/powerpoint/2010/main" val="18408176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hthoek 6"/>
          <p:cNvSpPr/>
          <p:nvPr userDrawn="1"/>
        </p:nvSpPr>
        <p:spPr>
          <a:xfrm>
            <a:off x="0" y="0"/>
            <a:ext cx="12193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10" name="Rechthoek 9"/>
          <p:cNvSpPr/>
          <p:nvPr userDrawn="1"/>
        </p:nvSpPr>
        <p:spPr>
          <a:xfrm>
            <a:off x="0" y="648000"/>
            <a:ext cx="12193200" cy="621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8" name="Rechthoek 7"/>
          <p:cNvSpPr/>
          <p:nvPr userDrawn="1"/>
        </p:nvSpPr>
        <p:spPr>
          <a:xfrm>
            <a:off x="0" y="647998"/>
            <a:ext cx="12193200" cy="4456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pic>
        <p:nvPicPr>
          <p:cNvPr id="9" name="Afbeelding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000" y="360000"/>
            <a:ext cx="2018135" cy="720000"/>
          </a:xfrm>
          <a:prstGeom prst="rect">
            <a:avLst/>
          </a:prstGeom>
        </p:spPr>
      </p:pic>
      <p:sp>
        <p:nvSpPr>
          <p:cNvPr id="2" name="Titel 1"/>
          <p:cNvSpPr>
            <a:spLocks noGrp="1"/>
          </p:cNvSpPr>
          <p:nvPr>
            <p:ph type="ctrTitle"/>
          </p:nvPr>
        </p:nvSpPr>
        <p:spPr>
          <a:xfrm>
            <a:off x="575999" y="1080000"/>
            <a:ext cx="6096524" cy="4024798"/>
          </a:xfrm>
        </p:spPr>
        <p:txBody>
          <a:bodyPr anchor="ctr" anchorCtr="0">
            <a:normAutofit/>
          </a:bodyPr>
          <a:lstStyle>
            <a:lvl1pPr algn="l">
              <a:defRPr sz="4000" baseline="0">
                <a:solidFill>
                  <a:schemeClr val="bg1"/>
                </a:solidFill>
              </a:defRPr>
            </a:lvl1pPr>
          </a:lstStyle>
          <a:p>
            <a:r>
              <a:rPr lang="en-US" dirty="0"/>
              <a:t>Click to edit Master title style</a:t>
            </a:r>
            <a:endParaRPr lang="nl-NL" dirty="0"/>
          </a:p>
        </p:txBody>
      </p:sp>
      <p:sp>
        <p:nvSpPr>
          <p:cNvPr id="3" name="Ondertitel 2"/>
          <p:cNvSpPr>
            <a:spLocks noGrp="1"/>
          </p:cNvSpPr>
          <p:nvPr>
            <p:ph type="subTitle" idx="1"/>
          </p:nvPr>
        </p:nvSpPr>
        <p:spPr>
          <a:xfrm>
            <a:off x="575999" y="5392801"/>
            <a:ext cx="6096524" cy="730188"/>
          </a:xfrm>
        </p:spPr>
        <p:txBody>
          <a:bodyPr lIns="0" tIns="0" rIns="0" bIns="0"/>
          <a:lstStyle>
            <a:lvl1pPr marL="0" indent="0" algn="l">
              <a:buNone/>
              <a:defRPr sz="24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nl-NL" dirty="0"/>
          </a:p>
        </p:txBody>
      </p:sp>
      <p:sp>
        <p:nvSpPr>
          <p:cNvPr id="5" name="Picture Placeholder 4"/>
          <p:cNvSpPr>
            <a:spLocks noGrp="1"/>
          </p:cNvSpPr>
          <p:nvPr>
            <p:ph type="pic" sz="quarter" idx="10"/>
          </p:nvPr>
        </p:nvSpPr>
        <p:spPr>
          <a:xfrm>
            <a:off x="7248525" y="1654175"/>
            <a:ext cx="4368673" cy="4468813"/>
          </a:xfrm>
        </p:spPr>
        <p:txBody>
          <a:bodyPr/>
          <a:lstStyle/>
          <a:p>
            <a:r>
              <a:rPr lang="en-US"/>
              <a:t>Click icon to add picture</a:t>
            </a:r>
            <a:endParaRPr lang="nl-NL"/>
          </a:p>
        </p:txBody>
      </p:sp>
    </p:spTree>
    <p:extLst>
      <p:ext uri="{BB962C8B-B14F-4D97-AF65-F5344CB8AC3E}">
        <p14:creationId xmlns:p14="http://schemas.microsoft.com/office/powerpoint/2010/main" val="2057725450"/>
      </p:ext>
    </p:extLst>
  </p:cSld>
  <p:clrMapOvr>
    <a:masterClrMapping/>
  </p:clrMapOvr>
  <p:extLst>
    <p:ext uri="{DCECCB84-F9BA-43D5-87BE-67443E8EF086}">
      <p15:sldGuideLst xmlns:p15="http://schemas.microsoft.com/office/powerpoint/2012/main">
        <p15:guide id="1" orient="horz" pos="1026">
          <p15:clr>
            <a:srgbClr val="FBAE40"/>
          </p15:clr>
        </p15:guide>
        <p15:guide id="2" pos="4203">
          <p15:clr>
            <a:srgbClr val="FBAE40"/>
          </p15:clr>
        </p15:guide>
        <p15:guide id="3" orient="horz" pos="397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ijdelijke aanduiding voor datum 3"/>
          <p:cNvSpPr>
            <a:spLocks noGrp="1"/>
          </p:cNvSpPr>
          <p:nvPr>
            <p:ph type="dt" sz="half" idx="10"/>
          </p:nvPr>
        </p:nvSpPr>
        <p:spPr/>
        <p:txBody>
          <a:bodyPr/>
          <a:lstStyle/>
          <a:p>
            <a:fld id="{51F891C0-052E-4374-9F7B-8DF3098847EC}" type="datetime1">
              <a:rPr lang="nl-BE" smtClean="0"/>
              <a:t>5/10/2026</a:t>
            </a:fld>
            <a:endParaRPr lang="nl-NL"/>
          </a:p>
        </p:txBody>
      </p:sp>
      <p:sp>
        <p:nvSpPr>
          <p:cNvPr id="5" name="Tijdelijke aanduiding voor voettekst 4"/>
          <p:cNvSpPr>
            <a:spLocks noGrp="1"/>
          </p:cNvSpPr>
          <p:nvPr>
            <p:ph type="ftr" sz="quarter" idx="11"/>
          </p:nvPr>
        </p:nvSpPr>
        <p:spPr/>
        <p:txBody>
          <a:bodyPr/>
          <a:lstStyle/>
          <a:p>
            <a:r>
              <a:rPr lang="nl-NL"/>
              <a:t>Faculty, department, unit ...</a:t>
            </a:r>
          </a:p>
        </p:txBody>
      </p:sp>
      <p:sp>
        <p:nvSpPr>
          <p:cNvPr id="6" name="Tijdelijke aanduiding voor dianummer 5"/>
          <p:cNvSpPr>
            <a:spLocks noGrp="1"/>
          </p:cNvSpPr>
          <p:nvPr>
            <p:ph type="sldNum" sz="quarter" idx="12"/>
          </p:nvPr>
        </p:nvSpPr>
        <p:spPr/>
        <p:txBody>
          <a:bodyPr/>
          <a:lstStyle/>
          <a:p>
            <a:fld id="{0A297500-7527-634B-90F4-69D0994C32B4}" type="slidenum">
              <a:rPr lang="nl-NL" smtClean="0"/>
              <a:t>‹#›</a:t>
            </a:fld>
            <a:endParaRPr lang="nl-NL"/>
          </a:p>
        </p:txBody>
      </p:sp>
      <p:sp>
        <p:nvSpPr>
          <p:cNvPr id="7" name="Title 6"/>
          <p:cNvSpPr>
            <a:spLocks noGrp="1"/>
          </p:cNvSpPr>
          <p:nvPr>
            <p:ph type="title"/>
          </p:nvPr>
        </p:nvSpPr>
        <p:spPr/>
        <p:txBody>
          <a:bodyPr/>
          <a:lstStyle/>
          <a:p>
            <a:r>
              <a:rPr lang="en-US"/>
              <a:t>Click to edit Master title style</a:t>
            </a:r>
            <a:endParaRPr lang="nl-NL"/>
          </a:p>
        </p:txBody>
      </p:sp>
    </p:spTree>
    <p:extLst>
      <p:ext uri="{BB962C8B-B14F-4D97-AF65-F5344CB8AC3E}">
        <p14:creationId xmlns:p14="http://schemas.microsoft.com/office/powerpoint/2010/main" val="5121710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hthoek 6"/>
          <p:cNvSpPr/>
          <p:nvPr userDrawn="1"/>
        </p:nvSpPr>
        <p:spPr>
          <a:xfrm>
            <a:off x="0" y="0"/>
            <a:ext cx="12193200" cy="62075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tel 1"/>
          <p:cNvSpPr>
            <a:spLocks noGrp="1"/>
          </p:cNvSpPr>
          <p:nvPr>
            <p:ph type="title"/>
          </p:nvPr>
        </p:nvSpPr>
        <p:spPr>
          <a:xfrm>
            <a:off x="575999" y="1800000"/>
            <a:ext cx="6096524" cy="2386800"/>
          </a:xfrm>
        </p:spPr>
        <p:txBody>
          <a:bodyPr anchor="b"/>
          <a:lstStyle>
            <a:lvl1pPr>
              <a:defRPr sz="4000" baseline="0">
                <a:solidFill>
                  <a:schemeClr val="tx2"/>
                </a:solidFill>
              </a:defRPr>
            </a:lvl1pPr>
          </a:lstStyle>
          <a:p>
            <a:r>
              <a:rPr lang="en-US" dirty="0"/>
              <a:t>Click to edit Master title style</a:t>
            </a:r>
            <a:endParaRPr lang="nl-NL" dirty="0"/>
          </a:p>
        </p:txBody>
      </p:sp>
      <p:sp>
        <p:nvSpPr>
          <p:cNvPr id="3" name="Tijdelijke aanduiding voor tekst 2"/>
          <p:cNvSpPr>
            <a:spLocks noGrp="1"/>
          </p:cNvSpPr>
          <p:nvPr>
            <p:ph type="body" idx="1"/>
          </p:nvPr>
        </p:nvSpPr>
        <p:spPr>
          <a:xfrm>
            <a:off x="575999" y="4359600"/>
            <a:ext cx="6096264" cy="1501200"/>
          </a:xfrm>
        </p:spPr>
        <p:txBody>
          <a:bodyPr lIns="0" tIns="0" rIns="0" bIns="0"/>
          <a:lstStyle>
            <a:lvl1pPr marL="0" indent="0">
              <a:buNone/>
              <a:defRPr sz="24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Tijdelijke aanduiding voor datum 3"/>
          <p:cNvSpPr>
            <a:spLocks noGrp="1"/>
          </p:cNvSpPr>
          <p:nvPr>
            <p:ph type="dt" sz="half" idx="10"/>
          </p:nvPr>
        </p:nvSpPr>
        <p:spPr/>
        <p:txBody>
          <a:bodyPr/>
          <a:lstStyle/>
          <a:p>
            <a:fld id="{0BAB7CBA-08E0-4FB9-BBC7-B0F9EE30FC23}" type="datetime1">
              <a:rPr lang="nl-BE" smtClean="0"/>
              <a:t>5/10/2026</a:t>
            </a:fld>
            <a:endParaRPr lang="nl-NL" dirty="0"/>
          </a:p>
        </p:txBody>
      </p:sp>
      <p:sp>
        <p:nvSpPr>
          <p:cNvPr id="5" name="Tijdelijke aanduiding voor voettekst 4"/>
          <p:cNvSpPr>
            <a:spLocks noGrp="1"/>
          </p:cNvSpPr>
          <p:nvPr>
            <p:ph type="ftr" sz="quarter" idx="11"/>
          </p:nvPr>
        </p:nvSpPr>
        <p:spPr/>
        <p:txBody>
          <a:bodyPr/>
          <a:lstStyle/>
          <a:p>
            <a:r>
              <a:rPr lang="nl-NL"/>
              <a:t>Faculty, department, unit ...</a:t>
            </a:r>
          </a:p>
        </p:txBody>
      </p:sp>
      <p:sp>
        <p:nvSpPr>
          <p:cNvPr id="6" name="Tijdelijke aanduiding voor dianummer 5"/>
          <p:cNvSpPr>
            <a:spLocks noGrp="1"/>
          </p:cNvSpPr>
          <p:nvPr>
            <p:ph type="sldNum" sz="quarter" idx="12"/>
          </p:nvPr>
        </p:nvSpPr>
        <p:spPr/>
        <p:txBody>
          <a:bodyPr/>
          <a:lstStyle/>
          <a:p>
            <a:fld id="{0A297500-7527-634B-90F4-69D0994C32B4}" type="slidenum">
              <a:rPr lang="nl-NL" smtClean="0"/>
              <a:t>‹#›</a:t>
            </a:fld>
            <a:endParaRPr lang="nl-NL"/>
          </a:p>
        </p:txBody>
      </p:sp>
      <p:sp>
        <p:nvSpPr>
          <p:cNvPr id="8" name="Picture Placeholder 4"/>
          <p:cNvSpPr>
            <a:spLocks noGrp="1"/>
          </p:cNvSpPr>
          <p:nvPr>
            <p:ph type="pic" sz="quarter" idx="13"/>
          </p:nvPr>
        </p:nvSpPr>
        <p:spPr>
          <a:xfrm>
            <a:off x="7248525" y="584201"/>
            <a:ext cx="4368673" cy="2376000"/>
          </a:xfrm>
        </p:spPr>
        <p:txBody>
          <a:bodyPr/>
          <a:lstStyle/>
          <a:p>
            <a:r>
              <a:rPr lang="en-US"/>
              <a:t>Click icon to add picture</a:t>
            </a:r>
            <a:endParaRPr lang="nl-NL"/>
          </a:p>
        </p:txBody>
      </p:sp>
      <p:sp>
        <p:nvSpPr>
          <p:cNvPr id="9" name="Picture Placeholder 4"/>
          <p:cNvSpPr>
            <a:spLocks noGrp="1"/>
          </p:cNvSpPr>
          <p:nvPr>
            <p:ph type="pic" sz="quarter" idx="14"/>
          </p:nvPr>
        </p:nvSpPr>
        <p:spPr>
          <a:xfrm>
            <a:off x="7248262" y="3248513"/>
            <a:ext cx="4368673" cy="2376000"/>
          </a:xfrm>
        </p:spPr>
        <p:txBody>
          <a:bodyPr/>
          <a:lstStyle/>
          <a:p>
            <a:r>
              <a:rPr lang="en-US"/>
              <a:t>Click icon to add picture</a:t>
            </a:r>
            <a:endParaRPr lang="nl-NL"/>
          </a:p>
        </p:txBody>
      </p:sp>
    </p:spTree>
    <p:extLst>
      <p:ext uri="{BB962C8B-B14F-4D97-AF65-F5344CB8AC3E}">
        <p14:creationId xmlns:p14="http://schemas.microsoft.com/office/powerpoint/2010/main" val="4260642172"/>
      </p:ext>
    </p:extLst>
  </p:cSld>
  <p:clrMapOvr>
    <a:masterClrMapping/>
  </p:clrMapOvr>
  <p:extLst>
    <p:ext uri="{DCECCB84-F9BA-43D5-87BE-67443E8EF086}">
      <p15:sldGuideLst xmlns:p15="http://schemas.microsoft.com/office/powerpoint/2012/main">
        <p15:guide id="1" orient="horz" pos="3543">
          <p15:clr>
            <a:srgbClr val="FBAE40"/>
          </p15:clr>
        </p15:guide>
        <p15:guide id="2" pos="4203">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_White">
    <p:spTree>
      <p:nvGrpSpPr>
        <p:cNvPr id="1" name=""/>
        <p:cNvGrpSpPr/>
        <p:nvPr/>
      </p:nvGrpSpPr>
      <p:grpSpPr>
        <a:xfrm>
          <a:off x="0" y="0"/>
          <a:ext cx="0" cy="0"/>
          <a:chOff x="0" y="0"/>
          <a:chExt cx="0" cy="0"/>
        </a:xfrm>
      </p:grpSpPr>
      <p:sp>
        <p:nvSpPr>
          <p:cNvPr id="2" name="Titel 1"/>
          <p:cNvSpPr>
            <a:spLocks noGrp="1"/>
          </p:cNvSpPr>
          <p:nvPr>
            <p:ph type="title"/>
          </p:nvPr>
        </p:nvSpPr>
        <p:spPr>
          <a:xfrm>
            <a:off x="575999" y="1800000"/>
            <a:ext cx="6096264" cy="2386800"/>
          </a:xfrm>
        </p:spPr>
        <p:txBody>
          <a:bodyPr anchor="b">
            <a:normAutofit/>
          </a:bodyPr>
          <a:lstStyle>
            <a:lvl1pPr>
              <a:defRPr sz="4000"/>
            </a:lvl1pPr>
          </a:lstStyle>
          <a:p>
            <a:r>
              <a:rPr lang="en-US"/>
              <a:t>Click to edit Master title style</a:t>
            </a:r>
            <a:endParaRPr lang="nl-NL" dirty="0"/>
          </a:p>
        </p:txBody>
      </p:sp>
      <p:sp>
        <p:nvSpPr>
          <p:cNvPr id="3" name="Tijdelijke aanduiding voor tekst 2"/>
          <p:cNvSpPr>
            <a:spLocks noGrp="1"/>
          </p:cNvSpPr>
          <p:nvPr>
            <p:ph type="body" idx="1"/>
          </p:nvPr>
        </p:nvSpPr>
        <p:spPr>
          <a:xfrm>
            <a:off x="575999" y="4359600"/>
            <a:ext cx="6096264" cy="1501200"/>
          </a:xfrm>
        </p:spPr>
        <p:txBody>
          <a:bodyPr lIns="0" tIns="0" rIns="0" bIns="0"/>
          <a:lstStyle>
            <a:lvl1pPr marL="0" indent="0">
              <a:buNone/>
              <a:defRPr sz="24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Tijdelijke aanduiding voor datum 3"/>
          <p:cNvSpPr>
            <a:spLocks noGrp="1"/>
          </p:cNvSpPr>
          <p:nvPr>
            <p:ph type="dt" sz="half" idx="10"/>
          </p:nvPr>
        </p:nvSpPr>
        <p:spPr/>
        <p:txBody>
          <a:bodyPr/>
          <a:lstStyle/>
          <a:p>
            <a:fld id="{A9A41F9E-F395-4802-BA0E-A579FF58717F}" type="datetime1">
              <a:rPr lang="nl-BE" smtClean="0"/>
              <a:t>5/10/2026</a:t>
            </a:fld>
            <a:endParaRPr lang="nl-NL" dirty="0"/>
          </a:p>
        </p:txBody>
      </p:sp>
      <p:sp>
        <p:nvSpPr>
          <p:cNvPr id="5" name="Tijdelijke aanduiding voor voettekst 4"/>
          <p:cNvSpPr>
            <a:spLocks noGrp="1"/>
          </p:cNvSpPr>
          <p:nvPr>
            <p:ph type="ftr" sz="quarter" idx="11"/>
          </p:nvPr>
        </p:nvSpPr>
        <p:spPr/>
        <p:txBody>
          <a:bodyPr/>
          <a:lstStyle/>
          <a:p>
            <a:r>
              <a:rPr lang="nl-NL"/>
              <a:t>Faculty, department, unit ...</a:t>
            </a:r>
          </a:p>
        </p:txBody>
      </p:sp>
      <p:sp>
        <p:nvSpPr>
          <p:cNvPr id="6" name="Tijdelijke aanduiding voor dianummer 5"/>
          <p:cNvSpPr>
            <a:spLocks noGrp="1"/>
          </p:cNvSpPr>
          <p:nvPr>
            <p:ph type="sldNum" sz="quarter" idx="12"/>
          </p:nvPr>
        </p:nvSpPr>
        <p:spPr/>
        <p:txBody>
          <a:bodyPr/>
          <a:lstStyle/>
          <a:p>
            <a:fld id="{0A297500-7527-634B-90F4-69D0994C32B4}" type="slidenum">
              <a:rPr lang="nl-NL" smtClean="0"/>
              <a:t>‹#›</a:t>
            </a:fld>
            <a:endParaRPr lang="nl-NL"/>
          </a:p>
        </p:txBody>
      </p:sp>
      <p:sp>
        <p:nvSpPr>
          <p:cNvPr id="7" name="Picture Placeholder 4"/>
          <p:cNvSpPr>
            <a:spLocks noGrp="1"/>
          </p:cNvSpPr>
          <p:nvPr>
            <p:ph type="pic" sz="quarter" idx="13"/>
          </p:nvPr>
        </p:nvSpPr>
        <p:spPr>
          <a:xfrm>
            <a:off x="7248525" y="584201"/>
            <a:ext cx="4368673" cy="5040312"/>
          </a:xfrm>
        </p:spPr>
        <p:txBody>
          <a:bodyPr/>
          <a:lstStyle/>
          <a:p>
            <a:r>
              <a:rPr lang="en-US"/>
              <a:t>Click icon to add picture</a:t>
            </a:r>
            <a:endParaRPr lang="nl-NL"/>
          </a:p>
        </p:txBody>
      </p:sp>
    </p:spTree>
    <p:extLst>
      <p:ext uri="{BB962C8B-B14F-4D97-AF65-F5344CB8AC3E}">
        <p14:creationId xmlns:p14="http://schemas.microsoft.com/office/powerpoint/2010/main" val="762905810"/>
      </p:ext>
    </p:extLst>
  </p:cSld>
  <p:clrMapOvr>
    <a:masterClrMapping/>
  </p:clrMapOvr>
  <p:extLst>
    <p:ext uri="{DCECCB84-F9BA-43D5-87BE-67443E8EF086}">
      <p15:sldGuideLst xmlns:p15="http://schemas.microsoft.com/office/powerpoint/2012/main">
        <p15:guide id="1" orient="horz" pos="3543">
          <p15:clr>
            <a:srgbClr val="FBAE40"/>
          </p15:clr>
        </p15:guide>
        <p15:guide id="2" pos="4203">
          <p15:clr>
            <a:srgbClr val="FBAE40"/>
          </p15:clr>
        </p15:guide>
        <p15:guide id="3" orient="horz" pos="36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Tijdelijke aanduiding voor datum 4"/>
          <p:cNvSpPr>
            <a:spLocks noGrp="1"/>
          </p:cNvSpPr>
          <p:nvPr>
            <p:ph type="dt" sz="half" idx="10"/>
          </p:nvPr>
        </p:nvSpPr>
        <p:spPr/>
        <p:txBody>
          <a:bodyPr/>
          <a:lstStyle/>
          <a:p>
            <a:fld id="{2A8B9AD4-BDDB-4121-9EEE-D890BB11E687}" type="datetime1">
              <a:rPr lang="nl-BE" smtClean="0"/>
              <a:t>5/10/2026</a:t>
            </a:fld>
            <a:endParaRPr lang="nl-NL"/>
          </a:p>
        </p:txBody>
      </p:sp>
      <p:sp>
        <p:nvSpPr>
          <p:cNvPr id="6" name="Tijdelijke aanduiding voor voettekst 5"/>
          <p:cNvSpPr>
            <a:spLocks noGrp="1"/>
          </p:cNvSpPr>
          <p:nvPr>
            <p:ph type="ftr" sz="quarter" idx="11"/>
          </p:nvPr>
        </p:nvSpPr>
        <p:spPr/>
        <p:txBody>
          <a:bodyPr/>
          <a:lstStyle/>
          <a:p>
            <a:r>
              <a:rPr lang="nl-NL"/>
              <a:t>Faculty, department, unit ...</a:t>
            </a:r>
          </a:p>
        </p:txBody>
      </p:sp>
      <p:sp>
        <p:nvSpPr>
          <p:cNvPr id="7" name="Tijdelijke aanduiding voor dianummer 6"/>
          <p:cNvSpPr>
            <a:spLocks noGrp="1"/>
          </p:cNvSpPr>
          <p:nvPr>
            <p:ph type="sldNum" sz="quarter" idx="12"/>
          </p:nvPr>
        </p:nvSpPr>
        <p:spPr/>
        <p:txBody>
          <a:bodyPr/>
          <a:lstStyle/>
          <a:p>
            <a:fld id="{0A297500-7527-634B-90F4-69D0994C32B4}" type="slidenum">
              <a:rPr lang="nl-NL" smtClean="0"/>
              <a:t>‹#›</a:t>
            </a:fld>
            <a:endParaRPr lang="nl-NL"/>
          </a:p>
        </p:txBody>
      </p:sp>
      <p:sp>
        <p:nvSpPr>
          <p:cNvPr id="9" name="Tijdelijke aanduiding voor tekst 2"/>
          <p:cNvSpPr>
            <a:spLocks noGrp="1"/>
          </p:cNvSpPr>
          <p:nvPr>
            <p:ph idx="1"/>
          </p:nvPr>
        </p:nvSpPr>
        <p:spPr>
          <a:xfrm>
            <a:off x="576000" y="1656000"/>
            <a:ext cx="5400000" cy="4464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12" name="Content Placeholder 11"/>
          <p:cNvSpPr>
            <a:spLocks noGrp="1"/>
          </p:cNvSpPr>
          <p:nvPr>
            <p:ph sz="quarter" idx="13"/>
          </p:nvPr>
        </p:nvSpPr>
        <p:spPr>
          <a:xfrm>
            <a:off x="6217200" y="1656000"/>
            <a:ext cx="5400000" cy="4464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2" name="Titel 1"/>
          <p:cNvSpPr>
            <a:spLocks noGrp="1"/>
          </p:cNvSpPr>
          <p:nvPr>
            <p:ph type="title"/>
          </p:nvPr>
        </p:nvSpPr>
        <p:spPr/>
        <p:txBody>
          <a:bodyPr/>
          <a:lstStyle/>
          <a:p>
            <a:r>
              <a:rPr lang="en-US"/>
              <a:t>Click to edit Master title style</a:t>
            </a:r>
            <a:endParaRPr lang="nl-BE"/>
          </a:p>
        </p:txBody>
      </p:sp>
    </p:spTree>
    <p:extLst>
      <p:ext uri="{BB962C8B-B14F-4D97-AF65-F5344CB8AC3E}">
        <p14:creationId xmlns:p14="http://schemas.microsoft.com/office/powerpoint/2010/main" val="12779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576000" y="1656000"/>
            <a:ext cx="5421575" cy="540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Tijdelijke aanduiding voor inhoud 3"/>
          <p:cNvSpPr>
            <a:spLocks noGrp="1"/>
          </p:cNvSpPr>
          <p:nvPr>
            <p:ph sz="half" idx="2"/>
          </p:nvPr>
        </p:nvSpPr>
        <p:spPr>
          <a:xfrm>
            <a:off x="576000" y="2276271"/>
            <a:ext cx="5421575" cy="383765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5" name="Tijdelijke aanduiding voor tekst 4"/>
          <p:cNvSpPr>
            <a:spLocks noGrp="1"/>
          </p:cNvSpPr>
          <p:nvPr>
            <p:ph type="body" sz="quarter" idx="3"/>
          </p:nvPr>
        </p:nvSpPr>
        <p:spPr>
          <a:xfrm>
            <a:off x="6172200" y="1656000"/>
            <a:ext cx="5445000" cy="540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Tijdelijke aanduiding voor inhoud 5"/>
          <p:cNvSpPr>
            <a:spLocks noGrp="1"/>
          </p:cNvSpPr>
          <p:nvPr>
            <p:ph sz="quarter" idx="4"/>
          </p:nvPr>
        </p:nvSpPr>
        <p:spPr>
          <a:xfrm>
            <a:off x="6172200" y="2276271"/>
            <a:ext cx="5445000" cy="383765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7" name="Tijdelijke aanduiding voor datum 6"/>
          <p:cNvSpPr>
            <a:spLocks noGrp="1"/>
          </p:cNvSpPr>
          <p:nvPr>
            <p:ph type="dt" sz="half" idx="10"/>
          </p:nvPr>
        </p:nvSpPr>
        <p:spPr/>
        <p:txBody>
          <a:bodyPr/>
          <a:lstStyle/>
          <a:p>
            <a:fld id="{8DC808CC-4EBF-4C64-BA9E-B07B99C9DB99}" type="datetime1">
              <a:rPr lang="nl-BE" smtClean="0"/>
              <a:t>5/10/2026</a:t>
            </a:fld>
            <a:endParaRPr lang="nl-NL" dirty="0"/>
          </a:p>
        </p:txBody>
      </p:sp>
      <p:sp>
        <p:nvSpPr>
          <p:cNvPr id="8" name="Tijdelijke aanduiding voor voettekst 7"/>
          <p:cNvSpPr>
            <a:spLocks noGrp="1"/>
          </p:cNvSpPr>
          <p:nvPr>
            <p:ph type="ftr" sz="quarter" idx="11"/>
          </p:nvPr>
        </p:nvSpPr>
        <p:spPr/>
        <p:txBody>
          <a:bodyPr/>
          <a:lstStyle/>
          <a:p>
            <a:r>
              <a:rPr lang="nl-NL"/>
              <a:t>Faculty, department, unit ...</a:t>
            </a:r>
          </a:p>
        </p:txBody>
      </p:sp>
      <p:sp>
        <p:nvSpPr>
          <p:cNvPr id="9" name="Tijdelijke aanduiding voor dianummer 8"/>
          <p:cNvSpPr>
            <a:spLocks noGrp="1"/>
          </p:cNvSpPr>
          <p:nvPr>
            <p:ph type="sldNum" sz="quarter" idx="12"/>
          </p:nvPr>
        </p:nvSpPr>
        <p:spPr/>
        <p:txBody>
          <a:bodyPr/>
          <a:lstStyle/>
          <a:p>
            <a:fld id="{0A297500-7527-634B-90F4-69D0994C32B4}" type="slidenum">
              <a:rPr lang="nl-NL" smtClean="0"/>
              <a:t>‹#›</a:t>
            </a:fld>
            <a:endParaRPr lang="nl-NL"/>
          </a:p>
        </p:txBody>
      </p:sp>
      <p:sp>
        <p:nvSpPr>
          <p:cNvPr id="2" name="Titel 1"/>
          <p:cNvSpPr>
            <a:spLocks noGrp="1"/>
          </p:cNvSpPr>
          <p:nvPr>
            <p:ph type="title"/>
          </p:nvPr>
        </p:nvSpPr>
        <p:spPr/>
        <p:txBody>
          <a:bodyPr/>
          <a:lstStyle/>
          <a:p>
            <a:r>
              <a:rPr lang="en-US"/>
              <a:t>Click to edit Master title style</a:t>
            </a:r>
            <a:endParaRPr lang="nl-BE"/>
          </a:p>
        </p:txBody>
      </p:sp>
    </p:spTree>
    <p:extLst>
      <p:ext uri="{BB962C8B-B14F-4D97-AF65-F5344CB8AC3E}">
        <p14:creationId xmlns:p14="http://schemas.microsoft.com/office/powerpoint/2010/main" val="3192842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jdelijke aanduiding voor datum 2"/>
          <p:cNvSpPr>
            <a:spLocks noGrp="1"/>
          </p:cNvSpPr>
          <p:nvPr>
            <p:ph type="dt" sz="half" idx="10"/>
          </p:nvPr>
        </p:nvSpPr>
        <p:spPr/>
        <p:txBody>
          <a:bodyPr/>
          <a:lstStyle/>
          <a:p>
            <a:fld id="{26609C90-ED50-42CD-B56C-68BF842A2B6A}" type="datetime1">
              <a:rPr lang="nl-BE" smtClean="0"/>
              <a:t>5/10/2026</a:t>
            </a:fld>
            <a:endParaRPr lang="nl-NL"/>
          </a:p>
        </p:txBody>
      </p:sp>
      <p:sp>
        <p:nvSpPr>
          <p:cNvPr id="4" name="Tijdelijke aanduiding voor voettekst 3"/>
          <p:cNvSpPr>
            <a:spLocks noGrp="1"/>
          </p:cNvSpPr>
          <p:nvPr>
            <p:ph type="ftr" sz="quarter" idx="11"/>
          </p:nvPr>
        </p:nvSpPr>
        <p:spPr/>
        <p:txBody>
          <a:bodyPr/>
          <a:lstStyle/>
          <a:p>
            <a:r>
              <a:rPr lang="nl-NL"/>
              <a:t>Faculty, department, unit ...</a:t>
            </a:r>
          </a:p>
        </p:txBody>
      </p:sp>
      <p:sp>
        <p:nvSpPr>
          <p:cNvPr id="5" name="Tijdelijke aanduiding voor dianummer 4"/>
          <p:cNvSpPr>
            <a:spLocks noGrp="1"/>
          </p:cNvSpPr>
          <p:nvPr>
            <p:ph type="sldNum" sz="quarter" idx="12"/>
          </p:nvPr>
        </p:nvSpPr>
        <p:spPr/>
        <p:txBody>
          <a:bodyPr/>
          <a:lstStyle/>
          <a:p>
            <a:fld id="{0A297500-7527-634B-90F4-69D0994C32B4}" type="slidenum">
              <a:rPr lang="nl-NL" smtClean="0"/>
              <a:t>‹#›</a:t>
            </a:fld>
            <a:endParaRPr lang="nl-NL"/>
          </a:p>
        </p:txBody>
      </p:sp>
      <p:sp>
        <p:nvSpPr>
          <p:cNvPr id="6" name="Title 5"/>
          <p:cNvSpPr>
            <a:spLocks noGrp="1"/>
          </p:cNvSpPr>
          <p:nvPr>
            <p:ph type="title"/>
          </p:nvPr>
        </p:nvSpPr>
        <p:spPr/>
        <p:txBody>
          <a:bodyPr/>
          <a:lstStyle/>
          <a:p>
            <a:r>
              <a:rPr lang="en-US"/>
              <a:t>Click to edit Master title style</a:t>
            </a:r>
            <a:endParaRPr lang="nl-NL"/>
          </a:p>
        </p:txBody>
      </p:sp>
    </p:spTree>
    <p:extLst>
      <p:ext uri="{BB962C8B-B14F-4D97-AF65-F5344CB8AC3E}">
        <p14:creationId xmlns:p14="http://schemas.microsoft.com/office/powerpoint/2010/main" val="40242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F15E82AE-B9EE-446E-B46E-329ABC891749}" type="datetime1">
              <a:rPr lang="nl-BE" smtClean="0"/>
              <a:t>5/10/2026</a:t>
            </a:fld>
            <a:endParaRPr lang="nl-NL"/>
          </a:p>
        </p:txBody>
      </p:sp>
      <p:sp>
        <p:nvSpPr>
          <p:cNvPr id="3" name="Tijdelijke aanduiding voor voettekst 2"/>
          <p:cNvSpPr>
            <a:spLocks noGrp="1"/>
          </p:cNvSpPr>
          <p:nvPr>
            <p:ph type="ftr" sz="quarter" idx="11"/>
          </p:nvPr>
        </p:nvSpPr>
        <p:spPr/>
        <p:txBody>
          <a:bodyPr/>
          <a:lstStyle/>
          <a:p>
            <a:r>
              <a:rPr lang="nl-NL"/>
              <a:t>Faculty, department, unit ...</a:t>
            </a:r>
          </a:p>
        </p:txBody>
      </p:sp>
      <p:sp>
        <p:nvSpPr>
          <p:cNvPr id="4" name="Tijdelijke aanduiding voor dianummer 3"/>
          <p:cNvSpPr>
            <a:spLocks noGrp="1"/>
          </p:cNvSpPr>
          <p:nvPr>
            <p:ph type="sldNum" sz="quarter" idx="12"/>
          </p:nvPr>
        </p:nvSpPr>
        <p:spPr/>
        <p:txBody>
          <a:bodyPr/>
          <a:lstStyle/>
          <a:p>
            <a:fld id="{0A297500-7527-634B-90F4-69D0994C32B4}" type="slidenum">
              <a:rPr lang="nl-NL" smtClean="0"/>
              <a:t>‹#›</a:t>
            </a:fld>
            <a:endParaRPr lang="nl-NL"/>
          </a:p>
        </p:txBody>
      </p:sp>
    </p:spTree>
    <p:extLst>
      <p:ext uri="{BB962C8B-B14F-4D97-AF65-F5344CB8AC3E}">
        <p14:creationId xmlns:p14="http://schemas.microsoft.com/office/powerpoint/2010/main" val="2899748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_Finish">
    <p:spTree>
      <p:nvGrpSpPr>
        <p:cNvPr id="1" name=""/>
        <p:cNvGrpSpPr/>
        <p:nvPr/>
      </p:nvGrpSpPr>
      <p:grpSpPr>
        <a:xfrm>
          <a:off x="0" y="0"/>
          <a:ext cx="0" cy="0"/>
          <a:chOff x="0" y="0"/>
          <a:chExt cx="0" cy="0"/>
        </a:xfrm>
      </p:grpSpPr>
      <p:sp>
        <p:nvSpPr>
          <p:cNvPr id="9" name="Rechthoek 8"/>
          <p:cNvSpPr/>
          <p:nvPr userDrawn="1"/>
        </p:nvSpPr>
        <p:spPr>
          <a:xfrm>
            <a:off x="0" y="0"/>
            <a:ext cx="12193200" cy="62099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sp>
        <p:nvSpPr>
          <p:cNvPr id="2" name="Titel 1"/>
          <p:cNvSpPr>
            <a:spLocks noGrp="1"/>
          </p:cNvSpPr>
          <p:nvPr>
            <p:ph type="title"/>
          </p:nvPr>
        </p:nvSpPr>
        <p:spPr>
          <a:xfrm>
            <a:off x="579120" y="510988"/>
            <a:ext cx="11039793" cy="5184424"/>
          </a:xfrm>
        </p:spPr>
        <p:txBody>
          <a:bodyPr anchor="ctr" anchorCtr="0">
            <a:noAutofit/>
          </a:bodyPr>
          <a:lstStyle>
            <a:lvl1pPr algn="ctr">
              <a:defRPr sz="6000" baseline="0">
                <a:solidFill>
                  <a:schemeClr val="bg1"/>
                </a:solidFill>
              </a:defRPr>
            </a:lvl1pPr>
          </a:lstStyle>
          <a:p>
            <a:r>
              <a:rPr lang="en-US" dirty="0"/>
              <a:t>Click to edit Master title style</a:t>
            </a:r>
            <a:endParaRPr lang="nl-NL" dirty="0"/>
          </a:p>
        </p:txBody>
      </p:sp>
      <p:sp>
        <p:nvSpPr>
          <p:cNvPr id="4" name="Tijdelijke aanduiding voor datum 3"/>
          <p:cNvSpPr>
            <a:spLocks noGrp="1"/>
          </p:cNvSpPr>
          <p:nvPr>
            <p:ph type="dt" sz="half" idx="10"/>
          </p:nvPr>
        </p:nvSpPr>
        <p:spPr/>
        <p:txBody>
          <a:bodyPr/>
          <a:lstStyle/>
          <a:p>
            <a:fld id="{4A7FDF18-BDCB-4338-9FA2-782F60A2E51C}" type="datetime1">
              <a:rPr lang="nl-BE" smtClean="0"/>
              <a:t>5/10/2026</a:t>
            </a:fld>
            <a:endParaRPr lang="nl-NL" dirty="0"/>
          </a:p>
        </p:txBody>
      </p:sp>
      <p:sp>
        <p:nvSpPr>
          <p:cNvPr id="5" name="Tijdelijke aanduiding voor voettekst 4"/>
          <p:cNvSpPr>
            <a:spLocks noGrp="1"/>
          </p:cNvSpPr>
          <p:nvPr>
            <p:ph type="ftr" sz="quarter" idx="11"/>
          </p:nvPr>
        </p:nvSpPr>
        <p:spPr/>
        <p:txBody>
          <a:bodyPr/>
          <a:lstStyle/>
          <a:p>
            <a:r>
              <a:rPr lang="nl-NL"/>
              <a:t>Faculty, department, unit ...</a:t>
            </a:r>
          </a:p>
        </p:txBody>
      </p:sp>
      <p:sp>
        <p:nvSpPr>
          <p:cNvPr id="6" name="Tijdelijke aanduiding voor dianummer 5"/>
          <p:cNvSpPr>
            <a:spLocks noGrp="1"/>
          </p:cNvSpPr>
          <p:nvPr>
            <p:ph type="sldNum" sz="quarter" idx="12"/>
          </p:nvPr>
        </p:nvSpPr>
        <p:spPr/>
        <p:txBody>
          <a:bodyPr/>
          <a:lstStyle/>
          <a:p>
            <a:fld id="{0A297500-7527-634B-90F4-69D0994C32B4}" type="slidenum">
              <a:rPr lang="nl-NL" smtClean="0"/>
              <a:t>‹#›</a:t>
            </a:fld>
            <a:endParaRPr lang="nl-NL"/>
          </a:p>
        </p:txBody>
      </p:sp>
    </p:spTree>
    <p:extLst>
      <p:ext uri="{BB962C8B-B14F-4D97-AF65-F5344CB8AC3E}">
        <p14:creationId xmlns:p14="http://schemas.microsoft.com/office/powerpoint/2010/main" val="1401734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11" name="Date Placeholder 10"/>
          <p:cNvSpPr>
            <a:spLocks noGrp="1"/>
          </p:cNvSpPr>
          <p:nvPr>
            <p:ph type="dt" sz="half" idx="10"/>
          </p:nvPr>
        </p:nvSpPr>
        <p:spPr/>
        <p:txBody>
          <a:bodyPr/>
          <a:lstStyle/>
          <a:p>
            <a:fld id="{207BB0B1-EE32-4962-B86C-620F12D1FB5F}" type="datetime1">
              <a:rPr lang="nl-BE" smtClean="0"/>
              <a:t>5/10/2026</a:t>
            </a:fld>
            <a:endParaRPr lang="nl-NL" dirty="0"/>
          </a:p>
        </p:txBody>
      </p:sp>
      <p:sp>
        <p:nvSpPr>
          <p:cNvPr id="12" name="Footer Placeholder 11"/>
          <p:cNvSpPr>
            <a:spLocks noGrp="1"/>
          </p:cNvSpPr>
          <p:nvPr>
            <p:ph type="ftr" sz="quarter" idx="11"/>
          </p:nvPr>
        </p:nvSpPr>
        <p:spPr/>
        <p:txBody>
          <a:bodyPr/>
          <a:lstStyle/>
          <a:p>
            <a:r>
              <a:rPr lang="nl-NL"/>
              <a:t>Faculty, department, unit ...</a:t>
            </a:r>
            <a:endParaRPr lang="nl-NL" dirty="0"/>
          </a:p>
        </p:txBody>
      </p:sp>
      <p:sp>
        <p:nvSpPr>
          <p:cNvPr id="13" name="Slide Number Placeholder 12"/>
          <p:cNvSpPr>
            <a:spLocks noGrp="1"/>
          </p:cNvSpPr>
          <p:nvPr>
            <p:ph type="sldNum" sz="quarter" idx="12"/>
          </p:nvPr>
        </p:nvSpPr>
        <p:spPr/>
        <p:txBody>
          <a:bodyPr/>
          <a:lstStyle/>
          <a:p>
            <a:fld id="{0A297500-7527-634B-90F4-69D0994C32B4}" type="slidenum">
              <a:rPr lang="nl-NL" smtClean="0"/>
              <a:pPr/>
              <a:t>‹#›</a:t>
            </a:fld>
            <a:endParaRPr lang="nl-NL" dirty="0"/>
          </a:p>
        </p:txBody>
      </p:sp>
      <p:sp>
        <p:nvSpPr>
          <p:cNvPr id="3" name="Content Placeholder 2"/>
          <p:cNvSpPr>
            <a:spLocks noGrp="1"/>
          </p:cNvSpPr>
          <p:nvPr>
            <p:ph sz="quarter" idx="13"/>
          </p:nvPr>
        </p:nvSpPr>
        <p:spPr>
          <a:xfrm>
            <a:off x="768351" y="1655999"/>
            <a:ext cx="10655300" cy="4392376"/>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2" name="Title 1"/>
          <p:cNvSpPr>
            <a:spLocks noGrp="1"/>
          </p:cNvSpPr>
          <p:nvPr>
            <p:ph type="title"/>
          </p:nvPr>
        </p:nvSpPr>
        <p:spPr/>
        <p:txBody>
          <a:bodyPr/>
          <a:lstStyle/>
          <a:p>
            <a:r>
              <a:rPr lang="en-US" dirty="0"/>
              <a:t>Click to edit Master title style</a:t>
            </a:r>
            <a:endParaRPr lang="nl-NL" dirty="0"/>
          </a:p>
        </p:txBody>
      </p:sp>
    </p:spTree>
    <p:extLst>
      <p:ext uri="{BB962C8B-B14F-4D97-AF65-F5344CB8AC3E}">
        <p14:creationId xmlns:p14="http://schemas.microsoft.com/office/powerpoint/2010/main" val="3645114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1" name="Date Placeholder 10"/>
          <p:cNvSpPr>
            <a:spLocks noGrp="1"/>
          </p:cNvSpPr>
          <p:nvPr>
            <p:ph type="dt" sz="half" idx="10"/>
          </p:nvPr>
        </p:nvSpPr>
        <p:spPr/>
        <p:txBody>
          <a:bodyPr/>
          <a:lstStyle/>
          <a:p>
            <a:fld id="{207BB0B1-EE32-4962-B86C-620F12D1FB5F}" type="datetime1">
              <a:rPr lang="nl-BE" smtClean="0"/>
              <a:t>5/10/2026</a:t>
            </a:fld>
            <a:endParaRPr lang="nl-NL" dirty="0"/>
          </a:p>
        </p:txBody>
      </p:sp>
      <p:sp>
        <p:nvSpPr>
          <p:cNvPr id="12" name="Footer Placeholder 11"/>
          <p:cNvSpPr>
            <a:spLocks noGrp="1"/>
          </p:cNvSpPr>
          <p:nvPr>
            <p:ph type="ftr" sz="quarter" idx="11"/>
          </p:nvPr>
        </p:nvSpPr>
        <p:spPr/>
        <p:txBody>
          <a:bodyPr/>
          <a:lstStyle/>
          <a:p>
            <a:r>
              <a:rPr lang="nl-NL"/>
              <a:t>Faculty, department, unit ...</a:t>
            </a:r>
            <a:endParaRPr lang="nl-NL" dirty="0"/>
          </a:p>
        </p:txBody>
      </p:sp>
      <p:sp>
        <p:nvSpPr>
          <p:cNvPr id="13" name="Slide Number Placeholder 12"/>
          <p:cNvSpPr>
            <a:spLocks noGrp="1"/>
          </p:cNvSpPr>
          <p:nvPr>
            <p:ph type="sldNum" sz="quarter" idx="12"/>
          </p:nvPr>
        </p:nvSpPr>
        <p:spPr/>
        <p:txBody>
          <a:bodyPr/>
          <a:lstStyle/>
          <a:p>
            <a:fld id="{0A297500-7527-634B-90F4-69D0994C32B4}" type="slidenum">
              <a:rPr lang="nl-NL" smtClean="0"/>
              <a:pPr/>
              <a:t>‹#›</a:t>
            </a:fld>
            <a:endParaRPr lang="nl-NL" dirty="0"/>
          </a:p>
        </p:txBody>
      </p:sp>
      <p:sp>
        <p:nvSpPr>
          <p:cNvPr id="3" name="Content Placeholder 2"/>
          <p:cNvSpPr>
            <a:spLocks noGrp="1"/>
          </p:cNvSpPr>
          <p:nvPr>
            <p:ph sz="quarter" idx="13"/>
          </p:nvPr>
        </p:nvSpPr>
        <p:spPr>
          <a:xfrm>
            <a:off x="768351" y="1655999"/>
            <a:ext cx="10655300" cy="4392376"/>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2" name="Title 1"/>
          <p:cNvSpPr>
            <a:spLocks noGrp="1"/>
          </p:cNvSpPr>
          <p:nvPr>
            <p:ph type="title"/>
          </p:nvPr>
        </p:nvSpPr>
        <p:spPr/>
        <p:txBody>
          <a:bodyPr/>
          <a:lstStyle/>
          <a:p>
            <a:r>
              <a:rPr lang="en-US" dirty="0"/>
              <a:t>Click to edit Master title style</a:t>
            </a:r>
            <a:endParaRPr lang="nl-NL" dirty="0"/>
          </a:p>
        </p:txBody>
      </p:sp>
    </p:spTree>
    <p:extLst>
      <p:ext uri="{BB962C8B-B14F-4D97-AF65-F5344CB8AC3E}">
        <p14:creationId xmlns:p14="http://schemas.microsoft.com/office/powerpoint/2010/main" val="3093946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hthoek 6"/>
          <p:cNvSpPr/>
          <p:nvPr userDrawn="1"/>
        </p:nvSpPr>
        <p:spPr>
          <a:xfrm>
            <a:off x="0" y="6210000"/>
            <a:ext cx="12192000" cy="64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a:p>
        </p:txBody>
      </p:sp>
      <p:pic>
        <p:nvPicPr>
          <p:cNvPr id="8" name="Afbeelding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1041200" y="6353999"/>
            <a:ext cx="1008305" cy="360000"/>
          </a:xfrm>
          <a:prstGeom prst="rect">
            <a:avLst/>
          </a:prstGeom>
        </p:spPr>
      </p:pic>
      <p:sp>
        <p:nvSpPr>
          <p:cNvPr id="2" name="Tijdelijke aanduiding voor titel 1"/>
          <p:cNvSpPr>
            <a:spLocks noGrp="1"/>
          </p:cNvSpPr>
          <p:nvPr>
            <p:ph type="title"/>
          </p:nvPr>
        </p:nvSpPr>
        <p:spPr>
          <a:xfrm>
            <a:off x="576000" y="207036"/>
            <a:ext cx="11041200" cy="1152000"/>
          </a:xfrm>
          <a:prstGeom prst="rect">
            <a:avLst/>
          </a:prstGeom>
        </p:spPr>
        <p:txBody>
          <a:bodyPr vert="horz" lIns="0" tIns="0" rIns="0" bIns="0" rtlCol="0" anchor="ctr" anchorCtr="0">
            <a:normAutofit/>
          </a:bodyPr>
          <a:lstStyle/>
          <a:p>
            <a:r>
              <a:rPr lang="nl-NL" dirty="0"/>
              <a:t>Titelstijl van model bewerken</a:t>
            </a:r>
          </a:p>
        </p:txBody>
      </p:sp>
      <p:sp>
        <p:nvSpPr>
          <p:cNvPr id="3" name="Tijdelijke aanduiding voor tekst 2"/>
          <p:cNvSpPr>
            <a:spLocks noGrp="1"/>
          </p:cNvSpPr>
          <p:nvPr>
            <p:ph type="body" idx="1"/>
          </p:nvPr>
        </p:nvSpPr>
        <p:spPr>
          <a:xfrm>
            <a:off x="576000" y="1656000"/>
            <a:ext cx="11041200" cy="4464000"/>
          </a:xfrm>
          <a:prstGeom prst="rect">
            <a:avLst/>
          </a:prstGeom>
        </p:spPr>
        <p:txBody>
          <a:bodyPr vert="horz" lIns="91440" tIns="45720" rIns="91440" bIns="45720"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1440000" y="6210000"/>
            <a:ext cx="720000" cy="648000"/>
          </a:xfrm>
          <a:prstGeom prst="rect">
            <a:avLst/>
          </a:prstGeom>
        </p:spPr>
        <p:txBody>
          <a:bodyPr vert="horz" lIns="0" tIns="0" rIns="0" bIns="0" rtlCol="0" anchor="ctr"/>
          <a:lstStyle>
            <a:lvl1pPr algn="l">
              <a:defRPr sz="1000" baseline="0">
                <a:solidFill>
                  <a:schemeClr val="bg1"/>
                </a:solidFill>
                <a:latin typeface="Arial" charset="0"/>
              </a:defRPr>
            </a:lvl1pPr>
          </a:lstStyle>
          <a:p>
            <a:fld id="{E389F4DD-E9F0-454C-8CE7-299000EBA983}" type="datetime1">
              <a:rPr lang="nl-BE" smtClean="0"/>
              <a:t>5/10/2026</a:t>
            </a:fld>
            <a:endParaRPr lang="nl-NL" dirty="0"/>
          </a:p>
        </p:txBody>
      </p:sp>
      <p:sp>
        <p:nvSpPr>
          <p:cNvPr id="5" name="Tijdelijke aanduiding voor voettekst 4"/>
          <p:cNvSpPr>
            <a:spLocks noGrp="1"/>
          </p:cNvSpPr>
          <p:nvPr>
            <p:ph type="ftr" sz="quarter" idx="3"/>
          </p:nvPr>
        </p:nvSpPr>
        <p:spPr>
          <a:xfrm>
            <a:off x="6033600" y="6210000"/>
            <a:ext cx="4993200" cy="648000"/>
          </a:xfrm>
          <a:prstGeom prst="rect">
            <a:avLst/>
          </a:prstGeom>
        </p:spPr>
        <p:txBody>
          <a:bodyPr vert="horz" lIns="0" tIns="0" rIns="180000" bIns="0" rtlCol="0" anchor="ctr"/>
          <a:lstStyle>
            <a:lvl1pPr algn="r">
              <a:defRPr sz="1000" baseline="0">
                <a:solidFill>
                  <a:schemeClr val="bg1"/>
                </a:solidFill>
                <a:latin typeface="Arial" charset="0"/>
              </a:defRPr>
            </a:lvl1pPr>
          </a:lstStyle>
          <a:p>
            <a:r>
              <a:rPr lang="nl-NL"/>
              <a:t>Faculty, department, unit ...</a:t>
            </a:r>
            <a:endParaRPr lang="nl-NL" dirty="0"/>
          </a:p>
        </p:txBody>
      </p:sp>
      <p:sp>
        <p:nvSpPr>
          <p:cNvPr id="6" name="Tijdelijke aanduiding voor dianummer 5"/>
          <p:cNvSpPr>
            <a:spLocks noGrp="1"/>
          </p:cNvSpPr>
          <p:nvPr>
            <p:ph type="sldNum" sz="quarter" idx="4"/>
          </p:nvPr>
        </p:nvSpPr>
        <p:spPr>
          <a:xfrm>
            <a:off x="576000" y="6210000"/>
            <a:ext cx="648000" cy="648000"/>
          </a:xfrm>
          <a:prstGeom prst="rect">
            <a:avLst/>
          </a:prstGeom>
        </p:spPr>
        <p:txBody>
          <a:bodyPr vert="horz" lIns="0" tIns="0" rIns="0" bIns="0" rtlCol="0" anchor="ctr"/>
          <a:lstStyle>
            <a:lvl1pPr algn="l">
              <a:defRPr sz="1000" baseline="0">
                <a:solidFill>
                  <a:schemeClr val="bg1"/>
                </a:solidFill>
                <a:latin typeface="Arial" charset="0"/>
              </a:defRPr>
            </a:lvl1pPr>
          </a:lstStyle>
          <a:p>
            <a:fld id="{0A297500-7527-634B-90F4-69D0994C32B4}" type="slidenum">
              <a:rPr lang="nl-NL" smtClean="0"/>
              <a:pPr/>
              <a:t>‹#›</a:t>
            </a:fld>
            <a:endParaRPr lang="nl-NL" dirty="0"/>
          </a:p>
        </p:txBody>
      </p:sp>
    </p:spTree>
    <p:extLst>
      <p:ext uri="{BB962C8B-B14F-4D97-AF65-F5344CB8AC3E}">
        <p14:creationId xmlns:p14="http://schemas.microsoft.com/office/powerpoint/2010/main" val="27032280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1" r:id="rId10"/>
    <p:sldLayoutId id="2147483672" r:id="rId11"/>
  </p:sldLayoutIdLst>
  <p:hf hdr="0" dt="0"/>
  <p:txStyles>
    <p:titleStyle>
      <a:lvl1pPr algn="l" defTabSz="914400" rtl="0" eaLnBrk="1" latinLnBrk="0" hangingPunct="1">
        <a:lnSpc>
          <a:spcPct val="100000"/>
        </a:lnSpc>
        <a:spcBef>
          <a:spcPct val="0"/>
        </a:spcBef>
        <a:buNone/>
        <a:defRPr sz="4000" kern="1200" baseline="0">
          <a:solidFill>
            <a:schemeClr val="tx2"/>
          </a:solidFill>
          <a:latin typeface="Arial" charset="0"/>
          <a:ea typeface="+mj-ea"/>
          <a:cs typeface="+mj-cs"/>
        </a:defRPr>
      </a:lvl1pPr>
    </p:titleStyle>
    <p:bodyStyle>
      <a:lvl1pPr marL="228600" indent="-228600" algn="l" defTabSz="914400" rtl="0" eaLnBrk="1" latinLnBrk="0" hangingPunct="1">
        <a:lnSpc>
          <a:spcPct val="100000"/>
        </a:lnSpc>
        <a:spcBef>
          <a:spcPts val="1000"/>
        </a:spcBef>
        <a:buFont typeface="Arial"/>
        <a:buChar char="•"/>
        <a:defRPr sz="2400" kern="1200" baseline="0">
          <a:solidFill>
            <a:schemeClr val="tx1"/>
          </a:solidFill>
          <a:latin typeface="Arial" charset="0"/>
          <a:ea typeface="+mn-ea"/>
          <a:cs typeface="+mn-cs"/>
        </a:defRPr>
      </a:lvl1pPr>
      <a:lvl2pPr marL="685800" indent="-228600" algn="l" defTabSz="914400" rtl="0" eaLnBrk="1" latinLnBrk="0" hangingPunct="1">
        <a:lnSpc>
          <a:spcPct val="100000"/>
        </a:lnSpc>
        <a:spcBef>
          <a:spcPts val="500"/>
        </a:spcBef>
        <a:buFont typeface="Arial"/>
        <a:buChar char="•"/>
        <a:defRPr sz="2400" kern="1200" baseline="0">
          <a:solidFill>
            <a:schemeClr val="tx1"/>
          </a:solidFill>
          <a:latin typeface="Arial" charset="0"/>
          <a:ea typeface="+mn-ea"/>
          <a:cs typeface="+mn-cs"/>
        </a:defRPr>
      </a:lvl2pPr>
      <a:lvl3pPr marL="1143000" indent="-228600" algn="l" defTabSz="914400" rtl="0" eaLnBrk="1" latinLnBrk="0" hangingPunct="1">
        <a:lnSpc>
          <a:spcPct val="100000"/>
        </a:lnSpc>
        <a:spcBef>
          <a:spcPts val="500"/>
        </a:spcBef>
        <a:buFont typeface="Arial"/>
        <a:buChar char="•"/>
        <a:defRPr sz="2000" kern="1200" baseline="0">
          <a:solidFill>
            <a:schemeClr val="tx1"/>
          </a:solidFill>
          <a:latin typeface="Arial" charset="0"/>
          <a:ea typeface="+mn-ea"/>
          <a:cs typeface="+mn-cs"/>
        </a:defRPr>
      </a:lvl3pPr>
      <a:lvl4pPr marL="1600200" indent="-228600" algn="l" defTabSz="914400" rtl="0" eaLnBrk="1" latinLnBrk="0" hangingPunct="1">
        <a:lnSpc>
          <a:spcPct val="100000"/>
        </a:lnSpc>
        <a:spcBef>
          <a:spcPts val="500"/>
        </a:spcBef>
        <a:buFont typeface="Arial"/>
        <a:buChar char="•"/>
        <a:defRPr sz="1800" kern="1200" baseline="0">
          <a:solidFill>
            <a:schemeClr val="tx1"/>
          </a:solidFill>
          <a:latin typeface="Arial" charset="0"/>
          <a:ea typeface="+mn-ea"/>
          <a:cs typeface="+mn-cs"/>
        </a:defRPr>
      </a:lvl4pPr>
      <a:lvl5pPr marL="2057400" indent="-228600" algn="l" defTabSz="914400" rtl="0" eaLnBrk="1" latinLnBrk="0" hangingPunct="1">
        <a:lnSpc>
          <a:spcPct val="100000"/>
        </a:lnSpc>
        <a:spcBef>
          <a:spcPts val="500"/>
        </a:spcBef>
        <a:buFont typeface="Arial"/>
        <a:buChar char="•"/>
        <a:defRPr sz="1800" kern="1200" baseline="0">
          <a:solidFill>
            <a:schemeClr val="tx1"/>
          </a:solidFill>
          <a:latin typeface="Arial"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42">
          <p15:clr>
            <a:srgbClr val="F26B43"/>
          </p15:clr>
        </p15:guide>
        <p15:guide id="2" pos="7319">
          <p15:clr>
            <a:srgbClr val="F26B43"/>
          </p15:clr>
        </p15:guide>
        <p15:guide id="3" orient="horz" pos="3857">
          <p15:clr>
            <a:srgbClr val="F26B43"/>
          </p15:clr>
        </p15:guide>
        <p15:guide id="4" pos="36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image" Target="../media/image7.sv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image" Target="../media/image270.png"/><Relationship Id="rId1" Type="http://schemas.openxmlformats.org/officeDocument/2006/relationships/slideLayout" Target="../slideLayouts/slideLayout11.xml"/><Relationship Id="rId6" Type="http://schemas.openxmlformats.org/officeDocument/2006/relationships/image" Target="../media/image110.png"/><Relationship Id="rId5" Type="http://schemas.openxmlformats.org/officeDocument/2006/relationships/image" Target="../media/image11.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0.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1.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480.pn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5.png"/><Relationship Id="rId1" Type="http://schemas.openxmlformats.org/officeDocument/2006/relationships/slideLayout" Target="../slideLayouts/slideLayout10.xml"/><Relationship Id="rId5" Type="http://schemas.openxmlformats.org/officeDocument/2006/relationships/image" Target="../media/image23.pn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9.png"/><Relationship Id="rId1" Type="http://schemas.openxmlformats.org/officeDocument/2006/relationships/slideLayout" Target="../slideLayouts/slideLayout10.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8" name="Titel 7"/>
          <p:cNvSpPr>
            <a:spLocks noGrp="1"/>
          </p:cNvSpPr>
          <p:nvPr>
            <p:ph type="ctrTitle"/>
          </p:nvPr>
        </p:nvSpPr>
        <p:spPr>
          <a:xfrm>
            <a:off x="575998" y="503928"/>
            <a:ext cx="10995891" cy="4024798"/>
          </a:xfrm>
        </p:spPr>
        <p:txBody>
          <a:bodyPr/>
          <a:lstStyle/>
          <a:p>
            <a:pPr algn="l"/>
            <a:r>
              <a:rPr lang="en-US" b="0" i="0">
                <a:effectLst/>
                <a:latin typeface="Roboto" panose="02000000000000000000" pitchFamily="2" charset="0"/>
              </a:rPr>
              <a:t>A fluid model for the deuterium molecules in the plasma edge based on the AMJUEL database and benchmark with EIRENE</a:t>
            </a:r>
          </a:p>
        </p:txBody>
      </p:sp>
      <p:pic>
        <p:nvPicPr>
          <p:cNvPr id="5" name="Picture 6" descr="EUROfusion - Realising Fusion Energy">
            <a:extLst>
              <a:ext uri="{FF2B5EF4-FFF2-40B4-BE49-F238E27FC236}">
                <a16:creationId xmlns:a16="http://schemas.microsoft.com/office/drawing/2014/main" id="{5B01FB94-0C7A-77C8-AF8F-8137D71797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20189" y="75595"/>
            <a:ext cx="2085342" cy="49995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European flag clipart Images - Free Download on Freepik">
            <a:extLst>
              <a:ext uri="{FF2B5EF4-FFF2-40B4-BE49-F238E27FC236}">
                <a16:creationId xmlns:a16="http://schemas.microsoft.com/office/drawing/2014/main" id="{05685E43-68D5-B2A2-2620-A72DDB630B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52336" y="75595"/>
            <a:ext cx="1006936" cy="53068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21D762B-AD65-D2F3-BE79-B7F80CEEC78B}"/>
              </a:ext>
            </a:extLst>
          </p:cNvPr>
          <p:cNvSpPr txBox="1"/>
          <p:nvPr/>
        </p:nvSpPr>
        <p:spPr>
          <a:xfrm>
            <a:off x="6508742" y="21503"/>
            <a:ext cx="2524991" cy="584775"/>
          </a:xfrm>
          <a:prstGeom prst="rect">
            <a:avLst/>
          </a:prstGeom>
          <a:noFill/>
        </p:spPr>
        <p:txBody>
          <a:bodyPr wrap="square" rtlCol="0">
            <a:spAutoFit/>
          </a:bodyPr>
          <a:lstStyle/>
          <a:p>
            <a:pPr algn="ctr"/>
            <a:r>
              <a:rPr lang="nl-BE" sz="3200">
                <a:solidFill>
                  <a:srgbClr val="253F9E"/>
                </a:solidFill>
              </a:rPr>
              <a:t>TSVV-K</a:t>
            </a:r>
            <a:endParaRPr lang="en-BE" sz="3200">
              <a:solidFill>
                <a:srgbClr val="253F9E"/>
              </a:solidFill>
            </a:endParaRPr>
          </a:p>
        </p:txBody>
      </p:sp>
      <p:sp>
        <p:nvSpPr>
          <p:cNvPr id="4" name="TextBox 3">
            <a:extLst>
              <a:ext uri="{FF2B5EF4-FFF2-40B4-BE49-F238E27FC236}">
                <a16:creationId xmlns:a16="http://schemas.microsoft.com/office/drawing/2014/main" id="{A594880F-F76D-495D-6B0F-388EC50D3972}"/>
              </a:ext>
            </a:extLst>
          </p:cNvPr>
          <p:cNvSpPr txBox="1"/>
          <p:nvPr/>
        </p:nvSpPr>
        <p:spPr>
          <a:xfrm>
            <a:off x="-581322" y="5196611"/>
            <a:ext cx="7647141" cy="400110"/>
          </a:xfrm>
          <a:prstGeom prst="rect">
            <a:avLst/>
          </a:prstGeom>
          <a:noFill/>
        </p:spPr>
        <p:txBody>
          <a:bodyPr wrap="square" rtlCol="0">
            <a:spAutoFit/>
          </a:bodyPr>
          <a:lstStyle/>
          <a:p>
            <a:pPr algn="ctr"/>
            <a:r>
              <a:rPr lang="nl-BE" sz="2000"/>
              <a:t>W. Van Uytven, N. Horsten, H. Mertens, W. Dekeyser</a:t>
            </a:r>
            <a:endParaRPr lang="en-BE" sz="2000"/>
          </a:p>
        </p:txBody>
      </p:sp>
      <p:sp>
        <p:nvSpPr>
          <p:cNvPr id="7" name="TextBox 6">
            <a:extLst>
              <a:ext uri="{FF2B5EF4-FFF2-40B4-BE49-F238E27FC236}">
                <a16:creationId xmlns:a16="http://schemas.microsoft.com/office/drawing/2014/main" id="{A05CE5FC-8AEE-CE4B-3049-238AA29502F8}"/>
              </a:ext>
            </a:extLst>
          </p:cNvPr>
          <p:cNvSpPr txBox="1"/>
          <p:nvPr/>
        </p:nvSpPr>
        <p:spPr>
          <a:xfrm>
            <a:off x="6372225" y="6354072"/>
            <a:ext cx="6385212" cy="461665"/>
          </a:xfrm>
          <a:prstGeom prst="rect">
            <a:avLst/>
          </a:prstGeom>
          <a:noFill/>
        </p:spPr>
        <p:txBody>
          <a:bodyPr wrap="square">
            <a:spAutoFit/>
          </a:bodyPr>
          <a:lstStyle/>
          <a:p>
            <a:pPr indent="0" algn="l">
              <a:buNone/>
            </a:pPr>
            <a:r>
              <a:rPr lang="en-BE" sz="2400" b="1" i="0">
                <a:solidFill>
                  <a:schemeClr val="tx1"/>
                </a:solidFill>
                <a:effectLst/>
                <a:latin typeface="+mn-lt"/>
              </a:rPr>
              <a:t>UKAEA Exhaust Code Workshop 2026</a:t>
            </a:r>
            <a:endParaRPr lang="en-BE" sz="2400" b="1" i="0">
              <a:solidFill>
                <a:srgbClr val="FFFFFF"/>
              </a:solidFill>
              <a:effectLst/>
              <a:latin typeface="Instrument Sans"/>
            </a:endParaRPr>
          </a:p>
        </p:txBody>
      </p:sp>
    </p:spTree>
    <p:extLst>
      <p:ext uri="{BB962C8B-B14F-4D97-AF65-F5344CB8AC3E}">
        <p14:creationId xmlns:p14="http://schemas.microsoft.com/office/powerpoint/2010/main" val="3628299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658354F-FA51-B49D-ABA1-2146407670A7}"/>
              </a:ext>
            </a:extLst>
          </p:cNvPr>
          <p:cNvSpPr>
            <a:spLocks noGrp="1"/>
          </p:cNvSpPr>
          <p:nvPr>
            <p:ph type="sldNum" sz="quarter" idx="12"/>
          </p:nvPr>
        </p:nvSpPr>
        <p:spPr/>
        <p:txBody>
          <a:bodyPr/>
          <a:lstStyle/>
          <a:p>
            <a:fld id="{0A297500-7527-634B-90F4-69D0994C32B4}" type="slidenum">
              <a:rPr lang="nl-NL" smtClean="0"/>
              <a:pPr/>
              <a:t>2</a:t>
            </a:fld>
            <a:endParaRPr lang="nl-NL" dirty="0"/>
          </a:p>
        </p:txBody>
      </p:sp>
      <p:sp>
        <p:nvSpPr>
          <p:cNvPr id="5" name="Title 4">
            <a:extLst>
              <a:ext uri="{FF2B5EF4-FFF2-40B4-BE49-F238E27FC236}">
                <a16:creationId xmlns:a16="http://schemas.microsoft.com/office/drawing/2014/main" id="{58D30B2B-2ED3-5329-D84D-0083E7E76902}"/>
              </a:ext>
            </a:extLst>
          </p:cNvPr>
          <p:cNvSpPr>
            <a:spLocks noGrp="1"/>
          </p:cNvSpPr>
          <p:nvPr>
            <p:ph type="title"/>
          </p:nvPr>
        </p:nvSpPr>
        <p:spPr/>
        <p:txBody>
          <a:bodyPr/>
          <a:lstStyle/>
          <a:p>
            <a:r>
              <a:rPr lang="nl-BE"/>
              <a:t>How to simulate neutrals?</a:t>
            </a:r>
          </a:p>
        </p:txBody>
      </p:sp>
      <p:sp>
        <p:nvSpPr>
          <p:cNvPr id="6" name="TextBox 5">
            <a:extLst>
              <a:ext uri="{FF2B5EF4-FFF2-40B4-BE49-F238E27FC236}">
                <a16:creationId xmlns:a16="http://schemas.microsoft.com/office/drawing/2014/main" id="{15378E53-9ED9-7387-E455-FF8C5F9C4E81}"/>
              </a:ext>
            </a:extLst>
          </p:cNvPr>
          <p:cNvSpPr txBox="1"/>
          <p:nvPr/>
        </p:nvSpPr>
        <p:spPr>
          <a:xfrm>
            <a:off x="984841" y="1359036"/>
            <a:ext cx="5626271" cy="3693319"/>
          </a:xfrm>
          <a:prstGeom prst="rect">
            <a:avLst/>
          </a:prstGeom>
          <a:noFill/>
        </p:spPr>
        <p:txBody>
          <a:bodyPr wrap="square" rtlCol="0">
            <a:spAutoFit/>
          </a:bodyPr>
          <a:lstStyle/>
          <a:p>
            <a:r>
              <a:rPr lang="nl-BE" sz="2400" b="1"/>
              <a:t>Kinetic – Monte Carlo*</a:t>
            </a:r>
          </a:p>
          <a:p>
            <a:endParaRPr lang="nl-BE" sz="2400" b="1"/>
          </a:p>
          <a:p>
            <a:pPr>
              <a:lnSpc>
                <a:spcPct val="150000"/>
              </a:lnSpc>
            </a:pPr>
            <a:r>
              <a:rPr lang="nl-BE" sz="2000" b="1">
                <a:solidFill>
                  <a:srgbClr val="00B050"/>
                </a:solidFill>
              </a:rPr>
              <a:t>+ </a:t>
            </a:r>
            <a:r>
              <a:rPr lang="nl-BE" sz="2000">
                <a:solidFill>
                  <a:srgbClr val="00B050"/>
                </a:solidFill>
              </a:rPr>
              <a:t>kinetic effects </a:t>
            </a:r>
          </a:p>
          <a:p>
            <a:r>
              <a:rPr lang="nl-BE" sz="2000" b="1">
                <a:solidFill>
                  <a:srgbClr val="00B050"/>
                </a:solidFill>
              </a:rPr>
              <a:t>+ </a:t>
            </a:r>
            <a:r>
              <a:rPr lang="nl-BE" sz="2000">
                <a:solidFill>
                  <a:srgbClr val="00B050"/>
                </a:solidFill>
              </a:rPr>
              <a:t>elaborate physics description</a:t>
            </a:r>
            <a:br>
              <a:rPr lang="nl-BE" sz="2000">
                <a:solidFill>
                  <a:srgbClr val="00B050"/>
                </a:solidFill>
              </a:rPr>
            </a:br>
            <a:r>
              <a:rPr lang="nl-BE" sz="2000">
                <a:solidFill>
                  <a:srgbClr val="00B050"/>
                </a:solidFill>
              </a:rPr>
              <a:t>    (atoms, molecules, molecular ions, </a:t>
            </a:r>
            <a:br>
              <a:rPr lang="nl-BE" sz="2000">
                <a:solidFill>
                  <a:srgbClr val="00B050"/>
                </a:solidFill>
              </a:rPr>
            </a:br>
            <a:r>
              <a:rPr lang="nl-BE" sz="2000">
                <a:solidFill>
                  <a:srgbClr val="00B050"/>
                </a:solidFill>
              </a:rPr>
              <a:t>     neutral-neutral collisions)</a:t>
            </a:r>
          </a:p>
          <a:p>
            <a:pPr>
              <a:lnSpc>
                <a:spcPct val="150000"/>
              </a:lnSpc>
            </a:pPr>
            <a:r>
              <a:rPr lang="nl-BE" sz="2000" b="1">
                <a:solidFill>
                  <a:srgbClr val="FF0000"/>
                </a:solidFill>
              </a:rPr>
              <a:t>− </a:t>
            </a:r>
            <a:r>
              <a:rPr lang="nl-BE" sz="2000">
                <a:solidFill>
                  <a:srgbClr val="FF0000"/>
                </a:solidFill>
              </a:rPr>
              <a:t>high CPU cost   </a:t>
            </a:r>
          </a:p>
          <a:p>
            <a:pPr>
              <a:lnSpc>
                <a:spcPct val="150000"/>
              </a:lnSpc>
            </a:pPr>
            <a:r>
              <a:rPr lang="nl-BE" sz="2000" b="1">
                <a:solidFill>
                  <a:srgbClr val="FF0000"/>
                </a:solidFill>
              </a:rPr>
              <a:t>− </a:t>
            </a:r>
            <a:r>
              <a:rPr lang="nl-BE" sz="2000">
                <a:solidFill>
                  <a:srgbClr val="FF0000"/>
                </a:solidFill>
              </a:rPr>
              <a:t>statistical noise   </a:t>
            </a:r>
          </a:p>
          <a:p>
            <a:endParaRPr lang="nl-BE">
              <a:solidFill>
                <a:srgbClr val="FF0000"/>
              </a:solidFill>
            </a:endParaRPr>
          </a:p>
          <a:p>
            <a:endParaRPr lang="nl-BE" b="1"/>
          </a:p>
        </p:txBody>
      </p:sp>
      <p:sp>
        <p:nvSpPr>
          <p:cNvPr id="7" name="TextBox 6">
            <a:extLst>
              <a:ext uri="{FF2B5EF4-FFF2-40B4-BE49-F238E27FC236}">
                <a16:creationId xmlns:a16="http://schemas.microsoft.com/office/drawing/2014/main" id="{FC9B2539-902E-9E81-6A16-7D8F5806BFE7}"/>
              </a:ext>
            </a:extLst>
          </p:cNvPr>
          <p:cNvSpPr txBox="1"/>
          <p:nvPr/>
        </p:nvSpPr>
        <p:spPr>
          <a:xfrm>
            <a:off x="6975836" y="1360605"/>
            <a:ext cx="4634582" cy="3970318"/>
          </a:xfrm>
          <a:prstGeom prst="rect">
            <a:avLst/>
          </a:prstGeom>
          <a:noFill/>
        </p:spPr>
        <p:txBody>
          <a:bodyPr wrap="square" rtlCol="0">
            <a:spAutoFit/>
          </a:bodyPr>
          <a:lstStyle/>
          <a:p>
            <a:r>
              <a:rPr lang="nl-BE" sz="2400" b="1"/>
              <a:t>Fluid – Finite volume/elements</a:t>
            </a:r>
          </a:p>
          <a:p>
            <a:endParaRPr lang="nl-BE" sz="2400" b="1"/>
          </a:p>
          <a:p>
            <a:pPr>
              <a:lnSpc>
                <a:spcPct val="150000"/>
              </a:lnSpc>
            </a:pPr>
            <a:r>
              <a:rPr lang="nl-BE" sz="2000" b="1">
                <a:solidFill>
                  <a:srgbClr val="FF0000"/>
                </a:solidFill>
              </a:rPr>
              <a:t>−</a:t>
            </a:r>
            <a:r>
              <a:rPr lang="nl-BE" sz="2000" b="1">
                <a:solidFill>
                  <a:srgbClr val="00B050"/>
                </a:solidFill>
              </a:rPr>
              <a:t> </a:t>
            </a:r>
            <a:r>
              <a:rPr lang="nl-BE" sz="2000">
                <a:solidFill>
                  <a:srgbClr val="FF0000"/>
                </a:solidFill>
              </a:rPr>
              <a:t>no kinetic effects </a:t>
            </a:r>
          </a:p>
          <a:p>
            <a:r>
              <a:rPr lang="nl-BE" sz="2000" b="1">
                <a:solidFill>
                  <a:srgbClr val="FF0000"/>
                </a:solidFill>
              </a:rPr>
              <a:t>− </a:t>
            </a:r>
            <a:r>
              <a:rPr lang="nl-BE" sz="2000">
                <a:solidFill>
                  <a:srgbClr val="FF0000"/>
                </a:solidFill>
              </a:rPr>
              <a:t>reduced physics   </a:t>
            </a:r>
            <a:br>
              <a:rPr lang="nl-BE" sz="2000">
                <a:solidFill>
                  <a:srgbClr val="FF0000"/>
                </a:solidFill>
              </a:rPr>
            </a:br>
            <a:r>
              <a:rPr lang="nl-BE" sz="2000">
                <a:solidFill>
                  <a:srgbClr val="FF0000"/>
                </a:solidFill>
              </a:rPr>
              <a:t>   (only atoms)</a:t>
            </a:r>
            <a:br>
              <a:rPr lang="nl-BE" sz="2000">
                <a:solidFill>
                  <a:srgbClr val="FF0000"/>
                </a:solidFill>
              </a:rPr>
            </a:br>
            <a:endParaRPr lang="nl-BE" sz="2000">
              <a:solidFill>
                <a:srgbClr val="FF0000"/>
              </a:solidFill>
            </a:endParaRPr>
          </a:p>
          <a:p>
            <a:pPr>
              <a:lnSpc>
                <a:spcPct val="150000"/>
              </a:lnSpc>
            </a:pPr>
            <a:r>
              <a:rPr lang="nl-BE" sz="2000" b="1">
                <a:solidFill>
                  <a:srgbClr val="00B050"/>
                </a:solidFill>
              </a:rPr>
              <a:t>+ </a:t>
            </a:r>
            <a:r>
              <a:rPr lang="nl-BE" sz="2000">
                <a:solidFill>
                  <a:srgbClr val="00B050"/>
                </a:solidFill>
              </a:rPr>
              <a:t>low CPU cost</a:t>
            </a:r>
          </a:p>
          <a:p>
            <a:pPr>
              <a:lnSpc>
                <a:spcPct val="150000"/>
              </a:lnSpc>
            </a:pPr>
            <a:r>
              <a:rPr lang="nl-BE" sz="2000" b="1">
                <a:solidFill>
                  <a:srgbClr val="00B050"/>
                </a:solidFill>
              </a:rPr>
              <a:t>+ </a:t>
            </a:r>
            <a:r>
              <a:rPr lang="nl-BE" sz="2000">
                <a:solidFill>
                  <a:srgbClr val="00B050"/>
                </a:solidFill>
              </a:rPr>
              <a:t>deterministic</a:t>
            </a:r>
          </a:p>
          <a:p>
            <a:pPr>
              <a:lnSpc>
                <a:spcPct val="150000"/>
              </a:lnSpc>
            </a:pPr>
            <a:endParaRPr lang="nl-BE" sz="2000">
              <a:solidFill>
                <a:srgbClr val="FF0000"/>
              </a:solidFill>
            </a:endParaRPr>
          </a:p>
          <a:p>
            <a:endParaRPr lang="nl-BE" sz="2400" b="1"/>
          </a:p>
        </p:txBody>
      </p:sp>
      <p:sp>
        <p:nvSpPr>
          <p:cNvPr id="4" name="Rectangle 3">
            <a:extLst>
              <a:ext uri="{FF2B5EF4-FFF2-40B4-BE49-F238E27FC236}">
                <a16:creationId xmlns:a16="http://schemas.microsoft.com/office/drawing/2014/main" id="{1CD052FC-5E3A-445F-E9C8-AAB2071B855E}"/>
              </a:ext>
            </a:extLst>
          </p:cNvPr>
          <p:cNvSpPr/>
          <p:nvPr/>
        </p:nvSpPr>
        <p:spPr>
          <a:xfrm>
            <a:off x="707871" y="2552032"/>
            <a:ext cx="8784472" cy="974939"/>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TextBox 7">
            <a:extLst>
              <a:ext uri="{FF2B5EF4-FFF2-40B4-BE49-F238E27FC236}">
                <a16:creationId xmlns:a16="http://schemas.microsoft.com/office/drawing/2014/main" id="{15F477E6-AA43-0F8B-7921-A2F9D34BFF92}"/>
              </a:ext>
            </a:extLst>
          </p:cNvPr>
          <p:cNvSpPr txBox="1"/>
          <p:nvPr/>
        </p:nvSpPr>
        <p:spPr>
          <a:xfrm>
            <a:off x="5493097" y="2413337"/>
            <a:ext cx="1904214" cy="1015663"/>
          </a:xfrm>
          <a:prstGeom prst="rect">
            <a:avLst/>
          </a:prstGeom>
          <a:noFill/>
        </p:spPr>
        <p:txBody>
          <a:bodyPr wrap="square" rtlCol="0">
            <a:spAutoFit/>
          </a:bodyPr>
          <a:lstStyle/>
          <a:p>
            <a:r>
              <a:rPr lang="nl-BE" sz="6000" b="1"/>
              <a:t>→</a:t>
            </a:r>
          </a:p>
        </p:txBody>
      </p:sp>
      <p:sp>
        <p:nvSpPr>
          <p:cNvPr id="12" name="Rectangle 11">
            <a:extLst>
              <a:ext uri="{FF2B5EF4-FFF2-40B4-BE49-F238E27FC236}">
                <a16:creationId xmlns:a16="http://schemas.microsoft.com/office/drawing/2014/main" id="{91263C26-FFF5-17E2-0669-8F915EC2B242}"/>
              </a:ext>
            </a:extLst>
          </p:cNvPr>
          <p:cNvSpPr/>
          <p:nvPr/>
        </p:nvSpPr>
        <p:spPr>
          <a:xfrm>
            <a:off x="707870" y="3567968"/>
            <a:ext cx="2732015" cy="836907"/>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3" name="TextBox 12">
            <a:extLst>
              <a:ext uri="{FF2B5EF4-FFF2-40B4-BE49-F238E27FC236}">
                <a16:creationId xmlns:a16="http://schemas.microsoft.com/office/drawing/2014/main" id="{7716261A-B83D-789B-100D-A5A88C5E39CB}"/>
              </a:ext>
            </a:extLst>
          </p:cNvPr>
          <p:cNvSpPr txBox="1"/>
          <p:nvPr/>
        </p:nvSpPr>
        <p:spPr>
          <a:xfrm>
            <a:off x="172985" y="4590885"/>
            <a:ext cx="3801784" cy="1200329"/>
          </a:xfrm>
          <a:prstGeom prst="rect">
            <a:avLst/>
          </a:prstGeom>
          <a:noFill/>
        </p:spPr>
        <p:txBody>
          <a:bodyPr wrap="square" rtlCol="0">
            <a:spAutoFit/>
          </a:bodyPr>
          <a:lstStyle/>
          <a:p>
            <a:pPr algn="ctr"/>
            <a:r>
              <a:rPr lang="nl-BE" b="1">
                <a:solidFill>
                  <a:srgbClr val="FF0000"/>
                </a:solidFill>
              </a:rPr>
              <a:t>Major bottleneck for e.g. gradient-based optimization and coupling to plasma turbulence codes</a:t>
            </a:r>
          </a:p>
        </p:txBody>
      </p:sp>
      <p:sp>
        <p:nvSpPr>
          <p:cNvPr id="2" name="TextBox 1">
            <a:extLst>
              <a:ext uri="{FF2B5EF4-FFF2-40B4-BE49-F238E27FC236}">
                <a16:creationId xmlns:a16="http://schemas.microsoft.com/office/drawing/2014/main" id="{353A6CAC-9147-67D5-D094-4A3E475D4E7D}"/>
              </a:ext>
            </a:extLst>
          </p:cNvPr>
          <p:cNvSpPr txBox="1"/>
          <p:nvPr/>
        </p:nvSpPr>
        <p:spPr>
          <a:xfrm>
            <a:off x="4763413" y="2141704"/>
            <a:ext cx="2357114" cy="369332"/>
          </a:xfrm>
          <a:prstGeom prst="rect">
            <a:avLst/>
          </a:prstGeom>
          <a:noFill/>
        </p:spPr>
        <p:txBody>
          <a:bodyPr wrap="square" rtlCol="0">
            <a:spAutoFit/>
          </a:bodyPr>
          <a:lstStyle/>
          <a:p>
            <a:r>
              <a:rPr lang="nl-BE" b="1"/>
              <a:t>RESEARCH GOAL</a:t>
            </a:r>
            <a:endParaRPr lang="en-BE" b="1"/>
          </a:p>
        </p:txBody>
      </p:sp>
    </p:spTree>
    <p:extLst>
      <p:ext uri="{BB962C8B-B14F-4D97-AF65-F5344CB8AC3E}">
        <p14:creationId xmlns:p14="http://schemas.microsoft.com/office/powerpoint/2010/main" val="433150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12" grpId="0" animBg="1"/>
      <p:bldP spid="13" grpId="0"/>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0977098-D71C-A40B-1095-4A798F84013A}"/>
              </a:ext>
            </a:extLst>
          </p:cNvPr>
          <p:cNvSpPr>
            <a:spLocks noGrp="1"/>
          </p:cNvSpPr>
          <p:nvPr>
            <p:ph type="sldNum" sz="quarter" idx="12"/>
          </p:nvPr>
        </p:nvSpPr>
        <p:spPr/>
        <p:txBody>
          <a:bodyPr/>
          <a:lstStyle/>
          <a:p>
            <a:fld id="{0A297500-7527-634B-90F4-69D0994C32B4}" type="slidenum">
              <a:rPr lang="nl-NL" smtClean="0"/>
              <a:t>3</a:t>
            </a:fld>
            <a:endParaRPr lang="nl-NL"/>
          </a:p>
        </p:txBody>
      </p:sp>
      <p:sp>
        <p:nvSpPr>
          <p:cNvPr id="5" name="Title 4">
            <a:extLst>
              <a:ext uri="{FF2B5EF4-FFF2-40B4-BE49-F238E27FC236}">
                <a16:creationId xmlns:a16="http://schemas.microsoft.com/office/drawing/2014/main" id="{86129E09-9F56-025B-EF45-BF426F0C2982}"/>
              </a:ext>
            </a:extLst>
          </p:cNvPr>
          <p:cNvSpPr>
            <a:spLocks noGrp="1"/>
          </p:cNvSpPr>
          <p:nvPr>
            <p:ph type="title"/>
          </p:nvPr>
        </p:nvSpPr>
        <p:spPr/>
        <p:txBody>
          <a:bodyPr/>
          <a:lstStyle/>
          <a:p>
            <a:r>
              <a:rPr lang="nl-BE"/>
              <a:t>Scope</a:t>
            </a:r>
            <a:endParaRPr lang="en-BE"/>
          </a:p>
        </p:txBody>
      </p:sp>
      <p:sp>
        <p:nvSpPr>
          <p:cNvPr id="6" name="TextBox 5">
            <a:extLst>
              <a:ext uri="{FF2B5EF4-FFF2-40B4-BE49-F238E27FC236}">
                <a16:creationId xmlns:a16="http://schemas.microsoft.com/office/drawing/2014/main" id="{BC0AC03F-B822-4BF3-DBB5-70847CC77E84}"/>
              </a:ext>
            </a:extLst>
          </p:cNvPr>
          <p:cNvSpPr txBox="1"/>
          <p:nvPr/>
        </p:nvSpPr>
        <p:spPr>
          <a:xfrm>
            <a:off x="576000" y="1454727"/>
            <a:ext cx="8152364" cy="3416320"/>
          </a:xfrm>
          <a:prstGeom prst="rect">
            <a:avLst/>
          </a:prstGeom>
          <a:noFill/>
        </p:spPr>
        <p:txBody>
          <a:bodyPr wrap="square" rtlCol="0">
            <a:spAutoFit/>
          </a:bodyPr>
          <a:lstStyle/>
          <a:p>
            <a:pPr marL="285750" indent="-285750">
              <a:buFont typeface="Arial" panose="020B0604020202020204" pitchFamily="34" charset="0"/>
              <a:buChar char="•"/>
            </a:pPr>
            <a:r>
              <a:rPr lang="nl-BE"/>
              <a:t>Derive, implement and benchmark a fluid model for the neutral molecules based on the physics described in </a:t>
            </a:r>
            <a:r>
              <a:rPr lang="nl-BE" i="1"/>
              <a:t>[V. Kotov, 2007]*</a:t>
            </a:r>
          </a:p>
          <a:p>
            <a:pPr marL="285750" indent="-285750">
              <a:buFont typeface="Arial" panose="020B0604020202020204" pitchFamily="34" charset="0"/>
              <a:buChar char="•"/>
            </a:pPr>
            <a:endParaRPr lang="nl-BE"/>
          </a:p>
          <a:p>
            <a:pPr marL="285750" indent="-285750">
              <a:buFont typeface="Arial" panose="020B0604020202020204" pitchFamily="34" charset="0"/>
              <a:buChar char="•"/>
            </a:pPr>
            <a:r>
              <a:rPr lang="nl-BE"/>
              <a:t>Step-wise approach; initially</a:t>
            </a:r>
          </a:p>
          <a:p>
            <a:pPr marL="742950" lvl="1" indent="-285750">
              <a:buFont typeface="Arial" panose="020B0604020202020204" pitchFamily="34" charset="0"/>
              <a:buChar char="•"/>
            </a:pPr>
            <a:r>
              <a:rPr lang="nl-BE"/>
              <a:t>frozen plasma background </a:t>
            </a:r>
          </a:p>
          <a:p>
            <a:pPr marL="742950" lvl="1" indent="-285750">
              <a:buFont typeface="Arial" panose="020B0604020202020204" pitchFamily="34" charset="0"/>
              <a:buChar char="•"/>
            </a:pPr>
            <a:r>
              <a:rPr lang="nl-BE"/>
              <a:t>no neutral-neutral collisions</a:t>
            </a:r>
          </a:p>
          <a:p>
            <a:pPr marL="742950" lvl="1" indent="-285750">
              <a:buFont typeface="Arial" panose="020B0604020202020204" pitchFamily="34" charset="0"/>
              <a:buChar char="•"/>
            </a:pPr>
            <a:r>
              <a:rPr lang="nl-BE"/>
              <a:t>only deuterium</a:t>
            </a:r>
          </a:p>
          <a:p>
            <a:pPr marL="742950" lvl="1" indent="-285750">
              <a:buFont typeface="Arial" panose="020B0604020202020204" pitchFamily="34" charset="0"/>
              <a:buChar char="•"/>
            </a:pPr>
            <a:endParaRPr lang="nl-BE"/>
          </a:p>
          <a:p>
            <a:pPr marL="742950" lvl="1" indent="-285750">
              <a:buFont typeface="Arial" panose="020B0604020202020204" pitchFamily="34" charset="0"/>
              <a:buChar char="•"/>
            </a:pPr>
            <a:endParaRPr lang="nl-BE"/>
          </a:p>
          <a:p>
            <a:pPr marL="285750" indent="-285750">
              <a:buFont typeface="Arial" panose="020B0604020202020204" pitchFamily="34" charset="0"/>
              <a:buChar char="•"/>
            </a:pPr>
            <a:r>
              <a:rPr lang="nl-BE"/>
              <a:t>Note: increasing the ‘resolution’ of the molecular physics</a:t>
            </a:r>
            <a:br>
              <a:rPr lang="nl-BE"/>
            </a:br>
            <a:r>
              <a:rPr lang="nl-BE"/>
              <a:t>is an active topic, but not the focus of this work</a:t>
            </a:r>
          </a:p>
          <a:p>
            <a:endParaRPr lang="en-BE"/>
          </a:p>
        </p:txBody>
      </p:sp>
      <p:graphicFrame>
        <p:nvGraphicFramePr>
          <p:cNvPr id="7" name="Table 6">
            <a:extLst>
              <a:ext uri="{FF2B5EF4-FFF2-40B4-BE49-F238E27FC236}">
                <a16:creationId xmlns:a16="http://schemas.microsoft.com/office/drawing/2014/main" id="{5D564D7E-9A5F-A430-DD9A-FE5FEFAA8E5F}"/>
              </a:ext>
            </a:extLst>
          </p:cNvPr>
          <p:cNvGraphicFramePr>
            <a:graphicFrameLocks noGrp="1"/>
          </p:cNvGraphicFramePr>
          <p:nvPr>
            <p:extLst>
              <p:ext uri="{D42A27DB-BD31-4B8C-83A1-F6EECF244321}">
                <p14:modId xmlns:p14="http://schemas.microsoft.com/office/powerpoint/2010/main" val="1308694532"/>
              </p:ext>
            </p:extLst>
          </p:nvPr>
        </p:nvGraphicFramePr>
        <p:xfrm>
          <a:off x="6982691" y="1895610"/>
          <a:ext cx="5090789" cy="4207392"/>
        </p:xfrm>
        <a:graphic>
          <a:graphicData uri="http://schemas.openxmlformats.org/drawingml/2006/table">
            <a:tbl>
              <a:tblPr firstRow="1" firstCol="1" bandRow="1"/>
              <a:tblGrid>
                <a:gridCol w="575083">
                  <a:extLst>
                    <a:ext uri="{9D8B030D-6E8A-4147-A177-3AD203B41FA5}">
                      <a16:colId xmlns:a16="http://schemas.microsoft.com/office/drawing/2014/main" val="4191517471"/>
                    </a:ext>
                  </a:extLst>
                </a:gridCol>
                <a:gridCol w="1968678">
                  <a:extLst>
                    <a:ext uri="{9D8B030D-6E8A-4147-A177-3AD203B41FA5}">
                      <a16:colId xmlns:a16="http://schemas.microsoft.com/office/drawing/2014/main" val="2213198641"/>
                    </a:ext>
                  </a:extLst>
                </a:gridCol>
                <a:gridCol w="2547028">
                  <a:extLst>
                    <a:ext uri="{9D8B030D-6E8A-4147-A177-3AD203B41FA5}">
                      <a16:colId xmlns:a16="http://schemas.microsoft.com/office/drawing/2014/main" val="2606165362"/>
                    </a:ext>
                  </a:extLst>
                </a:gridCol>
              </a:tblGrid>
              <a:tr h="210457">
                <a:tc>
                  <a:txBody>
                    <a:bodyPr/>
                    <a:lstStyle/>
                    <a:p>
                      <a:pPr>
                        <a:lnSpc>
                          <a:spcPct val="107000"/>
                        </a:lnSpc>
                        <a:spcAft>
                          <a:spcPts val="800"/>
                        </a:spcAft>
                      </a:pPr>
                      <a:r>
                        <a:rPr lang="nl-BE" sz="1500" b="1" kern="0">
                          <a:solidFill>
                            <a:schemeClr val="tx1">
                              <a:lumMod val="50000"/>
                            </a:schemeClr>
                          </a:solidFill>
                          <a:effectLst/>
                          <a:latin typeface="CMR10"/>
                          <a:ea typeface="Calibri" panose="020F0502020204030204" pitchFamily="34" charset="0"/>
                          <a:cs typeface="CMR10"/>
                        </a:rPr>
                        <a:t>Nr.</a:t>
                      </a:r>
                      <a:endParaRPr lang="nl-BE" sz="1500" kern="10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nl-BE" sz="1500" b="1" kern="0">
                          <a:solidFill>
                            <a:schemeClr val="tx1">
                              <a:lumMod val="50000"/>
                            </a:schemeClr>
                          </a:solidFill>
                          <a:effectLst/>
                          <a:latin typeface="CMR10"/>
                          <a:ea typeface="Calibri" panose="020F0502020204030204" pitchFamily="34" charset="0"/>
                          <a:cs typeface="CMR10"/>
                        </a:rPr>
                        <a:t>Reaction</a:t>
                      </a:r>
                      <a:endParaRPr lang="nl-BE" sz="1500" kern="10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nl-BE" sz="1500" b="1" kern="0">
                          <a:solidFill>
                            <a:schemeClr val="tx1">
                              <a:lumMod val="50000"/>
                            </a:schemeClr>
                          </a:solidFill>
                          <a:effectLst/>
                          <a:latin typeface="CMR10"/>
                          <a:ea typeface="Calibri" panose="020F0502020204030204" pitchFamily="34" charset="0"/>
                          <a:cs typeface="CMR10"/>
                        </a:rPr>
                        <a:t>Type</a:t>
                      </a:r>
                      <a:endParaRPr lang="nl-BE" sz="1500" kern="10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98958281"/>
                  </a:ext>
                </a:extLst>
              </a:tr>
              <a:tr h="210457">
                <a:tc gridSpan="3">
                  <a:txBody>
                    <a:bodyPr/>
                    <a:lstStyle/>
                    <a:p>
                      <a:pPr>
                        <a:lnSpc>
                          <a:spcPct val="107000"/>
                        </a:lnSpc>
                        <a:spcAft>
                          <a:spcPts val="800"/>
                        </a:spcAft>
                      </a:pPr>
                      <a:r>
                        <a:rPr lang="nl-BE" sz="1500" b="1" kern="10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Atom-plasma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hMerge="1">
                  <a:txBody>
                    <a:bodyPr/>
                    <a:lstStyle/>
                    <a:p>
                      <a:pPr>
                        <a:lnSpc>
                          <a:spcPct val="107000"/>
                        </a:lnSpc>
                        <a:spcAft>
                          <a:spcPts val="800"/>
                        </a:spcAft>
                      </a:pP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hMerge="1">
                  <a:txBody>
                    <a:bodyPr/>
                    <a:lstStyle/>
                    <a:p>
                      <a:pPr>
                        <a:lnSpc>
                          <a:spcPct val="107000"/>
                        </a:lnSpc>
                        <a:spcAft>
                          <a:spcPts val="800"/>
                        </a:spcAft>
                      </a:pP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2444193328"/>
                  </a:ext>
                </a:extLst>
              </a:tr>
              <a:tr h="21045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 + e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D</a:t>
                      </a:r>
                      <a:r>
                        <a:rPr lang="nl-BE" sz="1500" kern="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+ 2 e</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Ionization</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2903137063"/>
                  </a:ext>
                </a:extLst>
              </a:tr>
              <a:tr h="21045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 + D</a:t>
                      </a:r>
                      <a:r>
                        <a:rPr lang="nl-BE" sz="1500" kern="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D</a:t>
                      </a:r>
                      <a:r>
                        <a:rPr lang="nl-BE" sz="1500" kern="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D</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Charge-exchange</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1893723086"/>
                  </a:ext>
                </a:extLst>
              </a:tr>
              <a:tr h="21045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r>
                        <a:rPr lang="nl-BE" sz="1500" kern="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D</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Ion recombination</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2235001489"/>
                  </a:ext>
                </a:extLst>
              </a:tr>
              <a:tr h="210457">
                <a:tc gridSpan="3">
                  <a:txBody>
                    <a:bodyPr/>
                    <a:lstStyle/>
                    <a:p>
                      <a:pPr>
                        <a:lnSpc>
                          <a:spcPct val="107000"/>
                        </a:lnSpc>
                        <a:spcAft>
                          <a:spcPts val="800"/>
                        </a:spcAft>
                      </a:pPr>
                      <a:r>
                        <a:rPr lang="nl-BE" sz="1500" b="1" kern="10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Neutral-neutral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hMerge="1">
                  <a:txBody>
                    <a:bodyPr/>
                    <a:lstStyle/>
                    <a:p>
                      <a:pPr>
                        <a:lnSpc>
                          <a:spcPct val="107000"/>
                        </a:lnSpc>
                        <a:spcAft>
                          <a:spcPts val="800"/>
                        </a:spcAft>
                      </a:pP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hMerge="1">
                  <a:txBody>
                    <a:bodyPr/>
                    <a:lstStyle/>
                    <a:p>
                      <a:pPr>
                        <a:lnSpc>
                          <a:spcPct val="107000"/>
                        </a:lnSpc>
                        <a:spcAft>
                          <a:spcPts val="800"/>
                        </a:spcAft>
                      </a:pP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2414465014"/>
                  </a:ext>
                </a:extLst>
              </a:tr>
              <a:tr h="21045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 + D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D + D</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Elastic collision</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1479229345"/>
                  </a:ext>
                </a:extLst>
              </a:tr>
              <a:tr h="21045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 + D</a:t>
                      </a:r>
                      <a:r>
                        <a:rPr lang="nl-BE" sz="1500" kern="0" baseline="-25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D + D</a:t>
                      </a:r>
                      <a:r>
                        <a:rPr lang="nl-BE" sz="1500" kern="0" baseline="-25000">
                          <a:solidFill>
                            <a:srgbClr val="000000"/>
                          </a:solidFill>
                          <a:effectLst/>
                          <a:latin typeface="Calibri" panose="020F0502020204030204" pitchFamily="34" charset="0"/>
                          <a:ea typeface="Calibri" panose="020F0502020204030204" pitchFamily="34" charset="0"/>
                          <a:cs typeface="Calibri" panose="020F0502020204030204" pitchFamily="34" charset="0"/>
                        </a:rPr>
                        <a:t>2 </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Elastic collision</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3325963121"/>
                  </a:ext>
                </a:extLst>
              </a:tr>
              <a:tr h="21045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r>
                        <a:rPr lang="nl-BE" sz="1500" kern="0" baseline="-25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 D</a:t>
                      </a:r>
                      <a:r>
                        <a:rPr lang="nl-BE" sz="1500" kern="0" baseline="-25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D</a:t>
                      </a:r>
                      <a:r>
                        <a:rPr lang="nl-BE" sz="1500" kern="0" baseline="-25000">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 D</a:t>
                      </a:r>
                      <a:r>
                        <a:rPr lang="nl-BE" sz="1500" kern="0" baseline="-25000">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Elastic collision</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2560863267"/>
                  </a:ext>
                </a:extLst>
              </a:tr>
              <a:tr h="210457">
                <a:tc gridSpan="3">
                  <a:txBody>
                    <a:bodyPr/>
                    <a:lstStyle/>
                    <a:p>
                      <a:pPr>
                        <a:lnSpc>
                          <a:spcPct val="107000"/>
                        </a:lnSpc>
                        <a:spcAft>
                          <a:spcPts val="800"/>
                        </a:spcAft>
                      </a:pPr>
                      <a:r>
                        <a:rPr lang="nl-BE" sz="1500" b="1" kern="10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Molecule-plasma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hMerge="1">
                  <a:txBody>
                    <a:bodyPr/>
                    <a:lstStyle/>
                    <a:p>
                      <a:pPr>
                        <a:lnSpc>
                          <a:spcPct val="107000"/>
                        </a:lnSpc>
                        <a:spcAft>
                          <a:spcPts val="800"/>
                        </a:spcAft>
                      </a:pP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hMerge="1">
                  <a:txBody>
                    <a:bodyPr/>
                    <a:lstStyle/>
                    <a:p>
                      <a:pPr>
                        <a:lnSpc>
                          <a:spcPct val="107000"/>
                        </a:lnSpc>
                        <a:spcAft>
                          <a:spcPts val="800"/>
                        </a:spcAft>
                      </a:pP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2234553189"/>
                  </a:ext>
                </a:extLst>
              </a:tr>
              <a:tr h="21045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r>
                        <a:rPr lang="nl-BE" sz="1500" kern="0" baseline="-25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r>
                        <a:rPr lang="nl-BE" sz="1500" kern="0" baseline="-25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r>
                        <a:rPr lang="nl-BE" sz="1500" kern="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+ 2 e</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Non-dissociative ionization</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2180369198"/>
                  </a:ext>
                </a:extLst>
              </a:tr>
              <a:tr h="21045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r>
                        <a:rPr lang="nl-BE" sz="1500" kern="0" baseline="-25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D + D</a:t>
                      </a:r>
                      <a:r>
                        <a:rPr lang="nl-BE" sz="1500" kern="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Dissociation</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4128438810"/>
                  </a:ext>
                </a:extLst>
              </a:tr>
              <a:tr h="21045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r>
                        <a:rPr lang="nl-BE" sz="1500" kern="0" baseline="-25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D + D</a:t>
                      </a:r>
                      <a:r>
                        <a:rPr lang="nl-BE" sz="1500" kern="0" baseline="300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nl-BE" sz="1500" kern="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+ 2 e</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Dissociative ionization</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263724195"/>
                  </a:ext>
                </a:extLst>
              </a:tr>
              <a:tr h="21045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r>
                        <a:rPr lang="nl-BE" sz="1500" kern="0" baseline="-25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D</a:t>
                      </a:r>
                      <a:r>
                        <a:rPr lang="nl-BE" sz="1500" kern="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D</a:t>
                      </a:r>
                      <a:r>
                        <a:rPr lang="nl-BE" sz="1500" kern="0" baseline="300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 D</a:t>
                      </a:r>
                      <a:r>
                        <a:rPr lang="nl-BE" sz="1500" kern="0" baseline="-25000">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Elastic collision</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3390430297"/>
                  </a:ext>
                </a:extLst>
              </a:tr>
              <a:tr h="21045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r>
                        <a:rPr lang="nl-BE" sz="1500" kern="0" baseline="-25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D</a:t>
                      </a:r>
                      <a:r>
                        <a:rPr lang="nl-BE" sz="1500" kern="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D + D</a:t>
                      </a:r>
                      <a:r>
                        <a:rPr lang="nl-BE" sz="1500" kern="0" baseline="-25000">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r>
                        <a:rPr lang="nl-BE" sz="1500" kern="0" baseline="300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Ion conversion</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1835356735"/>
                  </a:ext>
                </a:extLst>
              </a:tr>
              <a:tr h="21045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r>
                        <a:rPr lang="nl-BE" sz="1500" kern="0" baseline="-25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r>
                        <a:rPr lang="nl-BE" sz="1500" kern="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e + D + D</a:t>
                      </a:r>
                      <a:r>
                        <a:rPr lang="nl-BE" sz="1500" kern="0" baseline="300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Dissociative excitation</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625043857"/>
                  </a:ext>
                </a:extLst>
              </a:tr>
              <a:tr h="21045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r>
                        <a:rPr lang="nl-BE" sz="1500" kern="0" baseline="-25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r>
                        <a:rPr lang="nl-BE" sz="1500" kern="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2 e + D</a:t>
                      </a:r>
                      <a:r>
                        <a:rPr lang="nl-BE" sz="1500" kern="0" baseline="300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 D</a:t>
                      </a:r>
                      <a:r>
                        <a:rPr lang="nl-BE" sz="1500" kern="0" baseline="300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Dissociative ionization</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814682808"/>
                  </a:ext>
                </a:extLst>
              </a:tr>
              <a:tr h="21045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r>
                        <a:rPr lang="nl-BE" sz="1500" kern="0" baseline="-25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r>
                        <a:rPr lang="nl-BE" sz="1500" kern="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D + D</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Dissociative  recombination</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1764024930"/>
                  </a:ext>
                </a:extLst>
              </a:tr>
            </a:tbl>
          </a:graphicData>
        </a:graphic>
      </p:graphicFrame>
      <p:sp>
        <p:nvSpPr>
          <p:cNvPr id="3" name="TextBox 2">
            <a:extLst>
              <a:ext uri="{FF2B5EF4-FFF2-40B4-BE49-F238E27FC236}">
                <a16:creationId xmlns:a16="http://schemas.microsoft.com/office/drawing/2014/main" id="{6D24AF3C-3B9B-E810-A54C-3570CECE00B1}"/>
              </a:ext>
            </a:extLst>
          </p:cNvPr>
          <p:cNvSpPr txBox="1"/>
          <p:nvPr/>
        </p:nvSpPr>
        <p:spPr>
          <a:xfrm>
            <a:off x="1066254" y="6231110"/>
            <a:ext cx="6094268" cy="646331"/>
          </a:xfrm>
          <a:prstGeom prst="rect">
            <a:avLst/>
          </a:prstGeom>
          <a:noFill/>
        </p:spPr>
        <p:txBody>
          <a:bodyPr wrap="square">
            <a:spAutoFit/>
          </a:bodyPr>
          <a:lstStyle/>
          <a:p>
            <a:r>
              <a:rPr lang="nl-BE" sz="1200" b="0" i="0">
                <a:solidFill>
                  <a:schemeClr val="bg1"/>
                </a:solidFill>
                <a:effectLst/>
                <a:latin typeface="Arial" panose="020B0604020202020204" pitchFamily="34" charset="0"/>
              </a:rPr>
              <a:t>*Kotov, Vladislav, Detlev Reiter, and Andrey S. Kukushkin. </a:t>
            </a:r>
            <a:r>
              <a:rPr lang="nl-BE" sz="1200" b="0" i="1">
                <a:solidFill>
                  <a:schemeClr val="bg1"/>
                </a:solidFill>
                <a:effectLst/>
                <a:latin typeface="Arial" panose="020B0604020202020204" pitchFamily="34" charset="0"/>
              </a:rPr>
              <a:t>Numerical study of the ITER divertor plasma with the B2-EIRENE code package</a:t>
            </a:r>
            <a:r>
              <a:rPr lang="nl-BE" sz="1200" b="0" i="0">
                <a:solidFill>
                  <a:schemeClr val="bg1"/>
                </a:solidFill>
                <a:effectLst/>
                <a:latin typeface="Arial" panose="020B0604020202020204" pitchFamily="34" charset="0"/>
              </a:rPr>
              <a:t>. No. Juel--4257. Bochum Univ.(Germany), 2007.</a:t>
            </a:r>
            <a:endParaRPr lang="en-BE" sz="1200">
              <a:solidFill>
                <a:schemeClr val="bg1"/>
              </a:solidFill>
            </a:endParaRPr>
          </a:p>
        </p:txBody>
      </p:sp>
      <p:sp>
        <p:nvSpPr>
          <p:cNvPr id="2" name="Rectangle 1">
            <a:extLst>
              <a:ext uri="{FF2B5EF4-FFF2-40B4-BE49-F238E27FC236}">
                <a16:creationId xmlns:a16="http://schemas.microsoft.com/office/drawing/2014/main" id="{939BB175-CE9D-EDA6-72A8-677D1594E269}"/>
              </a:ext>
            </a:extLst>
          </p:cNvPr>
          <p:cNvSpPr/>
          <p:nvPr/>
        </p:nvSpPr>
        <p:spPr>
          <a:xfrm>
            <a:off x="6837218" y="3896591"/>
            <a:ext cx="5354782" cy="2313409"/>
          </a:xfrm>
          <a:prstGeom prst="rect">
            <a:avLst/>
          </a:prstGeom>
          <a:no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Tree>
    <p:extLst>
      <p:ext uri="{BB962C8B-B14F-4D97-AF65-F5344CB8AC3E}">
        <p14:creationId xmlns:p14="http://schemas.microsoft.com/office/powerpoint/2010/main" val="1893715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A449062-B63B-E9CB-69DF-96BB1813ABE7}"/>
              </a:ext>
            </a:extLst>
          </p:cNvPr>
          <p:cNvSpPr>
            <a:spLocks noGrp="1"/>
          </p:cNvSpPr>
          <p:nvPr>
            <p:ph type="sldNum" sz="quarter" idx="12"/>
          </p:nvPr>
        </p:nvSpPr>
        <p:spPr/>
        <p:txBody>
          <a:bodyPr/>
          <a:lstStyle/>
          <a:p>
            <a:fld id="{0A297500-7527-634B-90F4-69D0994C32B4}" type="slidenum">
              <a:rPr lang="nl-NL" smtClean="0"/>
              <a:pPr/>
              <a:t>4</a:t>
            </a:fld>
            <a:endParaRPr lang="nl-NL" dirty="0"/>
          </a:p>
        </p:txBody>
      </p:sp>
      <p:sp>
        <p:nvSpPr>
          <p:cNvPr id="4" name="Content Placeholder 3">
            <a:extLst>
              <a:ext uri="{FF2B5EF4-FFF2-40B4-BE49-F238E27FC236}">
                <a16:creationId xmlns:a16="http://schemas.microsoft.com/office/drawing/2014/main" id="{A69F3C39-6D38-E88D-C5AF-3A50BD485196}"/>
              </a:ext>
            </a:extLst>
          </p:cNvPr>
          <p:cNvSpPr>
            <a:spLocks noGrp="1"/>
          </p:cNvSpPr>
          <p:nvPr>
            <p:ph sz="quarter" idx="13"/>
          </p:nvPr>
        </p:nvSpPr>
        <p:spPr>
          <a:xfrm>
            <a:off x="768351" y="1655999"/>
            <a:ext cx="10655300" cy="2074337"/>
          </a:xfrm>
        </p:spPr>
        <p:txBody>
          <a:bodyPr/>
          <a:lstStyle/>
          <a:p>
            <a:r>
              <a:rPr lang="nl-BE"/>
              <a:t>First fluid models for molecules in UEDGE by A. Holm et al. </a:t>
            </a:r>
          </a:p>
          <a:p>
            <a:pPr lvl="1"/>
            <a:r>
              <a:rPr lang="en-US" sz="1600"/>
              <a:t>Holm, A., T. D. Rognlien, and W. H. Meyer. "Implementation and assessment of an extended hydrogenic molecular model in UEDGE." </a:t>
            </a:r>
            <a:r>
              <a:rPr lang="en-US" sz="1600" i="1"/>
              <a:t>Contributions to Plasma Physics</a:t>
            </a:r>
            <a:r>
              <a:rPr lang="en-US" sz="1600"/>
              <a:t> 60.5-6 (2020): e201900150.</a:t>
            </a:r>
          </a:p>
          <a:p>
            <a:pPr lvl="1"/>
            <a:r>
              <a:rPr lang="en-US" sz="1600"/>
              <a:t>Holm, A., M. Groth, and T. D. Rognlien. "UEDGE-predicted impact of molecules on low-field side target detachment in DIII–D." </a:t>
            </a:r>
            <a:r>
              <a:rPr lang="en-US" sz="1600" i="1"/>
              <a:t>Nuclear Materials and Energy</a:t>
            </a:r>
            <a:r>
              <a:rPr lang="en-US" sz="1600"/>
              <a:t> 19 (2019): 143-148.</a:t>
            </a:r>
          </a:p>
          <a:p>
            <a:pPr lvl="1"/>
            <a:r>
              <a:rPr lang="en-US" sz="1600"/>
              <a:t>…</a:t>
            </a:r>
          </a:p>
        </p:txBody>
      </p:sp>
      <p:sp>
        <p:nvSpPr>
          <p:cNvPr id="5" name="Title 4">
            <a:extLst>
              <a:ext uri="{FF2B5EF4-FFF2-40B4-BE49-F238E27FC236}">
                <a16:creationId xmlns:a16="http://schemas.microsoft.com/office/drawing/2014/main" id="{C57A7A21-292D-FBFB-2439-3C91E3EEAF4E}"/>
              </a:ext>
            </a:extLst>
          </p:cNvPr>
          <p:cNvSpPr>
            <a:spLocks noGrp="1"/>
          </p:cNvSpPr>
          <p:nvPr>
            <p:ph type="title"/>
          </p:nvPr>
        </p:nvSpPr>
        <p:spPr/>
        <p:txBody>
          <a:bodyPr/>
          <a:lstStyle/>
          <a:p>
            <a:r>
              <a:rPr lang="nl-BE"/>
              <a:t>Previous work</a:t>
            </a:r>
            <a:endParaRPr lang="en-BE"/>
          </a:p>
        </p:txBody>
      </p:sp>
    </p:spTree>
    <p:extLst>
      <p:ext uri="{BB962C8B-B14F-4D97-AF65-F5344CB8AC3E}">
        <p14:creationId xmlns:p14="http://schemas.microsoft.com/office/powerpoint/2010/main" val="1493231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615A95B-7CBF-207F-199A-E5D01FB5413A}"/>
              </a:ext>
            </a:extLst>
          </p:cNvPr>
          <p:cNvPicPr>
            <a:picLocks noChangeAspect="1"/>
          </p:cNvPicPr>
          <p:nvPr/>
        </p:nvPicPr>
        <p:blipFill>
          <a:blip r:embed="rId3"/>
          <a:stretch>
            <a:fillRect/>
          </a:stretch>
        </p:blipFill>
        <p:spPr>
          <a:xfrm>
            <a:off x="255359" y="919381"/>
            <a:ext cx="6184489" cy="4639955"/>
          </a:xfrm>
          <a:prstGeom prst="rect">
            <a:avLst/>
          </a:prstGeom>
        </p:spPr>
      </p:pic>
      <p:sp>
        <p:nvSpPr>
          <p:cNvPr id="3" name="Slide Number Placeholder 2">
            <a:extLst>
              <a:ext uri="{FF2B5EF4-FFF2-40B4-BE49-F238E27FC236}">
                <a16:creationId xmlns:a16="http://schemas.microsoft.com/office/drawing/2014/main" id="{E58F221A-0257-54CF-F071-6F831369E40D}"/>
              </a:ext>
            </a:extLst>
          </p:cNvPr>
          <p:cNvSpPr>
            <a:spLocks noGrp="1"/>
          </p:cNvSpPr>
          <p:nvPr>
            <p:ph type="sldNum" sz="quarter" idx="12"/>
          </p:nvPr>
        </p:nvSpPr>
        <p:spPr/>
        <p:txBody>
          <a:bodyPr/>
          <a:lstStyle/>
          <a:p>
            <a:fld id="{0A297500-7527-634B-90F4-69D0994C32B4}" type="slidenum">
              <a:rPr lang="nl-NL" smtClean="0"/>
              <a:pPr/>
              <a:t>5</a:t>
            </a:fld>
            <a:endParaRPr lang="nl-NL" dirty="0"/>
          </a:p>
        </p:txBody>
      </p:sp>
      <p:sp>
        <p:nvSpPr>
          <p:cNvPr id="8" name="TextBox 7">
            <a:extLst>
              <a:ext uri="{FF2B5EF4-FFF2-40B4-BE49-F238E27FC236}">
                <a16:creationId xmlns:a16="http://schemas.microsoft.com/office/drawing/2014/main" id="{828D6273-6789-202D-A67B-E1BA7901D316}"/>
              </a:ext>
            </a:extLst>
          </p:cNvPr>
          <p:cNvSpPr txBox="1"/>
          <p:nvPr/>
        </p:nvSpPr>
        <p:spPr>
          <a:xfrm>
            <a:off x="1466850" y="1529888"/>
            <a:ext cx="1880754" cy="369332"/>
          </a:xfrm>
          <a:prstGeom prst="rect">
            <a:avLst/>
          </a:prstGeom>
          <a:noFill/>
        </p:spPr>
        <p:txBody>
          <a:bodyPr wrap="square" rtlCol="0">
            <a:spAutoFit/>
          </a:bodyPr>
          <a:lstStyle/>
          <a:p>
            <a:r>
              <a:rPr lang="nl-BE">
                <a:solidFill>
                  <a:schemeClr val="tx1">
                    <a:lumMod val="50000"/>
                  </a:schemeClr>
                </a:solidFill>
              </a:rPr>
              <a:t>Top target</a:t>
            </a:r>
            <a:endParaRPr lang="en-BE">
              <a:solidFill>
                <a:schemeClr val="tx1">
                  <a:lumMod val="50000"/>
                </a:schemeClr>
              </a:solidFill>
            </a:endParaRPr>
          </a:p>
        </p:txBody>
      </p:sp>
      <p:pic>
        <p:nvPicPr>
          <p:cNvPr id="9" name="Picture 8">
            <a:extLst>
              <a:ext uri="{FF2B5EF4-FFF2-40B4-BE49-F238E27FC236}">
                <a16:creationId xmlns:a16="http://schemas.microsoft.com/office/drawing/2014/main" id="{777FA16C-3A20-5773-4F32-31B23283D652}"/>
              </a:ext>
            </a:extLst>
          </p:cNvPr>
          <p:cNvPicPr>
            <a:picLocks noChangeAspect="1"/>
          </p:cNvPicPr>
          <p:nvPr/>
        </p:nvPicPr>
        <p:blipFill>
          <a:blip r:embed="rId4"/>
          <a:stretch>
            <a:fillRect/>
          </a:stretch>
        </p:blipFill>
        <p:spPr>
          <a:xfrm>
            <a:off x="4820645" y="1298664"/>
            <a:ext cx="958938" cy="787105"/>
          </a:xfrm>
          <a:prstGeom prst="rect">
            <a:avLst/>
          </a:prstGeom>
        </p:spPr>
      </p:pic>
      <p:sp>
        <p:nvSpPr>
          <p:cNvPr id="5" name="Title 4">
            <a:extLst>
              <a:ext uri="{FF2B5EF4-FFF2-40B4-BE49-F238E27FC236}">
                <a16:creationId xmlns:a16="http://schemas.microsoft.com/office/drawing/2014/main" id="{0C6305BD-12D4-CDB0-B00B-99224F795347}"/>
              </a:ext>
            </a:extLst>
          </p:cNvPr>
          <p:cNvSpPr>
            <a:spLocks noGrp="1"/>
          </p:cNvSpPr>
          <p:nvPr>
            <p:ph type="title"/>
          </p:nvPr>
        </p:nvSpPr>
        <p:spPr>
          <a:solidFill>
            <a:schemeClr val="bg1"/>
          </a:solidFill>
        </p:spPr>
        <p:txBody>
          <a:bodyPr/>
          <a:lstStyle/>
          <a:p>
            <a:r>
              <a:rPr lang="nl-BE"/>
              <a:t>Slab case</a:t>
            </a:r>
            <a:endParaRPr lang="en-BE"/>
          </a:p>
        </p:txBody>
      </p:sp>
      <p:sp>
        <p:nvSpPr>
          <p:cNvPr id="2" name="Arrow: Down 1">
            <a:extLst>
              <a:ext uri="{FF2B5EF4-FFF2-40B4-BE49-F238E27FC236}">
                <a16:creationId xmlns:a16="http://schemas.microsoft.com/office/drawing/2014/main" id="{55517DCE-3F0F-3373-DDEE-05FCE6E8FB15}"/>
              </a:ext>
            </a:extLst>
          </p:cNvPr>
          <p:cNvSpPr/>
          <p:nvPr/>
        </p:nvSpPr>
        <p:spPr>
          <a:xfrm>
            <a:off x="3600450" y="5713218"/>
            <a:ext cx="259772" cy="342900"/>
          </a:xfrm>
          <a:prstGeom prst="downArrow">
            <a:avLst/>
          </a:prstGeom>
          <a:solidFill>
            <a:schemeClr val="tx1">
              <a:lumMod val="50000"/>
            </a:schemeClr>
          </a:solidFill>
          <a:ln>
            <a:solidFill>
              <a:schemeClr val="tx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 name="TextBox 5">
            <a:extLst>
              <a:ext uri="{FF2B5EF4-FFF2-40B4-BE49-F238E27FC236}">
                <a16:creationId xmlns:a16="http://schemas.microsoft.com/office/drawing/2014/main" id="{58E4FCB8-D975-E805-C138-6F1E7FD0A681}"/>
              </a:ext>
            </a:extLst>
          </p:cNvPr>
          <p:cNvSpPr txBox="1"/>
          <p:nvPr/>
        </p:nvSpPr>
        <p:spPr>
          <a:xfrm>
            <a:off x="3891395" y="5733171"/>
            <a:ext cx="1880754" cy="369332"/>
          </a:xfrm>
          <a:prstGeom prst="rect">
            <a:avLst/>
          </a:prstGeom>
          <a:noFill/>
        </p:spPr>
        <p:txBody>
          <a:bodyPr wrap="square" rtlCol="0">
            <a:spAutoFit/>
          </a:bodyPr>
          <a:lstStyle/>
          <a:p>
            <a:r>
              <a:rPr lang="nl-BE">
                <a:solidFill>
                  <a:schemeClr val="tx1">
                    <a:lumMod val="50000"/>
                  </a:schemeClr>
                </a:solidFill>
              </a:rPr>
              <a:t>Upstream</a:t>
            </a:r>
            <a:endParaRPr lang="en-BE">
              <a:solidFill>
                <a:schemeClr val="tx1">
                  <a:lumMod val="50000"/>
                </a:schemeClr>
              </a:solidFill>
            </a:endParaRPr>
          </a:p>
        </p:txBody>
      </p:sp>
      <p:cxnSp>
        <p:nvCxnSpPr>
          <p:cNvPr id="11" name="Straight Arrow Connector 10">
            <a:extLst>
              <a:ext uri="{FF2B5EF4-FFF2-40B4-BE49-F238E27FC236}">
                <a16:creationId xmlns:a16="http://schemas.microsoft.com/office/drawing/2014/main" id="{ADE228D6-CD2D-D084-5AE8-84658EFCC2A0}"/>
              </a:ext>
            </a:extLst>
          </p:cNvPr>
          <p:cNvCxnSpPr>
            <a:cxnSpLocks/>
          </p:cNvCxnSpPr>
          <p:nvPr/>
        </p:nvCxnSpPr>
        <p:spPr>
          <a:xfrm>
            <a:off x="2130136" y="1899220"/>
            <a:ext cx="0" cy="490689"/>
          </a:xfrm>
          <a:prstGeom prst="straightConnector1">
            <a:avLst/>
          </a:prstGeom>
          <a:ln w="19050">
            <a:solidFill>
              <a:schemeClr val="tx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C7A7DCF7-5E8A-B0CB-B329-D6AF8F3D311A}"/>
              </a:ext>
            </a:extLst>
          </p:cNvPr>
          <p:cNvSpPr txBox="1"/>
          <p:nvPr/>
        </p:nvSpPr>
        <p:spPr>
          <a:xfrm>
            <a:off x="1189759" y="5695021"/>
            <a:ext cx="1880754" cy="369332"/>
          </a:xfrm>
          <a:prstGeom prst="rect">
            <a:avLst/>
          </a:prstGeom>
          <a:noFill/>
        </p:spPr>
        <p:txBody>
          <a:bodyPr wrap="square" rtlCol="0">
            <a:spAutoFit/>
          </a:bodyPr>
          <a:lstStyle/>
          <a:p>
            <a:r>
              <a:rPr lang="nl-BE">
                <a:solidFill>
                  <a:srgbClr val="0000FF"/>
                </a:solidFill>
              </a:rPr>
              <a:t>Separatrix</a:t>
            </a:r>
            <a:endParaRPr lang="en-BE">
              <a:solidFill>
                <a:srgbClr val="0000FF"/>
              </a:solidFill>
            </a:endParaRPr>
          </a:p>
        </p:txBody>
      </p:sp>
      <p:cxnSp>
        <p:nvCxnSpPr>
          <p:cNvPr id="15" name="Straight Arrow Connector 14">
            <a:extLst>
              <a:ext uri="{FF2B5EF4-FFF2-40B4-BE49-F238E27FC236}">
                <a16:creationId xmlns:a16="http://schemas.microsoft.com/office/drawing/2014/main" id="{86881070-69F5-55DF-353D-95859CD051DE}"/>
              </a:ext>
            </a:extLst>
          </p:cNvPr>
          <p:cNvCxnSpPr>
            <a:cxnSpLocks/>
          </p:cNvCxnSpPr>
          <p:nvPr/>
        </p:nvCxnSpPr>
        <p:spPr>
          <a:xfrm flipV="1">
            <a:off x="2407227" y="4925291"/>
            <a:ext cx="751609" cy="931867"/>
          </a:xfrm>
          <a:prstGeom prst="straightConnector1">
            <a:avLst/>
          </a:prstGeom>
          <a:ln w="19050">
            <a:solidFill>
              <a:srgbClr val="0000FF"/>
            </a:solidFill>
            <a:tailEnd type="triangle"/>
          </a:ln>
        </p:spPr>
        <p:style>
          <a:lnRef idx="1">
            <a:schemeClr val="accent1"/>
          </a:lnRef>
          <a:fillRef idx="0">
            <a:schemeClr val="accent1"/>
          </a:fillRef>
          <a:effectRef idx="0">
            <a:schemeClr val="accent1"/>
          </a:effectRef>
          <a:fontRef idx="minor">
            <a:schemeClr val="tx1"/>
          </a:fontRef>
        </p:style>
      </p:cxnSp>
      <p:pic>
        <p:nvPicPr>
          <p:cNvPr id="18" name="Graphic 17">
            <a:extLst>
              <a:ext uri="{FF2B5EF4-FFF2-40B4-BE49-F238E27FC236}">
                <a16:creationId xmlns:a16="http://schemas.microsoft.com/office/drawing/2014/main" id="{B04303BD-DC9C-889F-214E-388B87BF1F3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39848" y="631950"/>
            <a:ext cx="5954010" cy="4462955"/>
          </a:xfrm>
          <a:prstGeom prst="rect">
            <a:avLst/>
          </a:prstGeom>
        </p:spPr>
      </p:pic>
    </p:spTree>
    <p:extLst>
      <p:ext uri="{BB962C8B-B14F-4D97-AF65-F5344CB8AC3E}">
        <p14:creationId xmlns:p14="http://schemas.microsoft.com/office/powerpoint/2010/main" val="4262499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98F2101-A781-583A-FB20-2857177F5FE6}"/>
              </a:ext>
            </a:extLst>
          </p:cNvPr>
          <p:cNvSpPr>
            <a:spLocks noGrp="1"/>
          </p:cNvSpPr>
          <p:nvPr>
            <p:ph type="sldNum" sz="quarter" idx="12"/>
          </p:nvPr>
        </p:nvSpPr>
        <p:spPr/>
        <p:txBody>
          <a:bodyPr/>
          <a:lstStyle/>
          <a:p>
            <a:fld id="{0A297500-7527-634B-90F4-69D0994C32B4}" type="slidenum">
              <a:rPr lang="nl-NL" smtClean="0"/>
              <a:pPr/>
              <a:t>6</a:t>
            </a:fld>
            <a:endParaRPr lang="nl-NL" dirty="0"/>
          </a:p>
        </p:txBody>
      </p:sp>
      <p:sp>
        <p:nvSpPr>
          <p:cNvPr id="5" name="Title 4">
            <a:extLst>
              <a:ext uri="{FF2B5EF4-FFF2-40B4-BE49-F238E27FC236}">
                <a16:creationId xmlns:a16="http://schemas.microsoft.com/office/drawing/2014/main" id="{68034454-1725-12A2-6501-92CBA05ABF21}"/>
              </a:ext>
            </a:extLst>
          </p:cNvPr>
          <p:cNvSpPr>
            <a:spLocks noGrp="1"/>
          </p:cNvSpPr>
          <p:nvPr>
            <p:ph type="title"/>
          </p:nvPr>
        </p:nvSpPr>
        <p:spPr/>
        <p:txBody>
          <a:bodyPr/>
          <a:lstStyle/>
          <a:p>
            <a:r>
              <a:rPr lang="nl-BE"/>
              <a:t>Kinetic solution</a:t>
            </a:r>
            <a:endParaRPr lang="en-BE"/>
          </a:p>
        </p:txBody>
      </p:sp>
      <p:pic>
        <p:nvPicPr>
          <p:cNvPr id="10" name="Picture 9">
            <a:extLst>
              <a:ext uri="{FF2B5EF4-FFF2-40B4-BE49-F238E27FC236}">
                <a16:creationId xmlns:a16="http://schemas.microsoft.com/office/drawing/2014/main" id="{A4DFF498-D6D8-A472-CA2C-1444A261A5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95916" y="1359036"/>
            <a:ext cx="6600168" cy="4744148"/>
          </a:xfrm>
          <a:prstGeom prst="rect">
            <a:avLst/>
          </a:prstGeom>
        </p:spPr>
      </p:pic>
    </p:spTree>
    <p:extLst>
      <p:ext uri="{BB962C8B-B14F-4D97-AF65-F5344CB8AC3E}">
        <p14:creationId xmlns:p14="http://schemas.microsoft.com/office/powerpoint/2010/main" val="3013217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6575089-3205-2B46-7835-FF2D7D93F544}"/>
              </a:ext>
            </a:extLst>
          </p:cNvPr>
          <p:cNvSpPr>
            <a:spLocks noGrp="1"/>
          </p:cNvSpPr>
          <p:nvPr>
            <p:ph type="sldNum" sz="quarter" idx="12"/>
          </p:nvPr>
        </p:nvSpPr>
        <p:spPr/>
        <p:txBody>
          <a:bodyPr/>
          <a:lstStyle/>
          <a:p>
            <a:fld id="{0A297500-7527-634B-90F4-69D0994C32B4}" type="slidenum">
              <a:rPr lang="nl-NL" smtClean="0"/>
              <a:pPr/>
              <a:t>7</a:t>
            </a:fld>
            <a:endParaRPr lang="nl-NL" dirty="0"/>
          </a:p>
        </p:txBody>
      </p:sp>
      <p:sp>
        <p:nvSpPr>
          <p:cNvPr id="5" name="Title 4">
            <a:extLst>
              <a:ext uri="{FF2B5EF4-FFF2-40B4-BE49-F238E27FC236}">
                <a16:creationId xmlns:a16="http://schemas.microsoft.com/office/drawing/2014/main" id="{D9FA904A-6D85-E0AC-9F12-44B1AA981706}"/>
              </a:ext>
            </a:extLst>
          </p:cNvPr>
          <p:cNvSpPr>
            <a:spLocks noGrp="1"/>
          </p:cNvSpPr>
          <p:nvPr>
            <p:ph type="title"/>
          </p:nvPr>
        </p:nvSpPr>
        <p:spPr/>
        <p:txBody>
          <a:bodyPr/>
          <a:lstStyle/>
          <a:p>
            <a:r>
              <a:rPr lang="nl-BE"/>
              <a:t>Kinetic solution</a:t>
            </a:r>
            <a:endParaRPr lang="en-BE"/>
          </a:p>
        </p:txBody>
      </p:sp>
      <p:pic>
        <p:nvPicPr>
          <p:cNvPr id="7" name="Graphic 6">
            <a:extLst>
              <a:ext uri="{FF2B5EF4-FFF2-40B4-BE49-F238E27FC236}">
                <a16:creationId xmlns:a16="http://schemas.microsoft.com/office/drawing/2014/main" id="{6A3AF137-7449-0A76-8A4B-56A2442C61B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5373" y="1071075"/>
            <a:ext cx="7345074" cy="5138925"/>
          </a:xfrm>
          <a:prstGeom prst="rect">
            <a:avLst/>
          </a:prstGeom>
        </p:spPr>
      </p:pic>
      <p:pic>
        <p:nvPicPr>
          <p:cNvPr id="4" name="Picture 3">
            <a:extLst>
              <a:ext uri="{FF2B5EF4-FFF2-40B4-BE49-F238E27FC236}">
                <a16:creationId xmlns:a16="http://schemas.microsoft.com/office/drawing/2014/main" id="{A7986CF9-5C25-3C70-ADE0-8EB41C8B2A10}"/>
              </a:ext>
            </a:extLst>
          </p:cNvPr>
          <p:cNvPicPr>
            <a:picLocks noChangeAspect="1"/>
          </p:cNvPicPr>
          <p:nvPr/>
        </p:nvPicPr>
        <p:blipFill>
          <a:blip r:embed="rId4"/>
          <a:stretch>
            <a:fillRect/>
          </a:stretch>
        </p:blipFill>
        <p:spPr>
          <a:xfrm>
            <a:off x="7349444" y="572393"/>
            <a:ext cx="4638759" cy="3480261"/>
          </a:xfrm>
          <a:prstGeom prst="rect">
            <a:avLst/>
          </a:prstGeom>
        </p:spPr>
      </p:pic>
    </p:spTree>
    <p:extLst>
      <p:ext uri="{BB962C8B-B14F-4D97-AF65-F5344CB8AC3E}">
        <p14:creationId xmlns:p14="http://schemas.microsoft.com/office/powerpoint/2010/main" val="1634914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22BDEE74-7996-0AA9-2E36-3128BB0C7EA8}"/>
              </a:ext>
            </a:extLst>
          </p:cNvPr>
          <p:cNvSpPr/>
          <p:nvPr/>
        </p:nvSpPr>
        <p:spPr>
          <a:xfrm>
            <a:off x="2286000" y="3116888"/>
            <a:ext cx="2961410" cy="458079"/>
          </a:xfrm>
          <a:prstGeom prst="roundRect">
            <a:avLst/>
          </a:prstGeom>
          <a:solidFill>
            <a:srgbClr val="FF13F0">
              <a:alpha val="43000"/>
            </a:srgb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2" name="Rectangle: Rounded Corners 11">
            <a:extLst>
              <a:ext uri="{FF2B5EF4-FFF2-40B4-BE49-F238E27FC236}">
                <a16:creationId xmlns:a16="http://schemas.microsoft.com/office/drawing/2014/main" id="{FE56444F-C923-978F-0FCB-B15C45D739A2}"/>
              </a:ext>
            </a:extLst>
          </p:cNvPr>
          <p:cNvSpPr/>
          <p:nvPr/>
        </p:nvSpPr>
        <p:spPr>
          <a:xfrm>
            <a:off x="1568317" y="3740723"/>
            <a:ext cx="4366459" cy="458079"/>
          </a:xfrm>
          <a:prstGeom prst="roundRect">
            <a:avLst/>
          </a:prstGeom>
          <a:solidFill>
            <a:srgbClr val="FFFF00">
              <a:alpha val="43000"/>
            </a:srgb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3" name="Slide Number Placeholder 2">
            <a:extLst>
              <a:ext uri="{FF2B5EF4-FFF2-40B4-BE49-F238E27FC236}">
                <a16:creationId xmlns:a16="http://schemas.microsoft.com/office/drawing/2014/main" id="{D77BE8C2-3978-AE03-67E7-15D50472D292}"/>
              </a:ext>
            </a:extLst>
          </p:cNvPr>
          <p:cNvSpPr>
            <a:spLocks noGrp="1"/>
          </p:cNvSpPr>
          <p:nvPr>
            <p:ph type="sldNum" sz="quarter" idx="12"/>
          </p:nvPr>
        </p:nvSpPr>
        <p:spPr/>
        <p:txBody>
          <a:bodyPr/>
          <a:lstStyle/>
          <a:p>
            <a:fld id="{0A297500-7527-634B-90F4-69D0994C32B4}" type="slidenum">
              <a:rPr lang="nl-NL" smtClean="0"/>
              <a:pPr/>
              <a:t>8</a:t>
            </a:fld>
            <a:endParaRPr lang="nl-NL" dirty="0"/>
          </a:p>
        </p:txBody>
      </p:sp>
      <p:sp>
        <p:nvSpPr>
          <p:cNvPr id="4" name="Content Placeholder 3">
            <a:extLst>
              <a:ext uri="{FF2B5EF4-FFF2-40B4-BE49-F238E27FC236}">
                <a16:creationId xmlns:a16="http://schemas.microsoft.com/office/drawing/2014/main" id="{2E14F3AC-7E12-CEAD-6A6C-4482D3A5C103}"/>
              </a:ext>
            </a:extLst>
          </p:cNvPr>
          <p:cNvSpPr>
            <a:spLocks noGrp="1"/>
          </p:cNvSpPr>
          <p:nvPr>
            <p:ph sz="quarter" idx="13"/>
          </p:nvPr>
        </p:nvSpPr>
        <p:spPr>
          <a:xfrm>
            <a:off x="768351" y="1198795"/>
            <a:ext cx="10655300" cy="1152000"/>
          </a:xfrm>
        </p:spPr>
        <p:txBody>
          <a:bodyPr>
            <a:normAutofit/>
          </a:bodyPr>
          <a:lstStyle/>
          <a:p>
            <a:r>
              <a:rPr lang="nl-BE"/>
              <a:t>Reactions &gt;&gt; transport → local equilibrium concentration</a:t>
            </a:r>
          </a:p>
          <a:p>
            <a:pPr lvl="1"/>
            <a:endParaRPr lang="nl-BE"/>
          </a:p>
          <a:p>
            <a:endParaRPr lang="nl-BE"/>
          </a:p>
          <a:p>
            <a:pPr marL="457200" lvl="1" indent="0">
              <a:buNone/>
            </a:pPr>
            <a:endParaRPr lang="en-BE"/>
          </a:p>
        </p:txBody>
      </p:sp>
      <mc:AlternateContent xmlns:mc="http://schemas.openxmlformats.org/markup-compatibility/2006" xmlns:a14="http://schemas.microsoft.com/office/drawing/2010/main">
        <mc:Choice Requires="a14">
          <p:sp>
            <p:nvSpPr>
              <p:cNvPr id="5" name="Title 4">
                <a:extLst>
                  <a:ext uri="{FF2B5EF4-FFF2-40B4-BE49-F238E27FC236}">
                    <a16:creationId xmlns:a16="http://schemas.microsoft.com/office/drawing/2014/main" id="{61681273-99EA-851A-3A77-250D937970D8}"/>
                  </a:ext>
                </a:extLst>
              </p:cNvPr>
              <p:cNvSpPr>
                <a:spLocks noGrp="1"/>
              </p:cNvSpPr>
              <p:nvPr>
                <p:ph type="title"/>
              </p:nvPr>
            </p:nvSpPr>
            <p:spPr/>
            <p:txBody>
              <a:bodyPr/>
              <a:lstStyle/>
              <a:p>
                <a:r>
                  <a:rPr lang="nl-BE"/>
                  <a:t>Molecular ions </a:t>
                </a:r>
                <a14:m>
                  <m:oMath xmlns:m="http://schemas.openxmlformats.org/officeDocument/2006/math">
                    <m:sSubSup>
                      <m:sSubSupPr>
                        <m:ctrlPr>
                          <a:rPr lang="nl-BE" b="0" i="0" smtClean="0">
                            <a:latin typeface="Cambria Math" panose="02040503050406030204" pitchFamily="18" charset="0"/>
                          </a:rPr>
                        </m:ctrlPr>
                      </m:sSubSupPr>
                      <m:e>
                        <m:r>
                          <m:rPr>
                            <m:sty m:val="p"/>
                          </m:rPr>
                          <a:rPr lang="nl-BE" b="0" i="0" smtClean="0">
                            <a:latin typeface="Cambria Math" panose="02040503050406030204" pitchFamily="18" charset="0"/>
                          </a:rPr>
                          <m:t>D</m:t>
                        </m:r>
                      </m:e>
                      <m:sub>
                        <m:r>
                          <a:rPr lang="nl-BE" b="0" i="1" smtClean="0">
                            <a:latin typeface="Cambria Math" panose="02040503050406030204" pitchFamily="18" charset="0"/>
                          </a:rPr>
                          <m:t>2</m:t>
                        </m:r>
                      </m:sub>
                      <m:sup>
                        <m:r>
                          <a:rPr lang="nl-BE" b="0" i="1" smtClean="0">
                            <a:latin typeface="Cambria Math" panose="02040503050406030204" pitchFamily="18" charset="0"/>
                          </a:rPr>
                          <m:t>+</m:t>
                        </m:r>
                      </m:sup>
                    </m:sSubSup>
                  </m:oMath>
                </a14:m>
                <a:endParaRPr lang="en-BE"/>
              </a:p>
            </p:txBody>
          </p:sp>
        </mc:Choice>
        <mc:Fallback xmlns="">
          <p:sp>
            <p:nvSpPr>
              <p:cNvPr id="5" name="Title 4">
                <a:extLst>
                  <a:ext uri="{FF2B5EF4-FFF2-40B4-BE49-F238E27FC236}">
                    <a16:creationId xmlns:a16="http://schemas.microsoft.com/office/drawing/2014/main" id="{61681273-99EA-851A-3A77-250D937970D8}"/>
                  </a:ext>
                </a:extLst>
              </p:cNvPr>
              <p:cNvSpPr>
                <a:spLocks noGrp="1" noRot="1" noChangeAspect="1" noMove="1" noResize="1" noEditPoints="1" noAdjustHandles="1" noChangeArrowheads="1" noChangeShapeType="1" noTextEdit="1"/>
              </p:cNvSpPr>
              <p:nvPr>
                <p:ph type="title"/>
              </p:nvPr>
            </p:nvSpPr>
            <p:spPr>
              <a:blipFill>
                <a:blip r:embed="rId2"/>
                <a:stretch>
                  <a:fillRect l="-2759" b="-3175"/>
                </a:stretch>
              </a:blipFill>
            </p:spPr>
            <p:txBody>
              <a:bodyPr/>
              <a:lstStyle/>
              <a:p>
                <a:r>
                  <a:rPr lang="en-BE">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ABD2FCF-D27D-199A-6544-D60A85A97491}"/>
                  </a:ext>
                </a:extLst>
              </p:cNvPr>
              <p:cNvSpPr txBox="1"/>
              <p:nvPr/>
            </p:nvSpPr>
            <p:spPr>
              <a:xfrm>
                <a:off x="326080" y="2452053"/>
                <a:ext cx="2647263" cy="621837"/>
              </a:xfrm>
              <a:prstGeom prst="rect">
                <a:avLst/>
              </a:prstGeom>
              <a:noFill/>
            </p:spPr>
            <p:txBody>
              <a:bodyPr wrap="none" lIns="0" tIns="0" rIns="0" bIns="0" rtlCol="0">
                <a:spAutoFit/>
              </a:bodyPr>
              <a:lstStyle/>
              <a:p>
                <a:pPr/>
                <a14:m>
                  <m:oMathPara xmlns:m="http://schemas.openxmlformats.org/officeDocument/2006/math">
                    <m:oMath>
                      <m:sSub>
                        <m:sSubPr>
                          <m:ctrlPr>
                            <a:rPr lang="nl-BE" sz="3200" b="0" i="1" smtClean="0">
                              <a:latin typeface="Cambria Math" panose="02040503050406030204" pitchFamily="18" charset="0"/>
                            </a:rPr>
                          </m:ctrlPr>
                        </m:sSubPr>
                        <m:e>
                          <m:r>
                            <a:rPr lang="nl-BE" sz="3200" b="0" i="1" smtClean="0">
                              <a:latin typeface="Cambria Math" panose="02040503050406030204" pitchFamily="18" charset="0"/>
                            </a:rPr>
                            <m:t>𝑛</m:t>
                          </m:r>
                        </m:e>
                        <m:sub>
                          <m:sSubSup>
                            <m:sSubSupPr>
                              <m:ctrlPr>
                                <a:rPr lang="nl-BE" sz="3200" b="0" i="0" smtClean="0">
                                  <a:latin typeface="Cambria Math" panose="02040503050406030204" pitchFamily="18" charset="0"/>
                                </a:rPr>
                              </m:ctrlPr>
                            </m:sSubSupPr>
                            <m:e>
                              <m:r>
                                <m:rPr>
                                  <m:sty m:val="p"/>
                                </m:rPr>
                                <a:rPr lang="nl-BE" sz="3200" b="0" i="0" smtClean="0">
                                  <a:latin typeface="Cambria Math" panose="02040503050406030204" pitchFamily="18" charset="0"/>
                                </a:rPr>
                                <m:t>D</m:t>
                              </m:r>
                            </m:e>
                            <m:sub>
                              <m:r>
                                <a:rPr lang="nl-BE" sz="3200" b="0" i="1" smtClean="0">
                                  <a:latin typeface="Cambria Math" panose="02040503050406030204" pitchFamily="18" charset="0"/>
                                </a:rPr>
                                <m:t>2</m:t>
                              </m:r>
                            </m:sub>
                            <m:sup>
                              <m:r>
                                <a:rPr lang="nl-BE" sz="3200" b="0" i="1" smtClean="0">
                                  <a:latin typeface="Cambria Math" panose="02040503050406030204" pitchFamily="18" charset="0"/>
                                </a:rPr>
                                <m:t>+</m:t>
                              </m:r>
                            </m:sup>
                          </m:sSubSup>
                        </m:sub>
                      </m:sSub>
                      <m:r>
                        <a:rPr lang="nl-BE" sz="3200" b="0" i="1" smtClean="0">
                          <a:latin typeface="Cambria Math" panose="02040503050406030204" pitchFamily="18" charset="0"/>
                        </a:rPr>
                        <m:t>=</m:t>
                      </m:r>
                      <m:sSub>
                        <m:sSubPr>
                          <m:ctrlPr>
                            <a:rPr lang="nl-BE" sz="3200" b="0" i="1" smtClean="0">
                              <a:latin typeface="Cambria Math" panose="02040503050406030204" pitchFamily="18" charset="0"/>
                            </a:rPr>
                          </m:ctrlPr>
                        </m:sSubPr>
                        <m:e>
                          <m:r>
                            <a:rPr lang="nl-BE" sz="3200" b="0" i="1" smtClean="0">
                              <a:latin typeface="Cambria Math" panose="02040503050406030204" pitchFamily="18" charset="0"/>
                            </a:rPr>
                            <m:t>𝛼</m:t>
                          </m:r>
                        </m:e>
                        <m:sub>
                          <m:r>
                            <m:rPr>
                              <m:sty m:val="p"/>
                            </m:rPr>
                            <a:rPr lang="nl-BE" sz="3200" b="0" i="0" smtClean="0">
                              <a:latin typeface="Cambria Math" panose="02040503050406030204" pitchFamily="18" charset="0"/>
                            </a:rPr>
                            <m:t>eq</m:t>
                          </m:r>
                        </m:sub>
                      </m:sSub>
                      <m:sSub>
                        <m:sSubPr>
                          <m:ctrlPr>
                            <a:rPr lang="nl-BE" sz="3200" i="1">
                              <a:latin typeface="Cambria Math" panose="02040503050406030204" pitchFamily="18" charset="0"/>
                            </a:rPr>
                          </m:ctrlPr>
                        </m:sSubPr>
                        <m:e>
                          <m:r>
                            <a:rPr lang="nl-BE" sz="3200" i="1">
                              <a:latin typeface="Cambria Math" panose="02040503050406030204" pitchFamily="18" charset="0"/>
                            </a:rPr>
                            <m:t>𝑛</m:t>
                          </m:r>
                        </m:e>
                        <m:sub>
                          <m:sSubSup>
                            <m:sSubSupPr>
                              <m:ctrlPr>
                                <a:rPr lang="nl-BE" sz="3200" i="0">
                                  <a:latin typeface="Cambria Math" panose="02040503050406030204" pitchFamily="18" charset="0"/>
                                </a:rPr>
                              </m:ctrlPr>
                            </m:sSubSupPr>
                            <m:e>
                              <m:r>
                                <m:rPr>
                                  <m:sty m:val="p"/>
                                </m:rPr>
                                <a:rPr lang="nl-BE" sz="3200" i="0">
                                  <a:latin typeface="Cambria Math" panose="02040503050406030204" pitchFamily="18" charset="0"/>
                                </a:rPr>
                                <m:t>D</m:t>
                              </m:r>
                            </m:e>
                            <m:sub>
                              <m:r>
                                <a:rPr lang="nl-BE" sz="3200" i="1">
                                  <a:latin typeface="Cambria Math" panose="02040503050406030204" pitchFamily="18" charset="0"/>
                                </a:rPr>
                                <m:t>2</m:t>
                              </m:r>
                            </m:sub>
                            <m:sup/>
                          </m:sSubSup>
                        </m:sub>
                      </m:sSub>
                    </m:oMath>
                  </m:oMathPara>
                </a14:m>
                <a:endParaRPr lang="en-BE" sz="3200"/>
              </a:p>
            </p:txBody>
          </p:sp>
        </mc:Choice>
        <mc:Fallback xmlns="">
          <p:sp>
            <p:nvSpPr>
              <p:cNvPr id="7" name="TextBox 6">
                <a:extLst>
                  <a:ext uri="{FF2B5EF4-FFF2-40B4-BE49-F238E27FC236}">
                    <a16:creationId xmlns:a16="http://schemas.microsoft.com/office/drawing/2014/main" id="{8ABD2FCF-D27D-199A-6544-D60A85A97491}"/>
                  </a:ext>
                </a:extLst>
              </p:cNvPr>
              <p:cNvSpPr txBox="1">
                <a:spLocks noRot="1" noChangeAspect="1" noMove="1" noResize="1" noEditPoints="1" noAdjustHandles="1" noChangeArrowheads="1" noChangeShapeType="1" noTextEdit="1"/>
              </p:cNvSpPr>
              <p:nvPr/>
            </p:nvSpPr>
            <p:spPr>
              <a:xfrm>
                <a:off x="326080" y="2452053"/>
                <a:ext cx="2647263" cy="621837"/>
              </a:xfrm>
              <a:prstGeom prst="rect">
                <a:avLst/>
              </a:prstGeom>
              <a:blipFill>
                <a:blip r:embed="rId3"/>
                <a:stretch>
                  <a:fillRect b="-980"/>
                </a:stretch>
              </a:blipFill>
            </p:spPr>
            <p:txBody>
              <a:bodyPr/>
              <a:lstStyle/>
              <a:p>
                <a:r>
                  <a:rPr lang="en-BE">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2CC71D4A-5C5B-4950-531F-8D0EE882FE15}"/>
                  </a:ext>
                </a:extLst>
              </p:cNvPr>
              <p:cNvSpPr txBox="1"/>
              <p:nvPr/>
            </p:nvSpPr>
            <p:spPr>
              <a:xfrm>
                <a:off x="429630" y="3129777"/>
                <a:ext cx="5603970" cy="1005147"/>
              </a:xfrm>
              <a:prstGeom prst="rect">
                <a:avLst/>
              </a:prstGeom>
              <a:noFill/>
            </p:spPr>
            <p:txBody>
              <a:bodyPr wrap="none" lIns="0" tIns="0" rIns="0" bIns="0" rtlCol="0">
                <a:spAutoFit/>
              </a:bodyPr>
              <a:lstStyle/>
              <a:p>
                <a:pPr algn="ctr"/>
                <a14:m>
                  <m:oMathPara xmlns:m="http://schemas.openxmlformats.org/officeDocument/2006/math">
                    <m:oMath>
                      <m:sSub>
                        <m:sSubPr>
                          <m:ctrlPr>
                            <a:rPr lang="nl-BE" sz="3200" i="1">
                              <a:latin typeface="Cambria Math" panose="02040503050406030204" pitchFamily="18" charset="0"/>
                            </a:rPr>
                          </m:ctrlPr>
                        </m:sSubPr>
                        <m:e>
                          <m:r>
                            <a:rPr lang="nl-BE" sz="3200" i="1">
                              <a:latin typeface="Cambria Math" panose="02040503050406030204" pitchFamily="18" charset="0"/>
                            </a:rPr>
                            <m:t>𝛼</m:t>
                          </m:r>
                        </m:e>
                        <m:sub>
                          <m:r>
                            <m:rPr>
                              <m:sty m:val="p"/>
                            </m:rPr>
                            <a:rPr lang="nl-BE" sz="3200" i="0">
                              <a:latin typeface="Cambria Math" panose="02040503050406030204" pitchFamily="18" charset="0"/>
                            </a:rPr>
                            <m:t>eq</m:t>
                          </m:r>
                        </m:sub>
                      </m:sSub>
                      <m:r>
                        <a:rPr lang="nl-BE" sz="3200" i="1">
                          <a:latin typeface="Cambria Math" panose="02040503050406030204" pitchFamily="18" charset="0"/>
                        </a:rPr>
                        <m:t>= </m:t>
                      </m:r>
                      <m:f>
                        <m:fPr>
                          <m:ctrlPr>
                            <a:rPr lang="nl-BE" sz="3200" i="1">
                              <a:latin typeface="Cambria Math" panose="02040503050406030204" pitchFamily="18" charset="0"/>
                            </a:rPr>
                          </m:ctrlPr>
                        </m:fPr>
                        <m:num>
                          <m:sSub>
                            <m:sSubPr>
                              <m:ctrlPr>
                                <a:rPr lang="nl-BE" sz="3200" i="1">
                                  <a:latin typeface="Cambria Math" panose="02040503050406030204" pitchFamily="18" charset="0"/>
                                </a:rPr>
                              </m:ctrlPr>
                            </m:sSubPr>
                            <m:e>
                              <m:r>
                                <a:rPr lang="nl-BE" sz="3200" i="1">
                                  <a:latin typeface="Cambria Math" panose="02040503050406030204" pitchFamily="18" charset="0"/>
                                </a:rPr>
                                <m:t>𝑛</m:t>
                              </m:r>
                            </m:e>
                            <m:sub>
                              <m:sSup>
                                <m:sSupPr>
                                  <m:ctrlPr>
                                    <a:rPr lang="nl-BE" sz="3200" i="0">
                                      <a:latin typeface="Cambria Math" panose="02040503050406030204" pitchFamily="18" charset="0"/>
                                    </a:rPr>
                                  </m:ctrlPr>
                                </m:sSupPr>
                                <m:e>
                                  <m:r>
                                    <m:rPr>
                                      <m:sty m:val="p"/>
                                    </m:rPr>
                                    <a:rPr lang="nl-BE" sz="3200" i="0">
                                      <a:latin typeface="Cambria Math" panose="02040503050406030204" pitchFamily="18" charset="0"/>
                                    </a:rPr>
                                    <m:t>D</m:t>
                                  </m:r>
                                </m:e>
                                <m:sup>
                                  <m:r>
                                    <a:rPr lang="nl-BE" sz="3200" i="1">
                                      <a:latin typeface="Cambria Math" panose="02040503050406030204" pitchFamily="18" charset="0"/>
                                    </a:rPr>
                                    <m:t>+</m:t>
                                  </m:r>
                                </m:sup>
                              </m:sSup>
                            </m:sub>
                          </m:sSub>
                          <m:sSub>
                            <m:sSubPr>
                              <m:ctrlPr>
                                <a:rPr lang="nl-BE" sz="3200" i="1">
                                  <a:latin typeface="Cambria Math" panose="02040503050406030204" pitchFamily="18" charset="0"/>
                                </a:rPr>
                              </m:ctrlPr>
                            </m:sSubPr>
                            <m:e>
                              <m:r>
                                <a:rPr lang="nl-BE" sz="3200" i="1">
                                  <a:latin typeface="Cambria Math" panose="02040503050406030204" pitchFamily="18" charset="0"/>
                                </a:rPr>
                                <m:t>𝐾</m:t>
                              </m:r>
                            </m:e>
                            <m:sub>
                              <m:r>
                                <a:rPr lang="nl-BE" sz="3200" i="1">
                                  <a:latin typeface="Cambria Math" panose="02040503050406030204" pitchFamily="18" charset="0"/>
                                </a:rPr>
                                <m:t>𝑖𝑐</m:t>
                              </m:r>
                            </m:sub>
                          </m:sSub>
                          <m:r>
                            <a:rPr lang="nl-BE" sz="3200" i="1">
                              <a:latin typeface="Cambria Math" panose="02040503050406030204" pitchFamily="18" charset="0"/>
                            </a:rPr>
                            <m:t>+</m:t>
                          </m:r>
                          <m:sSub>
                            <m:sSubPr>
                              <m:ctrlPr>
                                <a:rPr lang="nl-BE" sz="3200" i="1">
                                  <a:latin typeface="Cambria Math" panose="02040503050406030204" pitchFamily="18" charset="0"/>
                                </a:rPr>
                              </m:ctrlPr>
                            </m:sSubPr>
                            <m:e>
                              <m:r>
                                <a:rPr lang="nl-BE" sz="3200" i="1">
                                  <a:latin typeface="Cambria Math" panose="02040503050406030204" pitchFamily="18" charset="0"/>
                                </a:rPr>
                                <m:t>𝑛</m:t>
                              </m:r>
                            </m:e>
                            <m:sub>
                              <m:r>
                                <m:rPr>
                                  <m:sty m:val="p"/>
                                </m:rPr>
                                <a:rPr lang="nl-BE" sz="3200" i="0">
                                  <a:latin typeface="Cambria Math" panose="02040503050406030204" pitchFamily="18" charset="0"/>
                                </a:rPr>
                                <m:t>e</m:t>
                              </m:r>
                            </m:sub>
                          </m:sSub>
                          <m:sSub>
                            <m:sSubPr>
                              <m:ctrlPr>
                                <a:rPr lang="nl-BE" sz="3200" i="1">
                                  <a:latin typeface="Cambria Math" panose="02040503050406030204" pitchFamily="18" charset="0"/>
                                </a:rPr>
                              </m:ctrlPr>
                            </m:sSubPr>
                            <m:e>
                              <m:r>
                                <a:rPr lang="nl-BE" sz="3200" i="1">
                                  <a:latin typeface="Cambria Math" panose="02040503050406030204" pitchFamily="18" charset="0"/>
                                </a:rPr>
                                <m:t>𝐾</m:t>
                              </m:r>
                            </m:e>
                            <m:sub>
                              <m:r>
                                <a:rPr lang="nl-BE" sz="3200" i="1">
                                  <a:latin typeface="Cambria Math" panose="02040503050406030204" pitchFamily="18" charset="0"/>
                                </a:rPr>
                                <m:t>𝑛𝑑</m:t>
                              </m:r>
                            </m:sub>
                          </m:sSub>
                        </m:num>
                        <m:den>
                          <m:sSub>
                            <m:sSubPr>
                              <m:ctrlPr>
                                <a:rPr lang="nl-BE" sz="3200" i="1">
                                  <a:latin typeface="Cambria Math" panose="02040503050406030204" pitchFamily="18" charset="0"/>
                                </a:rPr>
                              </m:ctrlPr>
                            </m:sSubPr>
                            <m:e>
                              <m:r>
                                <a:rPr lang="nl-BE" sz="3200" i="1">
                                  <a:latin typeface="Cambria Math" panose="02040503050406030204" pitchFamily="18" charset="0"/>
                                </a:rPr>
                                <m:t>𝑛</m:t>
                              </m:r>
                            </m:e>
                            <m:sub>
                              <m:r>
                                <m:rPr>
                                  <m:sty m:val="p"/>
                                </m:rPr>
                                <a:rPr lang="nl-BE" sz="3200" i="0">
                                  <a:latin typeface="Cambria Math" panose="02040503050406030204" pitchFamily="18" charset="0"/>
                                </a:rPr>
                                <m:t>e</m:t>
                              </m:r>
                            </m:sub>
                          </m:sSub>
                          <m:sSub>
                            <m:sSubPr>
                              <m:ctrlPr>
                                <a:rPr lang="nl-BE" sz="3200" i="1">
                                  <a:latin typeface="Cambria Math" panose="02040503050406030204" pitchFamily="18" charset="0"/>
                                </a:rPr>
                              </m:ctrlPr>
                            </m:sSubPr>
                            <m:e>
                              <m:r>
                                <a:rPr lang="nl-BE" sz="3200" i="1">
                                  <a:latin typeface="Cambria Math" panose="02040503050406030204" pitchFamily="18" charset="0"/>
                                </a:rPr>
                                <m:t>𝐾</m:t>
                              </m:r>
                            </m:e>
                            <m:sub>
                              <m:r>
                                <a:rPr lang="nl-BE" sz="3200" i="1">
                                  <a:latin typeface="Cambria Math" panose="02040503050406030204" pitchFamily="18" charset="0"/>
                                </a:rPr>
                                <m:t>𝑑𝑟</m:t>
                              </m:r>
                            </m:sub>
                          </m:sSub>
                          <m:r>
                            <a:rPr lang="nl-BE" sz="3200" i="1">
                              <a:latin typeface="Cambria Math" panose="02040503050406030204" pitchFamily="18" charset="0"/>
                            </a:rPr>
                            <m:t>+</m:t>
                          </m:r>
                          <m:sSub>
                            <m:sSubPr>
                              <m:ctrlPr>
                                <a:rPr lang="nl-BE" sz="3200" i="1">
                                  <a:latin typeface="Cambria Math" panose="02040503050406030204" pitchFamily="18" charset="0"/>
                                </a:rPr>
                              </m:ctrlPr>
                            </m:sSubPr>
                            <m:e>
                              <m:r>
                                <a:rPr lang="nl-BE" sz="3200" i="1">
                                  <a:latin typeface="Cambria Math" panose="02040503050406030204" pitchFamily="18" charset="0"/>
                                </a:rPr>
                                <m:t>𝑛</m:t>
                              </m:r>
                            </m:e>
                            <m:sub>
                              <m:r>
                                <m:rPr>
                                  <m:sty m:val="p"/>
                                </m:rPr>
                                <a:rPr lang="nl-BE" sz="3200" i="0">
                                  <a:latin typeface="Cambria Math" panose="02040503050406030204" pitchFamily="18" charset="0"/>
                                </a:rPr>
                                <m:t>e</m:t>
                              </m:r>
                            </m:sub>
                          </m:sSub>
                          <m:sSub>
                            <m:sSubPr>
                              <m:ctrlPr>
                                <a:rPr lang="nl-BE" sz="3200" i="1">
                                  <a:latin typeface="Cambria Math" panose="02040503050406030204" pitchFamily="18" charset="0"/>
                                </a:rPr>
                              </m:ctrlPr>
                            </m:sSubPr>
                            <m:e>
                              <m:r>
                                <a:rPr lang="nl-BE" sz="3200" i="1">
                                  <a:latin typeface="Cambria Math" panose="02040503050406030204" pitchFamily="18" charset="0"/>
                                </a:rPr>
                                <m:t>𝐾</m:t>
                              </m:r>
                            </m:e>
                            <m:sub>
                              <m:r>
                                <a:rPr lang="nl-BE" sz="3200" i="1">
                                  <a:latin typeface="Cambria Math" panose="02040503050406030204" pitchFamily="18" charset="0"/>
                                </a:rPr>
                                <m:t>𝑑𝑒</m:t>
                              </m:r>
                            </m:sub>
                          </m:sSub>
                          <m:r>
                            <a:rPr lang="nl-BE" sz="3200" i="1">
                              <a:latin typeface="Cambria Math" panose="02040503050406030204" pitchFamily="18" charset="0"/>
                            </a:rPr>
                            <m:t>+</m:t>
                          </m:r>
                          <m:sSub>
                            <m:sSubPr>
                              <m:ctrlPr>
                                <a:rPr lang="nl-BE" sz="3200" i="1">
                                  <a:latin typeface="Cambria Math" panose="02040503050406030204" pitchFamily="18" charset="0"/>
                                </a:rPr>
                              </m:ctrlPr>
                            </m:sSubPr>
                            <m:e>
                              <m:r>
                                <a:rPr lang="nl-BE" sz="3200" i="1">
                                  <a:latin typeface="Cambria Math" panose="02040503050406030204" pitchFamily="18" charset="0"/>
                                </a:rPr>
                                <m:t>𝑛</m:t>
                              </m:r>
                            </m:e>
                            <m:sub>
                              <m:r>
                                <m:rPr>
                                  <m:sty m:val="p"/>
                                </m:rPr>
                                <a:rPr lang="nl-BE" sz="3200" i="0">
                                  <a:latin typeface="Cambria Math" panose="02040503050406030204" pitchFamily="18" charset="0"/>
                                </a:rPr>
                                <m:t>e</m:t>
                              </m:r>
                            </m:sub>
                          </m:sSub>
                          <m:sSub>
                            <m:sSubPr>
                              <m:ctrlPr>
                                <a:rPr lang="nl-BE" sz="3200" i="1">
                                  <a:latin typeface="Cambria Math" panose="02040503050406030204" pitchFamily="18" charset="0"/>
                                </a:rPr>
                              </m:ctrlPr>
                            </m:sSubPr>
                            <m:e>
                              <m:r>
                                <a:rPr lang="nl-BE" sz="3200" i="1">
                                  <a:latin typeface="Cambria Math" panose="02040503050406030204" pitchFamily="18" charset="0"/>
                                </a:rPr>
                                <m:t>𝐾</m:t>
                              </m:r>
                            </m:e>
                            <m:sub>
                              <m:r>
                                <a:rPr lang="nl-BE" sz="3200" i="1">
                                  <a:latin typeface="Cambria Math" panose="02040503050406030204" pitchFamily="18" charset="0"/>
                                </a:rPr>
                                <m:t>𝑑𝑖</m:t>
                              </m:r>
                              <m:r>
                                <a:rPr lang="nl-BE" sz="3200" i="1">
                                  <a:latin typeface="Cambria Math" panose="02040503050406030204" pitchFamily="18" charset="0"/>
                                </a:rPr>
                                <m:t>2</m:t>
                              </m:r>
                            </m:sub>
                          </m:sSub>
                        </m:den>
                      </m:f>
                    </m:oMath>
                  </m:oMathPara>
                </a14:m>
                <a:endParaRPr lang="en-BE" sz="3200"/>
              </a:p>
            </p:txBody>
          </p:sp>
        </mc:Choice>
        <mc:Fallback xmlns="">
          <p:sp>
            <p:nvSpPr>
              <p:cNvPr id="10" name="TextBox 9">
                <a:extLst>
                  <a:ext uri="{FF2B5EF4-FFF2-40B4-BE49-F238E27FC236}">
                    <a16:creationId xmlns:a16="http://schemas.microsoft.com/office/drawing/2014/main" id="{2CC71D4A-5C5B-4950-531F-8D0EE882FE15}"/>
                  </a:ext>
                </a:extLst>
              </p:cNvPr>
              <p:cNvSpPr txBox="1">
                <a:spLocks noRot="1" noChangeAspect="1" noMove="1" noResize="1" noEditPoints="1" noAdjustHandles="1" noChangeArrowheads="1" noChangeShapeType="1" noTextEdit="1"/>
              </p:cNvSpPr>
              <p:nvPr/>
            </p:nvSpPr>
            <p:spPr>
              <a:xfrm>
                <a:off x="429630" y="3129777"/>
                <a:ext cx="5603970" cy="1005147"/>
              </a:xfrm>
              <a:prstGeom prst="rect">
                <a:avLst/>
              </a:prstGeom>
              <a:blipFill>
                <a:blip r:embed="rId4"/>
                <a:stretch>
                  <a:fillRect/>
                </a:stretch>
              </a:blipFill>
            </p:spPr>
            <p:txBody>
              <a:bodyPr/>
              <a:lstStyle/>
              <a:p>
                <a:r>
                  <a:rPr lang="en-BE">
                    <a:noFill/>
                  </a:rPr>
                  <a:t> </a:t>
                </a:r>
              </a:p>
            </p:txBody>
          </p:sp>
        </mc:Fallback>
      </mc:AlternateContent>
      <p:pic>
        <p:nvPicPr>
          <p:cNvPr id="11" name="Afbeelding 10">
            <a:extLst>
              <a:ext uri="{FF2B5EF4-FFF2-40B4-BE49-F238E27FC236}">
                <a16:creationId xmlns:a16="http://schemas.microsoft.com/office/drawing/2014/main" id="{1B9C11F7-88A8-C2EA-FF65-7D5E45D256F5}"/>
              </a:ext>
            </a:extLst>
          </p:cNvPr>
          <p:cNvPicPr>
            <a:picLocks noChangeAspect="1"/>
          </p:cNvPicPr>
          <p:nvPr/>
        </p:nvPicPr>
        <p:blipFill>
          <a:blip r:embed="rId5"/>
          <a:stretch>
            <a:fillRect/>
          </a:stretch>
        </p:blipFill>
        <p:spPr>
          <a:xfrm>
            <a:off x="6257226" y="2111702"/>
            <a:ext cx="5934773" cy="2151721"/>
          </a:xfrm>
          <a:prstGeom prst="rect">
            <a:avLst/>
          </a:prstGeom>
        </p:spPr>
      </p:pic>
      <p:sp>
        <p:nvSpPr>
          <p:cNvPr id="13" name="Rectangle: Rounded Corners 12">
            <a:extLst>
              <a:ext uri="{FF2B5EF4-FFF2-40B4-BE49-F238E27FC236}">
                <a16:creationId xmlns:a16="http://schemas.microsoft.com/office/drawing/2014/main" id="{A174A6CE-C46E-75B9-7695-663E097F21C6}"/>
              </a:ext>
            </a:extLst>
          </p:cNvPr>
          <p:cNvSpPr/>
          <p:nvPr/>
        </p:nvSpPr>
        <p:spPr>
          <a:xfrm>
            <a:off x="6257225" y="3522256"/>
            <a:ext cx="2138630" cy="741167"/>
          </a:xfrm>
          <a:prstGeom prst="roundRect">
            <a:avLst/>
          </a:prstGeom>
          <a:solidFill>
            <a:srgbClr val="FFFF00">
              <a:alpha val="43000"/>
            </a:srgb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5" name="Rectangle: Rounded Corners 14">
            <a:extLst>
              <a:ext uri="{FF2B5EF4-FFF2-40B4-BE49-F238E27FC236}">
                <a16:creationId xmlns:a16="http://schemas.microsoft.com/office/drawing/2014/main" id="{2D685C89-5349-0570-DDA0-109777A8A9E0}"/>
              </a:ext>
            </a:extLst>
          </p:cNvPr>
          <p:cNvSpPr/>
          <p:nvPr/>
        </p:nvSpPr>
        <p:spPr>
          <a:xfrm>
            <a:off x="6257225" y="2394757"/>
            <a:ext cx="2042732" cy="265311"/>
          </a:xfrm>
          <a:prstGeom prst="roundRect">
            <a:avLst/>
          </a:prstGeom>
          <a:solidFill>
            <a:srgbClr val="FF13F0">
              <a:alpha val="43000"/>
            </a:srgb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6" name="Rectangle: Rounded Corners 15">
            <a:extLst>
              <a:ext uri="{FF2B5EF4-FFF2-40B4-BE49-F238E27FC236}">
                <a16:creationId xmlns:a16="http://schemas.microsoft.com/office/drawing/2014/main" id="{D0820A8C-A914-D0BB-C22F-2F3FCF871E2B}"/>
              </a:ext>
            </a:extLst>
          </p:cNvPr>
          <p:cNvSpPr/>
          <p:nvPr/>
        </p:nvSpPr>
        <p:spPr>
          <a:xfrm>
            <a:off x="6298789" y="3252408"/>
            <a:ext cx="2042732" cy="265311"/>
          </a:xfrm>
          <a:prstGeom prst="roundRect">
            <a:avLst/>
          </a:prstGeom>
          <a:solidFill>
            <a:srgbClr val="FF13F0">
              <a:alpha val="43000"/>
            </a:srgb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9BE42926-7D87-8314-EDC8-4CA6E71F0BB1}"/>
                  </a:ext>
                </a:extLst>
              </p:cNvPr>
              <p:cNvSpPr txBox="1"/>
              <p:nvPr/>
            </p:nvSpPr>
            <p:spPr>
              <a:xfrm>
                <a:off x="851477" y="4948676"/>
                <a:ext cx="11865919" cy="553100"/>
              </a:xfrm>
              <a:prstGeom prst="rect">
                <a:avLst/>
              </a:prstGeom>
              <a:noFill/>
            </p:spPr>
            <p:txBody>
              <a:bodyPr wrap="square" lIns="0" tIns="0" rIns="0" bIns="0" rtlCol="0">
                <a:spAutoFit/>
              </a:bodyPr>
              <a:lstStyle/>
              <a:p>
                <a:pPr marL="342900" indent="-342900">
                  <a:buFont typeface="Arial" panose="020B0604020202020204" pitchFamily="34" charset="0"/>
                  <a:buChar char="•"/>
                </a:pPr>
                <a:r>
                  <a:rPr lang="nl-BE" sz="2400" b="0"/>
                  <a:t>From momentum and energy conservation: </a:t>
                </a:r>
                <a14:m>
                  <m:oMath xmlns:m="http://schemas.openxmlformats.org/officeDocument/2006/math">
                    <m:sSub>
                      <m:sSubPr>
                        <m:ctrlPr>
                          <a:rPr lang="nl-BE" sz="2400" b="0" i="1" smtClean="0">
                            <a:latin typeface="Cambria Math" panose="02040503050406030204" pitchFamily="18" charset="0"/>
                          </a:rPr>
                        </m:ctrlPr>
                      </m:sSubPr>
                      <m:e>
                        <m:r>
                          <a:rPr lang="nl-BE" sz="2400" b="0" i="1" smtClean="0">
                            <a:latin typeface="Cambria Math" panose="02040503050406030204" pitchFamily="18" charset="0"/>
                          </a:rPr>
                          <m:t>𝑇</m:t>
                        </m:r>
                      </m:e>
                      <m:sub>
                        <m:sSubSup>
                          <m:sSubSupPr>
                            <m:ctrlPr>
                              <a:rPr lang="nl-BE" sz="2400" b="0" i="0" smtClean="0">
                                <a:latin typeface="Cambria Math" panose="02040503050406030204" pitchFamily="18" charset="0"/>
                              </a:rPr>
                            </m:ctrlPr>
                          </m:sSubSupPr>
                          <m:e>
                            <m:r>
                              <m:rPr>
                                <m:sty m:val="p"/>
                              </m:rPr>
                              <a:rPr lang="nl-BE" sz="2400" b="0" i="0" smtClean="0">
                                <a:latin typeface="Cambria Math" panose="02040503050406030204" pitchFamily="18" charset="0"/>
                              </a:rPr>
                              <m:t>D</m:t>
                            </m:r>
                          </m:e>
                          <m:sub>
                            <m:r>
                              <a:rPr lang="nl-BE" sz="2400" b="0" i="1" smtClean="0">
                                <a:latin typeface="Cambria Math" panose="02040503050406030204" pitchFamily="18" charset="0"/>
                              </a:rPr>
                              <m:t>2</m:t>
                            </m:r>
                          </m:sub>
                          <m:sup>
                            <m:r>
                              <a:rPr lang="nl-BE" sz="2400" b="0" i="1" smtClean="0">
                                <a:latin typeface="Cambria Math" panose="02040503050406030204" pitchFamily="18" charset="0"/>
                              </a:rPr>
                              <m:t>+</m:t>
                            </m:r>
                          </m:sup>
                        </m:sSubSup>
                      </m:sub>
                    </m:sSub>
                    <m:r>
                      <a:rPr lang="nl-BE" sz="2400" b="0" i="1" smtClean="0">
                        <a:latin typeface="Cambria Math" panose="02040503050406030204" pitchFamily="18" charset="0"/>
                      </a:rPr>
                      <m:t>=</m:t>
                    </m:r>
                    <m:sSub>
                      <m:sSubPr>
                        <m:ctrlPr>
                          <a:rPr lang="nl-BE" sz="2400" b="0" i="1" smtClean="0">
                            <a:latin typeface="Cambria Math" panose="02040503050406030204" pitchFamily="18" charset="0"/>
                          </a:rPr>
                        </m:ctrlPr>
                      </m:sSubPr>
                      <m:e>
                        <m:r>
                          <a:rPr lang="nl-BE" sz="2400" b="0" i="1" smtClean="0">
                            <a:latin typeface="Cambria Math" panose="02040503050406030204" pitchFamily="18" charset="0"/>
                          </a:rPr>
                          <m:t>𝑇</m:t>
                        </m:r>
                      </m:e>
                      <m:sub>
                        <m:sSubSup>
                          <m:sSubSupPr>
                            <m:ctrlPr>
                              <a:rPr lang="nl-BE" sz="2400" i="0">
                                <a:latin typeface="Cambria Math" panose="02040503050406030204" pitchFamily="18" charset="0"/>
                              </a:rPr>
                            </m:ctrlPr>
                          </m:sSubSupPr>
                          <m:e>
                            <m:r>
                              <m:rPr>
                                <m:sty m:val="p"/>
                              </m:rPr>
                              <a:rPr lang="nl-BE" sz="2400" i="0">
                                <a:latin typeface="Cambria Math" panose="02040503050406030204" pitchFamily="18" charset="0"/>
                              </a:rPr>
                              <m:t>D</m:t>
                            </m:r>
                          </m:e>
                          <m:sub>
                            <m:r>
                              <a:rPr lang="nl-BE" sz="2400" i="1">
                                <a:latin typeface="Cambria Math" panose="02040503050406030204" pitchFamily="18" charset="0"/>
                              </a:rPr>
                              <m:t>2</m:t>
                            </m:r>
                          </m:sub>
                          <m:sup/>
                        </m:sSubSup>
                      </m:sub>
                    </m:sSub>
                    <m:r>
                      <a:rPr lang="nl-BE" sz="2400" b="0" i="1" smtClean="0">
                        <a:latin typeface="Cambria Math" panose="02040503050406030204" pitchFamily="18" charset="0"/>
                      </a:rPr>
                      <m:t> </m:t>
                    </m:r>
                  </m:oMath>
                </a14:m>
                <a:r>
                  <a:rPr lang="nl-BE" sz="2400"/>
                  <a:t>and </a:t>
                </a:r>
                <a14:m>
                  <m:oMath xmlns:m="http://schemas.openxmlformats.org/officeDocument/2006/math">
                    <m:sSubSup>
                      <m:sSubSupPr>
                        <m:ctrlPr>
                          <a:rPr lang="nl-BE" sz="2400" b="1" i="0" smtClean="0">
                            <a:latin typeface="Cambria Math" panose="02040503050406030204" pitchFamily="18" charset="0"/>
                          </a:rPr>
                        </m:ctrlPr>
                      </m:sSubSupPr>
                      <m:e>
                        <m:r>
                          <a:rPr lang="nl-BE" sz="2400" b="1" i="0" smtClean="0">
                            <a:latin typeface="Cambria Math" panose="02040503050406030204" pitchFamily="18" charset="0"/>
                          </a:rPr>
                          <m:t>𝐕</m:t>
                        </m:r>
                      </m:e>
                      <m:sub>
                        <m:sSubSup>
                          <m:sSubSupPr>
                            <m:ctrlPr>
                              <a:rPr lang="nl-BE" sz="2400">
                                <a:latin typeface="Cambria Math" panose="02040503050406030204" pitchFamily="18" charset="0"/>
                              </a:rPr>
                            </m:ctrlPr>
                          </m:sSubSupPr>
                          <m:e>
                            <m:r>
                              <m:rPr>
                                <m:sty m:val="p"/>
                              </m:rPr>
                              <a:rPr lang="nl-BE" sz="2400">
                                <a:latin typeface="Cambria Math" panose="02040503050406030204" pitchFamily="18" charset="0"/>
                              </a:rPr>
                              <m:t>D</m:t>
                            </m:r>
                          </m:e>
                          <m:sub>
                            <m:r>
                              <a:rPr lang="nl-BE" sz="2400" i="1">
                                <a:latin typeface="Cambria Math" panose="02040503050406030204" pitchFamily="18" charset="0"/>
                              </a:rPr>
                              <m:t>2</m:t>
                            </m:r>
                          </m:sub>
                          <m:sup>
                            <m:r>
                              <a:rPr lang="nl-BE" sz="2400" i="1">
                                <a:latin typeface="Cambria Math" panose="02040503050406030204" pitchFamily="18" charset="0"/>
                              </a:rPr>
                              <m:t>+</m:t>
                            </m:r>
                          </m:sup>
                        </m:sSubSup>
                      </m:sub>
                      <m:sup/>
                    </m:sSubSup>
                    <m:r>
                      <a:rPr lang="nl-BE" sz="2400" i="1">
                        <a:latin typeface="Cambria Math" panose="02040503050406030204" pitchFamily="18" charset="0"/>
                      </a:rPr>
                      <m:t>=</m:t>
                    </m:r>
                    <m:sSubSup>
                      <m:sSubSupPr>
                        <m:ctrlPr>
                          <a:rPr lang="nl-BE" sz="2400" b="1" i="0" smtClean="0">
                            <a:latin typeface="Cambria Math" panose="02040503050406030204" pitchFamily="18" charset="0"/>
                          </a:rPr>
                        </m:ctrlPr>
                      </m:sSubSupPr>
                      <m:e>
                        <m:r>
                          <a:rPr lang="nl-BE" sz="2400" b="1" i="0" smtClean="0">
                            <a:latin typeface="Cambria Math" panose="02040503050406030204" pitchFamily="18" charset="0"/>
                          </a:rPr>
                          <m:t>𝐕</m:t>
                        </m:r>
                      </m:e>
                      <m:sub>
                        <m:sSubSup>
                          <m:sSubSupPr>
                            <m:ctrlPr>
                              <a:rPr lang="nl-BE" sz="2400">
                                <a:latin typeface="Cambria Math" panose="02040503050406030204" pitchFamily="18" charset="0"/>
                              </a:rPr>
                            </m:ctrlPr>
                          </m:sSubSupPr>
                          <m:e>
                            <m:r>
                              <m:rPr>
                                <m:sty m:val="p"/>
                              </m:rPr>
                              <a:rPr lang="nl-BE" sz="2400">
                                <a:latin typeface="Cambria Math" panose="02040503050406030204" pitchFamily="18" charset="0"/>
                              </a:rPr>
                              <m:t>D</m:t>
                            </m:r>
                          </m:e>
                          <m:sub>
                            <m:r>
                              <a:rPr lang="nl-BE" sz="2400" i="1">
                                <a:latin typeface="Cambria Math" panose="02040503050406030204" pitchFamily="18" charset="0"/>
                              </a:rPr>
                              <m:t>2</m:t>
                            </m:r>
                          </m:sub>
                          <m:sup/>
                        </m:sSubSup>
                        <m:r>
                          <a:rPr lang="nl-BE" sz="2400" b="0" i="1" smtClean="0">
                            <a:latin typeface="Cambria Math" panose="02040503050406030204" pitchFamily="18" charset="0"/>
                          </a:rPr>
                          <m:t> </m:t>
                        </m:r>
                      </m:sub>
                      <m:sup/>
                    </m:sSubSup>
                  </m:oMath>
                </a14:m>
                <a:endParaRPr lang="en-BE" sz="2400"/>
              </a:p>
            </p:txBody>
          </p:sp>
        </mc:Choice>
        <mc:Fallback xmlns="">
          <p:sp>
            <p:nvSpPr>
              <p:cNvPr id="17" name="TextBox 16">
                <a:extLst>
                  <a:ext uri="{FF2B5EF4-FFF2-40B4-BE49-F238E27FC236}">
                    <a16:creationId xmlns:a16="http://schemas.microsoft.com/office/drawing/2014/main" id="{9BE42926-7D87-8314-EDC8-4CA6E71F0BB1}"/>
                  </a:ext>
                </a:extLst>
              </p:cNvPr>
              <p:cNvSpPr txBox="1">
                <a:spLocks noRot="1" noChangeAspect="1" noMove="1" noResize="1" noEditPoints="1" noAdjustHandles="1" noChangeArrowheads="1" noChangeShapeType="1" noTextEdit="1"/>
              </p:cNvSpPr>
              <p:nvPr/>
            </p:nvSpPr>
            <p:spPr>
              <a:xfrm>
                <a:off x="851477" y="4948676"/>
                <a:ext cx="11865919" cy="553100"/>
              </a:xfrm>
              <a:prstGeom prst="rect">
                <a:avLst/>
              </a:prstGeom>
              <a:blipFill>
                <a:blip r:embed="rId6"/>
                <a:stretch>
                  <a:fillRect l="-1490" t="-6593" b="-9890"/>
                </a:stretch>
              </a:blipFill>
            </p:spPr>
            <p:txBody>
              <a:bodyPr/>
              <a:lstStyle/>
              <a:p>
                <a:r>
                  <a:rPr lang="en-BE">
                    <a:noFill/>
                  </a:rPr>
                  <a:t> </a:t>
                </a:r>
              </a:p>
            </p:txBody>
          </p:sp>
        </mc:Fallback>
      </mc:AlternateContent>
    </p:spTree>
    <p:extLst>
      <p:ext uri="{BB962C8B-B14F-4D97-AF65-F5344CB8AC3E}">
        <p14:creationId xmlns:p14="http://schemas.microsoft.com/office/powerpoint/2010/main" val="2578013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E3F7722-F4FA-1370-3F6C-A65665B32303}"/>
              </a:ext>
            </a:extLst>
          </p:cNvPr>
          <p:cNvSpPr>
            <a:spLocks noGrp="1"/>
          </p:cNvSpPr>
          <p:nvPr>
            <p:ph type="sldNum" sz="quarter" idx="12"/>
          </p:nvPr>
        </p:nvSpPr>
        <p:spPr/>
        <p:txBody>
          <a:bodyPr/>
          <a:lstStyle/>
          <a:p>
            <a:fld id="{0A297500-7527-634B-90F4-69D0994C32B4}" type="slidenum">
              <a:rPr lang="nl-NL" smtClean="0"/>
              <a:pPr/>
              <a:t>9</a:t>
            </a:fld>
            <a:endParaRPr lang="nl-NL" dirty="0"/>
          </a:p>
        </p:txBody>
      </p:sp>
      <p:sp>
        <p:nvSpPr>
          <p:cNvPr id="4" name="Content Placeholder 3">
            <a:extLst>
              <a:ext uri="{FF2B5EF4-FFF2-40B4-BE49-F238E27FC236}">
                <a16:creationId xmlns:a16="http://schemas.microsoft.com/office/drawing/2014/main" id="{8DD4FB89-F971-3357-19AB-B236EA999881}"/>
              </a:ext>
            </a:extLst>
          </p:cNvPr>
          <p:cNvSpPr>
            <a:spLocks noGrp="1"/>
          </p:cNvSpPr>
          <p:nvPr>
            <p:ph sz="quarter" idx="13"/>
          </p:nvPr>
        </p:nvSpPr>
        <p:spPr/>
        <p:txBody>
          <a:bodyPr/>
          <a:lstStyle/>
          <a:p>
            <a:r>
              <a:rPr lang="nl-BE" b="1"/>
              <a:t>Source and sink terms</a:t>
            </a:r>
          </a:p>
          <a:p>
            <a:endParaRPr lang="nl-BE"/>
          </a:p>
          <a:p>
            <a:r>
              <a:rPr lang="nl-BE"/>
              <a:t>Boundary conditions</a:t>
            </a:r>
          </a:p>
          <a:p>
            <a:endParaRPr lang="nl-BE"/>
          </a:p>
          <a:p>
            <a:r>
              <a:rPr lang="nl-BE"/>
              <a:t>Transport model</a:t>
            </a:r>
            <a:endParaRPr lang="en-BE"/>
          </a:p>
        </p:txBody>
      </p:sp>
      <p:sp>
        <p:nvSpPr>
          <p:cNvPr id="5" name="Title 4">
            <a:extLst>
              <a:ext uri="{FF2B5EF4-FFF2-40B4-BE49-F238E27FC236}">
                <a16:creationId xmlns:a16="http://schemas.microsoft.com/office/drawing/2014/main" id="{D9E43586-E1A8-AF9B-6843-AF0A9B3E920F}"/>
              </a:ext>
            </a:extLst>
          </p:cNvPr>
          <p:cNvSpPr>
            <a:spLocks noGrp="1"/>
          </p:cNvSpPr>
          <p:nvPr>
            <p:ph type="title"/>
          </p:nvPr>
        </p:nvSpPr>
        <p:spPr/>
        <p:txBody>
          <a:bodyPr/>
          <a:lstStyle/>
          <a:p>
            <a:r>
              <a:rPr lang="nl-BE"/>
              <a:t>Fluid model components</a:t>
            </a:r>
            <a:endParaRPr lang="en-BE"/>
          </a:p>
        </p:txBody>
      </p:sp>
    </p:spTree>
    <p:extLst>
      <p:ext uri="{BB962C8B-B14F-4D97-AF65-F5344CB8AC3E}">
        <p14:creationId xmlns:p14="http://schemas.microsoft.com/office/powerpoint/2010/main" val="3177986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6C05D14-2788-881A-D046-5CD263D8F3D8}"/>
              </a:ext>
            </a:extLst>
          </p:cNvPr>
          <p:cNvSpPr>
            <a:spLocks noGrp="1"/>
          </p:cNvSpPr>
          <p:nvPr>
            <p:ph type="sldNum" sz="quarter" idx="12"/>
          </p:nvPr>
        </p:nvSpPr>
        <p:spPr/>
        <p:txBody>
          <a:bodyPr/>
          <a:lstStyle/>
          <a:p>
            <a:fld id="{0A297500-7527-634B-90F4-69D0994C32B4}" type="slidenum">
              <a:rPr lang="nl-NL" smtClean="0"/>
              <a:pPr/>
              <a:t>10</a:t>
            </a:fld>
            <a:endParaRPr lang="nl-NL" dirty="0"/>
          </a:p>
        </p:txBody>
      </p:sp>
      <p:sp>
        <p:nvSpPr>
          <p:cNvPr id="5" name="Title 4">
            <a:extLst>
              <a:ext uri="{FF2B5EF4-FFF2-40B4-BE49-F238E27FC236}">
                <a16:creationId xmlns:a16="http://schemas.microsoft.com/office/drawing/2014/main" id="{23141402-AB6F-BD05-176C-3F3D2B2BB748}"/>
              </a:ext>
            </a:extLst>
          </p:cNvPr>
          <p:cNvSpPr>
            <a:spLocks noGrp="1"/>
          </p:cNvSpPr>
          <p:nvPr>
            <p:ph type="title"/>
          </p:nvPr>
        </p:nvSpPr>
        <p:spPr/>
        <p:txBody>
          <a:bodyPr/>
          <a:lstStyle/>
          <a:p>
            <a:r>
              <a:rPr lang="nl-BE"/>
              <a:t>Reaction dependencies</a:t>
            </a:r>
            <a:endParaRPr lang="en-BE"/>
          </a:p>
        </p:txBody>
      </p:sp>
      <p:pic>
        <p:nvPicPr>
          <p:cNvPr id="8" name="Afbeelding 10">
            <a:extLst>
              <a:ext uri="{FF2B5EF4-FFF2-40B4-BE49-F238E27FC236}">
                <a16:creationId xmlns:a16="http://schemas.microsoft.com/office/drawing/2014/main" id="{FA0C8030-FED0-7ABA-933A-F14125B2744E}"/>
              </a:ext>
            </a:extLst>
          </p:cNvPr>
          <p:cNvPicPr>
            <a:picLocks noChangeAspect="1"/>
          </p:cNvPicPr>
          <p:nvPr/>
        </p:nvPicPr>
        <p:blipFill>
          <a:blip r:embed="rId2"/>
          <a:stretch>
            <a:fillRect/>
          </a:stretch>
        </p:blipFill>
        <p:spPr>
          <a:xfrm>
            <a:off x="2119877" y="1359036"/>
            <a:ext cx="7138422" cy="2588118"/>
          </a:xfrm>
          <a:prstGeom prst="rect">
            <a:avLst/>
          </a:prstGeom>
        </p:spPr>
      </p:pic>
      <p:sp>
        <p:nvSpPr>
          <p:cNvPr id="9" name="Rectangle: Rounded Corners 8">
            <a:extLst>
              <a:ext uri="{FF2B5EF4-FFF2-40B4-BE49-F238E27FC236}">
                <a16:creationId xmlns:a16="http://schemas.microsoft.com/office/drawing/2014/main" id="{5C1271A9-5D16-CD89-115B-1F09C7D4D634}"/>
              </a:ext>
            </a:extLst>
          </p:cNvPr>
          <p:cNvSpPr/>
          <p:nvPr/>
        </p:nvSpPr>
        <p:spPr>
          <a:xfrm>
            <a:off x="7969827" y="1724890"/>
            <a:ext cx="415638" cy="786145"/>
          </a:xfrm>
          <a:prstGeom prst="roundRect">
            <a:avLst/>
          </a:prstGeom>
          <a:solidFill>
            <a:srgbClr val="00B050">
              <a:alpha val="43000"/>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0" name="Rectangle: Rounded Corners 9">
            <a:extLst>
              <a:ext uri="{FF2B5EF4-FFF2-40B4-BE49-F238E27FC236}">
                <a16:creationId xmlns:a16="http://schemas.microsoft.com/office/drawing/2014/main" id="{9E704416-843E-96EF-1230-6ECFF41E1BCF}"/>
              </a:ext>
            </a:extLst>
          </p:cNvPr>
          <p:cNvSpPr/>
          <p:nvPr/>
        </p:nvSpPr>
        <p:spPr>
          <a:xfrm>
            <a:off x="7976753" y="2795155"/>
            <a:ext cx="415638" cy="1073627"/>
          </a:xfrm>
          <a:prstGeom prst="roundRect">
            <a:avLst/>
          </a:prstGeom>
          <a:solidFill>
            <a:srgbClr val="00B050">
              <a:alpha val="43000"/>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B45E90D-6726-2103-5455-DF6E53B0C7B8}"/>
                  </a:ext>
                </a:extLst>
              </p:cNvPr>
              <p:cNvSpPr txBox="1"/>
              <p:nvPr/>
            </p:nvSpPr>
            <p:spPr>
              <a:xfrm>
                <a:off x="768927" y="4139419"/>
                <a:ext cx="6192982" cy="984885"/>
              </a:xfrm>
              <a:prstGeom prst="rect">
                <a:avLst/>
              </a:prstGeom>
              <a:noFill/>
            </p:spPr>
            <p:txBody>
              <a:bodyPr wrap="square" rtlCol="0">
                <a:spAutoFit/>
              </a:bodyPr>
              <a:lstStyle/>
              <a:p>
                <a:pPr marL="285750" indent="-285750">
                  <a:buFont typeface="Arial" panose="020B0604020202020204" pitchFamily="34" charset="0"/>
                  <a:buChar char="•"/>
                </a:pPr>
                <a:r>
                  <a:rPr lang="nl-BE" sz="2000"/>
                  <a:t>H.4 + H.2 type reactions depend only on plasma</a:t>
                </a:r>
              </a:p>
              <a:p>
                <a:pPr marL="285750" indent="-285750">
                  <a:buFont typeface="Arial" panose="020B0604020202020204" pitchFamily="34" charset="0"/>
                  <a:buChar char="•"/>
                </a:pPr>
                <a:r>
                  <a:rPr lang="nl-BE" sz="2000"/>
                  <a:t>reaction rate </a:t>
                </a:r>
                <a14:m>
                  <m:oMath xmlns:m="http://schemas.openxmlformats.org/officeDocument/2006/math">
                    <m:r>
                      <a:rPr lang="nl-BE" sz="2000" b="0" i="1" smtClean="0">
                        <a:latin typeface="Cambria Math" panose="02040503050406030204" pitchFamily="18" charset="0"/>
                      </a:rPr>
                      <m:t>𝑅</m:t>
                    </m:r>
                  </m:oMath>
                </a14:m>
                <a:r>
                  <a:rPr lang="nl-BE" sz="2000"/>
                  <a:t> for reaction </a:t>
                </a:r>
                <a14:m>
                  <m:oMath xmlns:m="http://schemas.openxmlformats.org/officeDocument/2006/math">
                    <m:r>
                      <a:rPr lang="nl-BE" sz="2000" b="0" i="1" smtClean="0">
                        <a:latin typeface="Cambria Math" panose="02040503050406030204" pitchFamily="18" charset="0"/>
                      </a:rPr>
                      <m:t>𝑘</m:t>
                    </m:r>
                  </m:oMath>
                </a14:m>
                <a:r>
                  <a:rPr lang="nl-BE" sz="2000"/>
                  <a:t> in the fluid picture is </a:t>
                </a:r>
              </a:p>
              <a:p>
                <a:endParaRPr lang="en-BE"/>
              </a:p>
            </p:txBody>
          </p:sp>
        </mc:Choice>
        <mc:Fallback xmlns="">
          <p:sp>
            <p:nvSpPr>
              <p:cNvPr id="11" name="TextBox 10">
                <a:extLst>
                  <a:ext uri="{FF2B5EF4-FFF2-40B4-BE49-F238E27FC236}">
                    <a16:creationId xmlns:a16="http://schemas.microsoft.com/office/drawing/2014/main" id="{1B45E90D-6726-2103-5455-DF6E53B0C7B8}"/>
                  </a:ext>
                </a:extLst>
              </p:cNvPr>
              <p:cNvSpPr txBox="1">
                <a:spLocks noRot="1" noChangeAspect="1" noMove="1" noResize="1" noEditPoints="1" noAdjustHandles="1" noChangeArrowheads="1" noChangeShapeType="1" noTextEdit="1"/>
              </p:cNvSpPr>
              <p:nvPr/>
            </p:nvSpPr>
            <p:spPr>
              <a:xfrm>
                <a:off x="768927" y="4139419"/>
                <a:ext cx="6192982" cy="984885"/>
              </a:xfrm>
              <a:prstGeom prst="rect">
                <a:avLst/>
              </a:prstGeom>
              <a:blipFill>
                <a:blip r:embed="rId3"/>
                <a:stretch>
                  <a:fillRect l="-886" t="-2469"/>
                </a:stretch>
              </a:blipFill>
            </p:spPr>
            <p:txBody>
              <a:bodyPr/>
              <a:lstStyle/>
              <a:p>
                <a:r>
                  <a:rPr lang="en-BE">
                    <a:noFill/>
                  </a:rPr>
                  <a:t> </a:t>
                </a:r>
              </a:p>
            </p:txBody>
          </p:sp>
        </mc:Fallback>
      </mc:AlternateContent>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8DC8C683-EB2C-660C-C382-7BFB406A5C58}"/>
                  </a:ext>
                </a:extLst>
              </p:cNvPr>
              <p:cNvSpPr txBox="1"/>
              <p:nvPr/>
            </p:nvSpPr>
            <p:spPr>
              <a:xfrm>
                <a:off x="4146638" y="5099154"/>
                <a:ext cx="4760086" cy="618246"/>
              </a:xfrm>
              <a:prstGeom prst="rect">
                <a:avLst/>
              </a:prstGeom>
              <a:noFill/>
            </p:spPr>
            <p:txBody>
              <a:bodyPr wrap="none" lIns="0" tIns="0" rIns="0" bIns="0" rtlCol="0">
                <a:spAutoFit/>
              </a:bodyPr>
              <a:lstStyle/>
              <a:p>
                <a:pPr/>
                <a14:m>
                  <m:oMathPara xmlns:m="http://schemas.openxmlformats.org/officeDocument/2006/math">
                    <m:oMath>
                      <m:sSub>
                        <m:sSubPr>
                          <m:ctrlPr>
                            <a:rPr lang="nl-BE" sz="2800" b="0" i="1" smtClean="0">
                              <a:latin typeface="Cambria Math" panose="02040503050406030204" pitchFamily="18" charset="0"/>
                            </a:rPr>
                          </m:ctrlPr>
                        </m:sSubPr>
                        <m:e>
                          <m:r>
                            <a:rPr lang="nl-BE" sz="2800" b="0" i="1" smtClean="0">
                              <a:latin typeface="Cambria Math" panose="02040503050406030204" pitchFamily="18" charset="0"/>
                            </a:rPr>
                            <m:t>𝑅</m:t>
                          </m:r>
                        </m:e>
                        <m:sub>
                          <m:r>
                            <a:rPr lang="nl-BE" sz="2800" b="0" i="1" smtClean="0">
                              <a:latin typeface="Cambria Math" panose="02040503050406030204" pitchFamily="18" charset="0"/>
                            </a:rPr>
                            <m:t>𝑘</m:t>
                          </m:r>
                        </m:sub>
                      </m:sSub>
                      <m:r>
                        <a:rPr lang="nl-BE" sz="2800" b="0" i="1" smtClean="0">
                          <a:latin typeface="Cambria Math" panose="02040503050406030204" pitchFamily="18" charset="0"/>
                        </a:rPr>
                        <m:t>=</m:t>
                      </m:r>
                      <m:sSub>
                        <m:sSubPr>
                          <m:ctrlPr>
                            <a:rPr lang="nl-BE" sz="2800" b="0" i="1" smtClean="0">
                              <a:latin typeface="Cambria Math" panose="02040503050406030204" pitchFamily="18" charset="0"/>
                            </a:rPr>
                          </m:ctrlPr>
                        </m:sSubPr>
                        <m:e>
                          <m:r>
                            <a:rPr lang="nl-BE" sz="2800" b="0" i="1" smtClean="0">
                              <a:latin typeface="Cambria Math" panose="02040503050406030204" pitchFamily="18" charset="0"/>
                            </a:rPr>
                            <m:t>𝑛</m:t>
                          </m:r>
                        </m:e>
                        <m:sub>
                          <m:r>
                            <m:rPr>
                              <m:sty m:val="p"/>
                            </m:rPr>
                            <a:rPr lang="nl-BE" sz="2800" b="0" i="0" smtClean="0">
                              <a:latin typeface="Cambria Math" panose="02040503050406030204" pitchFamily="18" charset="0"/>
                            </a:rPr>
                            <m:t>e</m:t>
                          </m:r>
                          <m:r>
                            <a:rPr lang="nl-BE" sz="2800">
                              <a:latin typeface="Cambria Math" panose="02040503050406030204" pitchFamily="18" charset="0"/>
                            </a:rPr>
                            <m:t>/</m:t>
                          </m:r>
                          <m:sSup>
                            <m:sSupPr>
                              <m:ctrlPr>
                                <a:rPr lang="nl-BE" sz="2800">
                                  <a:latin typeface="Cambria Math" panose="02040503050406030204" pitchFamily="18" charset="0"/>
                                </a:rPr>
                              </m:ctrlPr>
                            </m:sSupPr>
                            <m:e>
                              <m:r>
                                <m:rPr>
                                  <m:sty m:val="p"/>
                                </m:rPr>
                                <a:rPr lang="nl-BE" sz="2800">
                                  <a:latin typeface="Cambria Math" panose="02040503050406030204" pitchFamily="18" charset="0"/>
                                </a:rPr>
                                <m:t>D</m:t>
                              </m:r>
                            </m:e>
                            <m:sup>
                              <m:r>
                                <a:rPr lang="nl-BE" sz="2800" i="1">
                                  <a:latin typeface="Cambria Math" panose="02040503050406030204" pitchFamily="18" charset="0"/>
                                </a:rPr>
                                <m:t>+</m:t>
                              </m:r>
                            </m:sup>
                          </m:sSup>
                        </m:sub>
                      </m:sSub>
                      <m:r>
                        <a:rPr lang="nl-BE" sz="2800" b="0" i="1" smtClean="0">
                          <a:latin typeface="Cambria Math" panose="02040503050406030204" pitchFamily="18" charset="0"/>
                        </a:rPr>
                        <m:t> </m:t>
                      </m:r>
                      <m:sSub>
                        <m:sSubPr>
                          <m:ctrlPr>
                            <a:rPr lang="nl-BE" sz="2800" b="0" i="1" smtClean="0">
                              <a:latin typeface="Cambria Math" panose="02040503050406030204" pitchFamily="18" charset="0"/>
                            </a:rPr>
                          </m:ctrlPr>
                        </m:sSubPr>
                        <m:e>
                          <m:r>
                            <a:rPr lang="nl-BE" sz="2800" b="0" i="1" smtClean="0">
                              <a:latin typeface="Cambria Math" panose="02040503050406030204" pitchFamily="18" charset="0"/>
                            </a:rPr>
                            <m:t>𝑛</m:t>
                          </m:r>
                        </m:e>
                        <m:sub>
                          <m:sSubSup>
                            <m:sSubSupPr>
                              <m:ctrlPr>
                                <a:rPr lang="nl-BE" sz="2800" b="0" i="0" smtClean="0">
                                  <a:latin typeface="Cambria Math" panose="02040503050406030204" pitchFamily="18" charset="0"/>
                                </a:rPr>
                              </m:ctrlPr>
                            </m:sSubSupPr>
                            <m:e>
                              <m:r>
                                <m:rPr>
                                  <m:sty m:val="p"/>
                                </m:rPr>
                                <a:rPr lang="nl-BE" sz="2800" b="0" i="0" smtClean="0">
                                  <a:latin typeface="Cambria Math" panose="02040503050406030204" pitchFamily="18" charset="0"/>
                                </a:rPr>
                                <m:t>D</m:t>
                              </m:r>
                            </m:e>
                            <m:sub>
                              <m:r>
                                <a:rPr lang="nl-BE" sz="2800" b="0" i="1" smtClean="0">
                                  <a:latin typeface="Cambria Math" panose="02040503050406030204" pitchFamily="18" charset="0"/>
                                </a:rPr>
                                <m:t>2</m:t>
                              </m:r>
                            </m:sub>
                            <m:sup>
                              <m:d>
                                <m:dPr>
                                  <m:ctrlPr>
                                    <a:rPr lang="nl-BE" sz="2800" b="0" i="1" smtClean="0">
                                      <a:latin typeface="Cambria Math" panose="02040503050406030204" pitchFamily="18" charset="0"/>
                                    </a:rPr>
                                  </m:ctrlPr>
                                </m:dPr>
                                <m:e>
                                  <m:r>
                                    <a:rPr lang="nl-BE" sz="2800" b="0" i="1" smtClean="0">
                                      <a:latin typeface="Cambria Math" panose="02040503050406030204" pitchFamily="18" charset="0"/>
                                    </a:rPr>
                                    <m:t>+</m:t>
                                  </m:r>
                                </m:e>
                              </m:d>
                            </m:sup>
                          </m:sSubSup>
                        </m:sub>
                      </m:sSub>
                      <m:sSub>
                        <m:sSubPr>
                          <m:ctrlPr>
                            <a:rPr lang="nl-BE" sz="2800" b="0" i="1" smtClean="0">
                              <a:latin typeface="Cambria Math" panose="02040503050406030204" pitchFamily="18" charset="0"/>
                            </a:rPr>
                          </m:ctrlPr>
                        </m:sSubPr>
                        <m:e>
                          <m:r>
                            <a:rPr lang="nl-BE" sz="2800" b="0" i="1" smtClean="0">
                              <a:latin typeface="Cambria Math" panose="02040503050406030204" pitchFamily="18" charset="0"/>
                            </a:rPr>
                            <m:t>𝐾</m:t>
                          </m:r>
                        </m:e>
                        <m:sub>
                          <m:r>
                            <a:rPr lang="nl-BE" sz="2800" b="0" i="1" smtClean="0">
                              <a:latin typeface="Cambria Math" panose="02040503050406030204" pitchFamily="18" charset="0"/>
                            </a:rPr>
                            <m:t>𝑘</m:t>
                          </m:r>
                        </m:sub>
                      </m:sSub>
                      <m:d>
                        <m:dPr>
                          <m:ctrlPr>
                            <a:rPr lang="nl-BE" sz="2800" b="0" i="1" smtClean="0">
                              <a:latin typeface="Cambria Math" panose="02040503050406030204" pitchFamily="18" charset="0"/>
                            </a:rPr>
                          </m:ctrlPr>
                        </m:dPr>
                        <m:e>
                          <m:sSub>
                            <m:sSubPr>
                              <m:ctrlPr>
                                <a:rPr lang="nl-BE" sz="2800" b="0" i="1" smtClean="0">
                                  <a:latin typeface="Cambria Math" panose="02040503050406030204" pitchFamily="18" charset="0"/>
                                </a:rPr>
                              </m:ctrlPr>
                            </m:sSubPr>
                            <m:e>
                              <m:r>
                                <a:rPr lang="nl-BE" sz="2800" b="0" i="1" smtClean="0">
                                  <a:latin typeface="Cambria Math" panose="02040503050406030204" pitchFamily="18" charset="0"/>
                                </a:rPr>
                                <m:t>𝑛</m:t>
                              </m:r>
                            </m:e>
                            <m:sub>
                              <m:r>
                                <m:rPr>
                                  <m:sty m:val="p"/>
                                </m:rPr>
                                <a:rPr lang="nl-BE" sz="2800" b="0" i="0" smtClean="0">
                                  <a:latin typeface="Cambria Math" panose="02040503050406030204" pitchFamily="18" charset="0"/>
                                </a:rPr>
                                <m:t>e</m:t>
                              </m:r>
                            </m:sub>
                          </m:sSub>
                          <m:r>
                            <a:rPr lang="nl-BE" sz="2800" b="0" i="1" smtClean="0">
                              <a:latin typeface="Cambria Math" panose="02040503050406030204" pitchFamily="18" charset="0"/>
                            </a:rPr>
                            <m:t>,</m:t>
                          </m:r>
                          <m:sSub>
                            <m:sSubPr>
                              <m:ctrlPr>
                                <a:rPr lang="nl-BE" sz="2800" b="0" i="1" smtClean="0">
                                  <a:latin typeface="Cambria Math" panose="02040503050406030204" pitchFamily="18" charset="0"/>
                                </a:rPr>
                              </m:ctrlPr>
                            </m:sSubPr>
                            <m:e>
                              <m:r>
                                <a:rPr lang="nl-BE" sz="2800" b="0" i="1" smtClean="0">
                                  <a:latin typeface="Cambria Math" panose="02040503050406030204" pitchFamily="18" charset="0"/>
                                </a:rPr>
                                <m:t>𝑇</m:t>
                              </m:r>
                            </m:e>
                            <m:sub>
                              <m:r>
                                <m:rPr>
                                  <m:sty m:val="p"/>
                                </m:rPr>
                                <a:rPr lang="nl-BE" sz="2800" b="0" i="0" smtClean="0">
                                  <a:latin typeface="Cambria Math" panose="02040503050406030204" pitchFamily="18" charset="0"/>
                                </a:rPr>
                                <m:t>e</m:t>
                              </m:r>
                              <m:r>
                                <a:rPr lang="nl-BE" sz="2800" b="0" i="0" smtClean="0">
                                  <a:latin typeface="Cambria Math" panose="02040503050406030204" pitchFamily="18" charset="0"/>
                                </a:rPr>
                                <m:t>/</m:t>
                              </m:r>
                              <m:sSup>
                                <m:sSupPr>
                                  <m:ctrlPr>
                                    <a:rPr lang="nl-BE" sz="2800" b="0" i="0" smtClean="0">
                                      <a:latin typeface="Cambria Math" panose="02040503050406030204" pitchFamily="18" charset="0"/>
                                    </a:rPr>
                                  </m:ctrlPr>
                                </m:sSupPr>
                                <m:e>
                                  <m:r>
                                    <m:rPr>
                                      <m:sty m:val="p"/>
                                    </m:rPr>
                                    <a:rPr lang="nl-BE" sz="2800" b="0" i="0" smtClean="0">
                                      <a:latin typeface="Cambria Math" panose="02040503050406030204" pitchFamily="18" charset="0"/>
                                    </a:rPr>
                                    <m:t>D</m:t>
                                  </m:r>
                                </m:e>
                                <m:sup>
                                  <m:r>
                                    <a:rPr lang="nl-BE" sz="2800" b="0" i="1" smtClean="0">
                                      <a:latin typeface="Cambria Math" panose="02040503050406030204" pitchFamily="18" charset="0"/>
                                    </a:rPr>
                                    <m:t>+</m:t>
                                  </m:r>
                                </m:sup>
                              </m:sSup>
                            </m:sub>
                          </m:sSub>
                        </m:e>
                      </m:d>
                    </m:oMath>
                  </m:oMathPara>
                </a14:m>
                <a:endParaRPr lang="en-BE" sz="2800"/>
              </a:p>
            </p:txBody>
          </p:sp>
        </mc:Choice>
        <mc:Fallback>
          <p:sp>
            <p:nvSpPr>
              <p:cNvPr id="12" name="TextBox 11">
                <a:extLst>
                  <a:ext uri="{FF2B5EF4-FFF2-40B4-BE49-F238E27FC236}">
                    <a16:creationId xmlns:a16="http://schemas.microsoft.com/office/drawing/2014/main" id="{8DC8C683-EB2C-660C-C382-7BFB406A5C58}"/>
                  </a:ext>
                </a:extLst>
              </p:cNvPr>
              <p:cNvSpPr txBox="1">
                <a:spLocks noRot="1" noChangeAspect="1" noMove="1" noResize="1" noEditPoints="1" noAdjustHandles="1" noChangeArrowheads="1" noChangeShapeType="1" noTextEdit="1"/>
              </p:cNvSpPr>
              <p:nvPr/>
            </p:nvSpPr>
            <p:spPr>
              <a:xfrm>
                <a:off x="4146638" y="5099154"/>
                <a:ext cx="4760086" cy="618246"/>
              </a:xfrm>
              <a:prstGeom prst="rect">
                <a:avLst/>
              </a:prstGeom>
              <a:blipFill>
                <a:blip r:embed="rId4"/>
                <a:stretch>
                  <a:fillRect/>
                </a:stretch>
              </a:blipFill>
            </p:spPr>
            <p:txBody>
              <a:bodyPr/>
              <a:lstStyle/>
              <a:p>
                <a:r>
                  <a:rPr lang="en-BE">
                    <a:noFill/>
                  </a:rPr>
                  <a:t> </a:t>
                </a:r>
              </a:p>
            </p:txBody>
          </p:sp>
        </mc:Fallback>
      </mc:AlternateContent>
    </p:spTree>
    <p:extLst>
      <p:ext uri="{BB962C8B-B14F-4D97-AF65-F5344CB8AC3E}">
        <p14:creationId xmlns:p14="http://schemas.microsoft.com/office/powerpoint/2010/main" val="1564846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5A845FD-CFC7-FC48-B365-31EFBA62D037}"/>
              </a:ext>
            </a:extLst>
          </p:cNvPr>
          <p:cNvSpPr>
            <a:spLocks noGrp="1"/>
          </p:cNvSpPr>
          <p:nvPr>
            <p:ph type="sldNum" sz="quarter" idx="12"/>
          </p:nvPr>
        </p:nvSpPr>
        <p:spPr/>
        <p:txBody>
          <a:bodyPr/>
          <a:lstStyle/>
          <a:p>
            <a:fld id="{0A297500-7527-634B-90F4-69D0994C32B4}" type="slidenum">
              <a:rPr lang="nl-NL" smtClean="0"/>
              <a:pPr/>
              <a:t>11</a:t>
            </a:fld>
            <a:endParaRPr lang="nl-NL" dirty="0"/>
          </a:p>
        </p:txBody>
      </p:sp>
      <p:sp>
        <p:nvSpPr>
          <p:cNvPr id="5" name="Title 4">
            <a:extLst>
              <a:ext uri="{FF2B5EF4-FFF2-40B4-BE49-F238E27FC236}">
                <a16:creationId xmlns:a16="http://schemas.microsoft.com/office/drawing/2014/main" id="{5B6446D2-C904-0157-244D-6BE0639C586B}"/>
              </a:ext>
            </a:extLst>
          </p:cNvPr>
          <p:cNvSpPr>
            <a:spLocks noGrp="1"/>
          </p:cNvSpPr>
          <p:nvPr>
            <p:ph type="title"/>
          </p:nvPr>
        </p:nvSpPr>
        <p:spPr/>
        <p:txBody>
          <a:bodyPr/>
          <a:lstStyle/>
          <a:p>
            <a:r>
              <a:rPr lang="nl-BE"/>
              <a:t>Elastic collisions</a:t>
            </a:r>
            <a:endParaRPr lang="en-BE"/>
          </a:p>
        </p:txBody>
      </p:sp>
      <p:pic>
        <p:nvPicPr>
          <p:cNvPr id="7" name="Picture 6">
            <a:extLst>
              <a:ext uri="{FF2B5EF4-FFF2-40B4-BE49-F238E27FC236}">
                <a16:creationId xmlns:a16="http://schemas.microsoft.com/office/drawing/2014/main" id="{62911F2D-B66E-A0BC-7C78-4030DA845252}"/>
              </a:ext>
            </a:extLst>
          </p:cNvPr>
          <p:cNvPicPr>
            <a:picLocks noChangeAspect="1"/>
          </p:cNvPicPr>
          <p:nvPr/>
        </p:nvPicPr>
        <p:blipFill>
          <a:blip r:embed="rId2"/>
          <a:stretch>
            <a:fillRect/>
          </a:stretch>
        </p:blipFill>
        <p:spPr>
          <a:xfrm>
            <a:off x="8073736" y="246427"/>
            <a:ext cx="3747597" cy="2394482"/>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70FAEA9-355A-1E21-167B-DAC1DE961609}"/>
                  </a:ext>
                </a:extLst>
              </p:cNvPr>
              <p:cNvSpPr txBox="1"/>
              <p:nvPr/>
            </p:nvSpPr>
            <p:spPr>
              <a:xfrm>
                <a:off x="627218" y="1703441"/>
                <a:ext cx="7902982" cy="3970318"/>
              </a:xfrm>
              <a:prstGeom prst="rect">
                <a:avLst/>
              </a:prstGeom>
              <a:noFill/>
            </p:spPr>
            <p:txBody>
              <a:bodyPr wrap="square" rtlCol="0">
                <a:spAutoFit/>
              </a:bodyPr>
              <a:lstStyle/>
              <a:p>
                <a:pPr marL="285750" indent="-285750">
                  <a:buFont typeface="Arial" panose="020B0604020202020204" pitchFamily="34" charset="0"/>
                  <a:buChar char="•"/>
                </a:pPr>
                <a:r>
                  <a:rPr lang="nl-BE"/>
                  <a:t>EIRENE uses a quite complex collision operator </a:t>
                </a:r>
                <a14:m>
                  <m:oMath xmlns:m="http://schemas.openxmlformats.org/officeDocument/2006/math">
                    <m:sSub>
                      <m:sSubPr>
                        <m:ctrlPr>
                          <a:rPr lang="nl-BE" b="1" i="0" smtClean="0">
                            <a:latin typeface="Cambria Math" panose="02040503050406030204" pitchFamily="18" charset="0"/>
                          </a:rPr>
                        </m:ctrlPr>
                      </m:sSubPr>
                      <m:e>
                        <m:r>
                          <a:rPr lang="nl-BE" b="1" i="0" smtClean="0">
                            <a:latin typeface="Cambria Math" panose="02040503050406030204" pitchFamily="18" charset="0"/>
                          </a:rPr>
                          <m:t>𝐯</m:t>
                        </m:r>
                      </m:e>
                      <m:sub>
                        <m:r>
                          <m:rPr>
                            <m:sty m:val="p"/>
                          </m:rPr>
                          <a:rPr lang="nl-BE" b="0" i="0" smtClean="0">
                            <a:latin typeface="Cambria Math" panose="02040503050406030204" pitchFamily="18" charset="0"/>
                          </a:rPr>
                          <m:t>m</m:t>
                        </m:r>
                      </m:sub>
                    </m:sSub>
                    <m:r>
                      <a:rPr lang="nl-BE" b="0" i="0" smtClean="0">
                        <a:latin typeface="Cambria Math" panose="02040503050406030204" pitchFamily="18" charset="0"/>
                      </a:rPr>
                      <m:t>,</m:t>
                    </m:r>
                    <m:sSub>
                      <m:sSubPr>
                        <m:ctrlPr>
                          <a:rPr lang="nl-BE" b="1" i="0" smtClean="0">
                            <a:latin typeface="Cambria Math" panose="02040503050406030204" pitchFamily="18" charset="0"/>
                          </a:rPr>
                        </m:ctrlPr>
                      </m:sSubPr>
                      <m:e>
                        <m:r>
                          <a:rPr lang="nl-BE" b="1" i="0" smtClean="0">
                            <a:latin typeface="Cambria Math" panose="02040503050406030204" pitchFamily="18" charset="0"/>
                          </a:rPr>
                          <m:t>𝐯</m:t>
                        </m:r>
                      </m:e>
                      <m:sub>
                        <m:r>
                          <m:rPr>
                            <m:sty m:val="p"/>
                          </m:rPr>
                          <a:rPr lang="nl-BE" b="0" i="0" smtClean="0">
                            <a:latin typeface="Cambria Math" panose="02040503050406030204" pitchFamily="18" charset="0"/>
                          </a:rPr>
                          <m:t>i</m:t>
                        </m:r>
                      </m:sub>
                    </m:sSub>
                    <m:r>
                      <a:rPr lang="nl-BE" b="0" i="0" smtClean="0">
                        <a:latin typeface="Cambria Math" panose="02040503050406030204" pitchFamily="18" charset="0"/>
                      </a:rPr>
                      <m:t>→</m:t>
                    </m:r>
                    <m:sSub>
                      <m:sSubPr>
                        <m:ctrlPr>
                          <a:rPr lang="nl-BE" b="1" i="0" smtClean="0">
                            <a:latin typeface="Cambria Math" panose="02040503050406030204" pitchFamily="18" charset="0"/>
                          </a:rPr>
                        </m:ctrlPr>
                      </m:sSubPr>
                      <m:e>
                        <m:r>
                          <a:rPr lang="nl-BE" b="1" i="0" smtClean="0">
                            <a:latin typeface="Cambria Math" panose="02040503050406030204" pitchFamily="18" charset="0"/>
                          </a:rPr>
                          <m:t>𝐯</m:t>
                        </m:r>
                        <m:r>
                          <a:rPr lang="nl-BE" b="0" i="0" smtClean="0">
                            <a:latin typeface="Cambria Math" panose="02040503050406030204" pitchFamily="18" charset="0"/>
                          </a:rPr>
                          <m:t>′</m:t>
                        </m:r>
                      </m:e>
                      <m:sub>
                        <m:r>
                          <m:rPr>
                            <m:sty m:val="p"/>
                          </m:rPr>
                          <a:rPr lang="nl-BE" b="0" i="0" smtClean="0">
                            <a:latin typeface="Cambria Math" panose="02040503050406030204" pitchFamily="18" charset="0"/>
                          </a:rPr>
                          <m:t>m</m:t>
                        </m:r>
                      </m:sub>
                    </m:sSub>
                    <m:r>
                      <a:rPr lang="nl-BE" b="0" i="0" smtClean="0">
                        <a:latin typeface="Cambria Math" panose="02040503050406030204" pitchFamily="18" charset="0"/>
                      </a:rPr>
                      <m:t>, </m:t>
                    </m:r>
                    <m:sSub>
                      <m:sSubPr>
                        <m:ctrlPr>
                          <a:rPr lang="nl-BE" b="1" i="0" smtClean="0">
                            <a:latin typeface="Cambria Math" panose="02040503050406030204" pitchFamily="18" charset="0"/>
                          </a:rPr>
                        </m:ctrlPr>
                      </m:sSubPr>
                      <m:e>
                        <m:r>
                          <a:rPr lang="nl-BE" b="1" i="0" smtClean="0">
                            <a:latin typeface="Cambria Math" panose="02040503050406030204" pitchFamily="18" charset="0"/>
                          </a:rPr>
                          <m:t>𝐯</m:t>
                        </m:r>
                        <m:r>
                          <a:rPr lang="nl-BE" b="0" i="0" smtClean="0">
                            <a:latin typeface="Cambria Math" panose="02040503050406030204" pitchFamily="18" charset="0"/>
                          </a:rPr>
                          <m:t>′</m:t>
                        </m:r>
                      </m:e>
                      <m:sub>
                        <m:r>
                          <m:rPr>
                            <m:sty m:val="p"/>
                          </m:rPr>
                          <a:rPr lang="nl-BE" b="0" i="0" smtClean="0">
                            <a:latin typeface="Cambria Math" panose="02040503050406030204" pitchFamily="18" charset="0"/>
                          </a:rPr>
                          <m:t>i</m:t>
                        </m:r>
                      </m:sub>
                    </m:sSub>
                  </m:oMath>
                </a14:m>
                <a:endParaRPr lang="nl-BE"/>
              </a:p>
              <a:p>
                <a:r>
                  <a:rPr lang="nl-BE"/>
                  <a:t>    (multiple databases, root-finding algorithms, etc...)</a:t>
                </a:r>
              </a:p>
              <a:p>
                <a:endParaRPr lang="nl-BE"/>
              </a:p>
              <a:p>
                <a:endParaRPr lang="nl-BE"/>
              </a:p>
              <a:p>
                <a:endParaRPr lang="nl-BE"/>
              </a:p>
              <a:p>
                <a:pPr marL="285750" indent="-285750">
                  <a:buFont typeface="Arial" panose="020B0604020202020204" pitchFamily="34" charset="0"/>
                  <a:buChar char="•"/>
                </a:pPr>
                <a:r>
                  <a:rPr lang="nl-BE" u="sng"/>
                  <a:t>Current</a:t>
                </a:r>
                <a:r>
                  <a:rPr lang="nl-BE"/>
                  <a:t> fluid approach:</a:t>
                </a:r>
                <a:br>
                  <a:rPr lang="nl-BE"/>
                </a:br>
                <a:endParaRPr lang="nl-BE"/>
              </a:p>
              <a:p>
                <a:pPr marL="742950" lvl="1" indent="-285750">
                  <a:buFont typeface="Arial" panose="020B0604020202020204" pitchFamily="34" charset="0"/>
                  <a:buChar char="•"/>
                </a:pPr>
                <a:r>
                  <a:rPr lang="nl-BE"/>
                  <a:t>Database for momentum-weighted and energy-weighted rate coefficients as a function of </a:t>
                </a:r>
                <a14:m>
                  <m:oMath xmlns:m="http://schemas.openxmlformats.org/officeDocument/2006/math">
                    <m:sSub>
                      <m:sSubPr>
                        <m:ctrlPr>
                          <a:rPr lang="nl-BE" b="0" i="1" smtClean="0">
                            <a:latin typeface="Cambria Math" panose="02040503050406030204" pitchFamily="18" charset="0"/>
                          </a:rPr>
                        </m:ctrlPr>
                      </m:sSubPr>
                      <m:e>
                        <m:r>
                          <a:rPr lang="nl-BE" b="0" i="1" smtClean="0">
                            <a:latin typeface="Cambria Math" panose="02040503050406030204" pitchFamily="18" charset="0"/>
                          </a:rPr>
                          <m:t>𝑇</m:t>
                        </m:r>
                      </m:e>
                      <m:sub>
                        <m:r>
                          <a:rPr lang="nl-BE" b="0" i="1" smtClean="0">
                            <a:latin typeface="Cambria Math" panose="02040503050406030204" pitchFamily="18" charset="0"/>
                          </a:rPr>
                          <m:t>𝑚</m:t>
                        </m:r>
                      </m:sub>
                    </m:sSub>
                    <m:r>
                      <a:rPr lang="nl-BE" b="0" i="1" smtClean="0">
                        <a:latin typeface="Cambria Math" panose="02040503050406030204" pitchFamily="18" charset="0"/>
                      </a:rPr>
                      <m:t>,  </m:t>
                    </m:r>
                    <m:sSub>
                      <m:sSubPr>
                        <m:ctrlPr>
                          <a:rPr lang="nl-BE" b="0" i="1" smtClean="0">
                            <a:latin typeface="Cambria Math" panose="02040503050406030204" pitchFamily="18" charset="0"/>
                          </a:rPr>
                        </m:ctrlPr>
                      </m:sSubPr>
                      <m:e>
                        <m:r>
                          <a:rPr lang="nl-BE" b="0" i="1" smtClean="0">
                            <a:latin typeface="Cambria Math" panose="02040503050406030204" pitchFamily="18" charset="0"/>
                          </a:rPr>
                          <m:t>𝑇</m:t>
                        </m:r>
                      </m:e>
                      <m:sub>
                        <m:r>
                          <a:rPr lang="nl-BE" b="0" i="1" smtClean="0">
                            <a:latin typeface="Cambria Math" panose="02040503050406030204" pitchFamily="18" charset="0"/>
                          </a:rPr>
                          <m:t>𝑖</m:t>
                        </m:r>
                      </m:sub>
                    </m:sSub>
                    <m:r>
                      <a:rPr lang="nl-BE" b="0" i="1" smtClean="0">
                        <a:latin typeface="Cambria Math" panose="02040503050406030204" pitchFamily="18" charset="0"/>
                      </a:rPr>
                      <m:t>,  </m:t>
                    </m:r>
                    <m:d>
                      <m:dPr>
                        <m:begChr m:val="|"/>
                        <m:endChr m:val="|"/>
                        <m:ctrlPr>
                          <a:rPr lang="nl-BE" b="0" i="1" smtClean="0">
                            <a:latin typeface="Cambria Math" panose="02040503050406030204" pitchFamily="18" charset="0"/>
                          </a:rPr>
                        </m:ctrlPr>
                      </m:dPr>
                      <m:e>
                        <m:sSub>
                          <m:sSubPr>
                            <m:ctrlPr>
                              <a:rPr lang="nl-BE" b="0" i="1" smtClean="0">
                                <a:latin typeface="Cambria Math" panose="02040503050406030204" pitchFamily="18" charset="0"/>
                              </a:rPr>
                            </m:ctrlPr>
                          </m:sSubPr>
                          <m:e>
                            <m:r>
                              <a:rPr lang="nl-BE" b="0" i="1" smtClean="0">
                                <a:latin typeface="Cambria Math" panose="02040503050406030204" pitchFamily="18" charset="0"/>
                              </a:rPr>
                              <m:t>𝑉</m:t>
                            </m:r>
                          </m:e>
                          <m:sub>
                            <m:r>
                              <a:rPr lang="nl-BE" b="0" i="1" smtClean="0">
                                <a:latin typeface="Cambria Math" panose="02040503050406030204" pitchFamily="18" charset="0"/>
                              </a:rPr>
                              <m:t>𝑚</m:t>
                            </m:r>
                          </m:sub>
                        </m:sSub>
                        <m:r>
                          <a:rPr lang="nl-BE" b="0" i="1" smtClean="0">
                            <a:latin typeface="Cambria Math" panose="02040503050406030204" pitchFamily="18" charset="0"/>
                          </a:rPr>
                          <m:t>−</m:t>
                        </m:r>
                        <m:sSub>
                          <m:sSubPr>
                            <m:ctrlPr>
                              <a:rPr lang="nl-BE" b="0" i="1" smtClean="0">
                                <a:latin typeface="Cambria Math" panose="02040503050406030204" pitchFamily="18" charset="0"/>
                              </a:rPr>
                            </m:ctrlPr>
                          </m:sSubPr>
                          <m:e>
                            <m:r>
                              <a:rPr lang="nl-BE" b="0" i="1" smtClean="0">
                                <a:latin typeface="Cambria Math" panose="02040503050406030204" pitchFamily="18" charset="0"/>
                              </a:rPr>
                              <m:t>𝑉</m:t>
                            </m:r>
                          </m:e>
                          <m:sub>
                            <m:r>
                              <a:rPr lang="nl-BE" b="0" i="1" smtClean="0">
                                <a:latin typeface="Cambria Math" panose="02040503050406030204" pitchFamily="18" charset="0"/>
                              </a:rPr>
                              <m:t>𝑖</m:t>
                            </m:r>
                          </m:sub>
                        </m:sSub>
                      </m:e>
                    </m:d>
                  </m:oMath>
                </a14:m>
                <a:br>
                  <a:rPr lang="nl-BE"/>
                </a:br>
                <a:endParaRPr lang="nl-BE"/>
              </a:p>
              <a:p>
                <a:pPr marL="742950" lvl="1" indent="-285750">
                  <a:buFont typeface="Arial" panose="020B0604020202020204" pitchFamily="34" charset="0"/>
                  <a:buChar char="•"/>
                </a:pPr>
                <a:r>
                  <a:rPr lang="nl-BE"/>
                  <a:t>Compute rate coefficients through numerical integration (MC) of the EIRENE collision process over two Maxwellians</a:t>
                </a:r>
              </a:p>
              <a:p>
                <a:pPr marL="742950" lvl="1" indent="-285750">
                  <a:buFont typeface="Arial" panose="020B0604020202020204" pitchFamily="34" charset="0"/>
                  <a:buChar char="•"/>
                </a:pPr>
                <a:endParaRPr lang="nl-BE"/>
              </a:p>
              <a:p>
                <a:pPr marL="742950" lvl="1" indent="-285750">
                  <a:buFont typeface="Arial" panose="020B0604020202020204" pitchFamily="34" charset="0"/>
                  <a:buChar char="•"/>
                </a:pPr>
                <a:r>
                  <a:rPr lang="nl-BE"/>
                  <a:t>Works, but maybe not most elegant solution?</a:t>
                </a:r>
                <a:endParaRPr lang="en-BE"/>
              </a:p>
            </p:txBody>
          </p:sp>
        </mc:Choice>
        <mc:Fallback xmlns="">
          <p:sp>
            <p:nvSpPr>
              <p:cNvPr id="8" name="TextBox 7">
                <a:extLst>
                  <a:ext uri="{FF2B5EF4-FFF2-40B4-BE49-F238E27FC236}">
                    <a16:creationId xmlns:a16="http://schemas.microsoft.com/office/drawing/2014/main" id="{470FAEA9-355A-1E21-167B-DAC1DE961609}"/>
                  </a:ext>
                </a:extLst>
              </p:cNvPr>
              <p:cNvSpPr txBox="1">
                <a:spLocks noRot="1" noChangeAspect="1" noMove="1" noResize="1" noEditPoints="1" noAdjustHandles="1" noChangeArrowheads="1" noChangeShapeType="1" noTextEdit="1"/>
              </p:cNvSpPr>
              <p:nvPr/>
            </p:nvSpPr>
            <p:spPr>
              <a:xfrm>
                <a:off x="627218" y="1703441"/>
                <a:ext cx="7902982" cy="3970318"/>
              </a:xfrm>
              <a:prstGeom prst="rect">
                <a:avLst/>
              </a:prstGeom>
              <a:blipFill>
                <a:blip r:embed="rId3"/>
                <a:stretch>
                  <a:fillRect l="-540" t="-767" b="-1380"/>
                </a:stretch>
              </a:blipFill>
            </p:spPr>
            <p:txBody>
              <a:bodyPr/>
              <a:lstStyle/>
              <a:p>
                <a:r>
                  <a:rPr lang="en-BE">
                    <a:noFill/>
                  </a:rPr>
                  <a:t> </a:t>
                </a:r>
              </a:p>
            </p:txBody>
          </p:sp>
        </mc:Fallback>
      </mc:AlternateContent>
      <p:pic>
        <p:nvPicPr>
          <p:cNvPr id="10" name="Picture 9">
            <a:extLst>
              <a:ext uri="{FF2B5EF4-FFF2-40B4-BE49-F238E27FC236}">
                <a16:creationId xmlns:a16="http://schemas.microsoft.com/office/drawing/2014/main" id="{5B5FC8BE-FC84-3244-F8A1-BE4AA96CEE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29806" y="2887544"/>
            <a:ext cx="3592316" cy="3054336"/>
          </a:xfrm>
          <a:prstGeom prst="rect">
            <a:avLst/>
          </a:prstGeom>
        </p:spPr>
      </p:pic>
    </p:spTree>
    <p:extLst>
      <p:ext uri="{BB962C8B-B14F-4D97-AF65-F5344CB8AC3E}">
        <p14:creationId xmlns:p14="http://schemas.microsoft.com/office/powerpoint/2010/main" val="3610827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9C483-B74F-4B8A-D982-FB1B3798792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9006B16-3AD3-9FBD-8ABF-8929E8529C99}"/>
              </a:ext>
            </a:extLst>
          </p:cNvPr>
          <p:cNvSpPr>
            <a:spLocks noGrp="1"/>
          </p:cNvSpPr>
          <p:nvPr>
            <p:ph type="sldNum" sz="quarter" idx="12"/>
          </p:nvPr>
        </p:nvSpPr>
        <p:spPr/>
        <p:txBody>
          <a:bodyPr/>
          <a:lstStyle/>
          <a:p>
            <a:fld id="{0A297500-7527-634B-90F4-69D0994C32B4}" type="slidenum">
              <a:rPr lang="nl-NL" smtClean="0"/>
              <a:pPr/>
              <a:t>12</a:t>
            </a:fld>
            <a:endParaRPr lang="nl-NL" dirty="0"/>
          </a:p>
        </p:txBody>
      </p:sp>
      <p:sp>
        <p:nvSpPr>
          <p:cNvPr id="4" name="Content Placeholder 3">
            <a:extLst>
              <a:ext uri="{FF2B5EF4-FFF2-40B4-BE49-F238E27FC236}">
                <a16:creationId xmlns:a16="http://schemas.microsoft.com/office/drawing/2014/main" id="{DCC83B48-59B0-27E3-B903-2D2BF1632D9B}"/>
              </a:ext>
            </a:extLst>
          </p:cNvPr>
          <p:cNvSpPr>
            <a:spLocks noGrp="1"/>
          </p:cNvSpPr>
          <p:nvPr>
            <p:ph sz="quarter" idx="13"/>
          </p:nvPr>
        </p:nvSpPr>
        <p:spPr/>
        <p:txBody>
          <a:bodyPr/>
          <a:lstStyle/>
          <a:p>
            <a:r>
              <a:rPr lang="nl-BE"/>
              <a:t>Source and sink terms</a:t>
            </a:r>
          </a:p>
          <a:p>
            <a:endParaRPr lang="nl-BE"/>
          </a:p>
          <a:p>
            <a:r>
              <a:rPr lang="nl-BE" b="1"/>
              <a:t>Boundary conditions</a:t>
            </a:r>
          </a:p>
          <a:p>
            <a:endParaRPr lang="nl-BE"/>
          </a:p>
          <a:p>
            <a:r>
              <a:rPr lang="nl-BE"/>
              <a:t>Transport model</a:t>
            </a:r>
            <a:endParaRPr lang="en-BE"/>
          </a:p>
        </p:txBody>
      </p:sp>
      <p:sp>
        <p:nvSpPr>
          <p:cNvPr id="5" name="Title 4">
            <a:extLst>
              <a:ext uri="{FF2B5EF4-FFF2-40B4-BE49-F238E27FC236}">
                <a16:creationId xmlns:a16="http://schemas.microsoft.com/office/drawing/2014/main" id="{3A888149-0EB1-5258-C7ED-F881618A0AD5}"/>
              </a:ext>
            </a:extLst>
          </p:cNvPr>
          <p:cNvSpPr>
            <a:spLocks noGrp="1"/>
          </p:cNvSpPr>
          <p:nvPr>
            <p:ph type="title"/>
          </p:nvPr>
        </p:nvSpPr>
        <p:spPr/>
        <p:txBody>
          <a:bodyPr/>
          <a:lstStyle/>
          <a:p>
            <a:r>
              <a:rPr lang="nl-BE"/>
              <a:t>Fluid model components</a:t>
            </a:r>
            <a:endParaRPr lang="en-BE"/>
          </a:p>
        </p:txBody>
      </p:sp>
    </p:spTree>
    <p:extLst>
      <p:ext uri="{BB962C8B-B14F-4D97-AF65-F5344CB8AC3E}">
        <p14:creationId xmlns:p14="http://schemas.microsoft.com/office/powerpoint/2010/main" val="6007672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A689C92-9300-D010-4C6F-73752E734879}"/>
              </a:ext>
            </a:extLst>
          </p:cNvPr>
          <p:cNvSpPr>
            <a:spLocks noGrp="1"/>
          </p:cNvSpPr>
          <p:nvPr>
            <p:ph type="sldNum" sz="quarter" idx="12"/>
          </p:nvPr>
        </p:nvSpPr>
        <p:spPr/>
        <p:txBody>
          <a:bodyPr/>
          <a:lstStyle/>
          <a:p>
            <a:fld id="{0A297500-7527-634B-90F4-69D0994C32B4}" type="slidenum">
              <a:rPr lang="nl-NL" smtClean="0"/>
              <a:pPr/>
              <a:t>13</a:t>
            </a:fld>
            <a:endParaRPr lang="nl-NL" dirty="0"/>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C71B192D-5F8D-E50A-4A56-369839F73D14}"/>
                  </a:ext>
                </a:extLst>
              </p:cNvPr>
              <p:cNvSpPr>
                <a:spLocks noGrp="1"/>
              </p:cNvSpPr>
              <p:nvPr>
                <p:ph sz="quarter" idx="13"/>
              </p:nvPr>
            </p:nvSpPr>
            <p:spPr/>
            <p:txBody>
              <a:bodyPr/>
              <a:lstStyle/>
              <a:p>
                <a:r>
                  <a:rPr lang="nl-BE"/>
                  <a:t>Fraction of incident ions and atoms comes back as thermally released molecules, determined by TRIM database in EIRENE</a:t>
                </a:r>
                <a:br>
                  <a:rPr lang="nl-BE"/>
                </a:br>
                <a:endParaRPr lang="nl-BE"/>
              </a:p>
              <a:p>
                <a14:m>
                  <m:oMath xmlns:m="http://schemas.openxmlformats.org/officeDocument/2006/math">
                    <m:sSubSup>
                      <m:sSubSupPr>
                        <m:ctrlPr>
                          <a:rPr lang="nl-BE" b="0" i="1" smtClean="0">
                            <a:latin typeface="Cambria Math" panose="02040503050406030204" pitchFamily="18" charset="0"/>
                          </a:rPr>
                        </m:ctrlPr>
                      </m:sSubSupPr>
                      <m:e>
                        <m:r>
                          <a:rPr lang="nl-BE" b="0" i="1" smtClean="0">
                            <a:latin typeface="Cambria Math" panose="02040503050406030204" pitchFamily="18" charset="0"/>
                          </a:rPr>
                          <m:t>𝑇</m:t>
                        </m:r>
                      </m:e>
                      <m:sub>
                        <m:sSub>
                          <m:sSubPr>
                            <m:ctrlPr>
                              <a:rPr lang="nl-BE" i="1">
                                <a:latin typeface="Cambria Math" panose="02040503050406030204" pitchFamily="18" charset="0"/>
                              </a:rPr>
                            </m:ctrlPr>
                          </m:sSubPr>
                          <m:e>
                            <m:r>
                              <a:rPr lang="nl-BE" i="1">
                                <a:latin typeface="Cambria Math" panose="02040503050406030204" pitchFamily="18" charset="0"/>
                              </a:rPr>
                              <m:t>𝐷</m:t>
                            </m:r>
                          </m:e>
                          <m:sub>
                            <m:r>
                              <a:rPr lang="nl-BE" i="1">
                                <a:latin typeface="Cambria Math" panose="02040503050406030204" pitchFamily="18" charset="0"/>
                              </a:rPr>
                              <m:t>2</m:t>
                            </m:r>
                          </m:sub>
                        </m:sSub>
                        <m:r>
                          <a:rPr lang="nl-BE" i="1">
                            <a:latin typeface="Cambria Math" panose="02040503050406030204" pitchFamily="18" charset="0"/>
                          </a:rPr>
                          <m:t>,</m:t>
                        </m:r>
                        <m:r>
                          <m:rPr>
                            <m:sty m:val="p"/>
                          </m:rPr>
                          <a:rPr lang="nl-BE">
                            <a:latin typeface="Cambria Math" panose="02040503050406030204" pitchFamily="18" charset="0"/>
                          </a:rPr>
                          <m:t>BC</m:t>
                        </m:r>
                      </m:sub>
                      <m:sup/>
                    </m:sSubSup>
                    <m:r>
                      <a:rPr lang="nl-BE" i="1">
                        <a:latin typeface="Cambria Math" panose="02040503050406030204" pitchFamily="18" charset="0"/>
                      </a:rPr>
                      <m:t>=</m:t>
                    </m:r>
                    <m:sSub>
                      <m:sSubPr>
                        <m:ctrlPr>
                          <a:rPr lang="nl-BE" b="0" i="1" smtClean="0">
                            <a:latin typeface="Cambria Math" panose="02040503050406030204" pitchFamily="18" charset="0"/>
                          </a:rPr>
                        </m:ctrlPr>
                      </m:sSubPr>
                      <m:e>
                        <m:r>
                          <a:rPr lang="nl-BE" b="0" i="1" smtClean="0">
                            <a:latin typeface="Cambria Math" panose="02040503050406030204" pitchFamily="18" charset="0"/>
                          </a:rPr>
                          <m:t>𝑇</m:t>
                        </m:r>
                      </m:e>
                      <m:sub>
                        <m:r>
                          <a:rPr lang="nl-BE" b="0" i="1" smtClean="0">
                            <a:latin typeface="Cambria Math" panose="02040503050406030204" pitchFamily="18" charset="0"/>
                          </a:rPr>
                          <m:t>𝑤𝑎𝑙𝑙</m:t>
                        </m:r>
                      </m:sub>
                    </m:sSub>
                    <m:r>
                      <a:rPr lang="nl-BE" b="0" i="1" smtClean="0">
                        <a:latin typeface="Cambria Math" panose="02040503050406030204" pitchFamily="18" charset="0"/>
                      </a:rPr>
                      <m:t>=0.1 </m:t>
                    </m:r>
                    <m:r>
                      <m:rPr>
                        <m:sty m:val="p"/>
                      </m:rPr>
                      <a:rPr lang="nl-BE" b="0" i="0" smtClean="0">
                        <a:latin typeface="Cambria Math" panose="02040503050406030204" pitchFamily="18" charset="0"/>
                      </a:rPr>
                      <m:t>eV</m:t>
                    </m:r>
                  </m:oMath>
                </a14:m>
                <a:endParaRPr lang="nl-BE"/>
              </a:p>
              <a:p>
                <a:endParaRPr lang="nl-BE"/>
              </a:p>
              <a:p>
                <a14:m>
                  <m:oMath xmlns:m="http://schemas.openxmlformats.org/officeDocument/2006/math">
                    <m:sSubSup>
                      <m:sSubSupPr>
                        <m:ctrlPr>
                          <a:rPr lang="nl-BE" i="1">
                            <a:latin typeface="Cambria Math" panose="02040503050406030204" pitchFamily="18" charset="0"/>
                          </a:rPr>
                        </m:ctrlPr>
                      </m:sSubSupPr>
                      <m:e>
                        <m:r>
                          <a:rPr lang="nl-BE" i="1">
                            <a:latin typeface="Cambria Math" panose="02040503050406030204" pitchFamily="18" charset="0"/>
                          </a:rPr>
                          <m:t>𝑉</m:t>
                        </m:r>
                      </m:e>
                      <m:sub>
                        <m:sSub>
                          <m:sSubPr>
                            <m:ctrlPr>
                              <a:rPr lang="nl-BE" i="1">
                                <a:latin typeface="Cambria Math" panose="02040503050406030204" pitchFamily="18" charset="0"/>
                              </a:rPr>
                            </m:ctrlPr>
                          </m:sSubPr>
                          <m:e>
                            <m:r>
                              <a:rPr lang="nl-BE" i="1">
                                <a:latin typeface="Cambria Math" panose="02040503050406030204" pitchFamily="18" charset="0"/>
                              </a:rPr>
                              <m:t>𝐷</m:t>
                            </m:r>
                          </m:e>
                          <m:sub>
                            <m:r>
                              <a:rPr lang="nl-BE" i="1">
                                <a:latin typeface="Cambria Math" panose="02040503050406030204" pitchFamily="18" charset="0"/>
                              </a:rPr>
                              <m:t>2</m:t>
                            </m:r>
                          </m:sub>
                        </m:sSub>
                        <m:r>
                          <a:rPr lang="nl-BE" i="1">
                            <a:latin typeface="Cambria Math" panose="02040503050406030204" pitchFamily="18" charset="0"/>
                          </a:rPr>
                          <m:t>,</m:t>
                        </m:r>
                        <m:r>
                          <m:rPr>
                            <m:sty m:val="p"/>
                          </m:rPr>
                          <a:rPr lang="nl-BE">
                            <a:latin typeface="Cambria Math" panose="02040503050406030204" pitchFamily="18" charset="0"/>
                          </a:rPr>
                          <m:t>BC</m:t>
                        </m:r>
                      </m:sub>
                      <m:sup>
                        <m:r>
                          <a:rPr lang="nl-BE" i="1">
                            <a:latin typeface="Cambria Math" panose="02040503050406030204" pitchFamily="18" charset="0"/>
                          </a:rPr>
                          <m:t>||</m:t>
                        </m:r>
                      </m:sup>
                    </m:sSubSup>
                    <m:r>
                      <a:rPr lang="nl-BE" i="1">
                        <a:latin typeface="Cambria Math" panose="02040503050406030204" pitchFamily="18" charset="0"/>
                      </a:rPr>
                      <m:t>=0</m:t>
                    </m:r>
                  </m:oMath>
                </a14:m>
                <a:r>
                  <a:rPr lang="nl-BE"/>
                  <a:t> (thermal emission with low energies)</a:t>
                </a:r>
              </a:p>
              <a:p>
                <a:endParaRPr lang="en-BE"/>
              </a:p>
            </p:txBody>
          </p:sp>
        </mc:Choice>
        <mc:Fallback xmlns="">
          <p:sp>
            <p:nvSpPr>
              <p:cNvPr id="4" name="Content Placeholder 3">
                <a:extLst>
                  <a:ext uri="{FF2B5EF4-FFF2-40B4-BE49-F238E27FC236}">
                    <a16:creationId xmlns:a16="http://schemas.microsoft.com/office/drawing/2014/main" id="{C71B192D-5F8D-E50A-4A56-369839F73D14}"/>
                  </a:ext>
                </a:extLst>
              </p:cNvPr>
              <p:cNvSpPr>
                <a:spLocks noGrp="1" noRot="1" noChangeAspect="1" noMove="1" noResize="1" noEditPoints="1" noAdjustHandles="1" noChangeArrowheads="1" noChangeShapeType="1" noTextEdit="1"/>
              </p:cNvSpPr>
              <p:nvPr>
                <p:ph sz="quarter" idx="13"/>
              </p:nvPr>
            </p:nvSpPr>
            <p:spPr>
              <a:blipFill>
                <a:blip r:embed="rId2"/>
                <a:stretch>
                  <a:fillRect l="-744" t="-972"/>
                </a:stretch>
              </a:blipFill>
            </p:spPr>
            <p:txBody>
              <a:bodyPr/>
              <a:lstStyle/>
              <a:p>
                <a:r>
                  <a:rPr lang="en-BE">
                    <a:noFill/>
                  </a:rPr>
                  <a:t> </a:t>
                </a:r>
              </a:p>
            </p:txBody>
          </p:sp>
        </mc:Fallback>
      </mc:AlternateContent>
      <p:sp>
        <p:nvSpPr>
          <p:cNvPr id="5" name="Title 4">
            <a:extLst>
              <a:ext uri="{FF2B5EF4-FFF2-40B4-BE49-F238E27FC236}">
                <a16:creationId xmlns:a16="http://schemas.microsoft.com/office/drawing/2014/main" id="{AAF43CE9-F2C0-3F87-661A-A1105D24C62B}"/>
              </a:ext>
            </a:extLst>
          </p:cNvPr>
          <p:cNvSpPr>
            <a:spLocks noGrp="1"/>
          </p:cNvSpPr>
          <p:nvPr>
            <p:ph type="title"/>
          </p:nvPr>
        </p:nvSpPr>
        <p:spPr/>
        <p:txBody>
          <a:bodyPr/>
          <a:lstStyle/>
          <a:p>
            <a:r>
              <a:rPr lang="nl-BE"/>
              <a:t>Boundary conditions</a:t>
            </a:r>
            <a:endParaRPr lang="en-BE"/>
          </a:p>
        </p:txBody>
      </p:sp>
    </p:spTree>
    <p:extLst>
      <p:ext uri="{BB962C8B-B14F-4D97-AF65-F5344CB8AC3E}">
        <p14:creationId xmlns:p14="http://schemas.microsoft.com/office/powerpoint/2010/main" val="1529013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6597A-73EB-4836-143E-CA24B9B53165}"/>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71BA33-5045-B7ED-5EE6-33480DDB073B}"/>
              </a:ext>
            </a:extLst>
          </p:cNvPr>
          <p:cNvSpPr>
            <a:spLocks noGrp="1"/>
          </p:cNvSpPr>
          <p:nvPr>
            <p:ph type="sldNum" sz="quarter" idx="12"/>
          </p:nvPr>
        </p:nvSpPr>
        <p:spPr/>
        <p:txBody>
          <a:bodyPr/>
          <a:lstStyle/>
          <a:p>
            <a:fld id="{0A297500-7527-634B-90F4-69D0994C32B4}" type="slidenum">
              <a:rPr lang="nl-NL" smtClean="0"/>
              <a:pPr/>
              <a:t>14</a:t>
            </a:fld>
            <a:endParaRPr lang="nl-NL" dirty="0"/>
          </a:p>
        </p:txBody>
      </p:sp>
      <p:sp>
        <p:nvSpPr>
          <p:cNvPr id="4" name="Content Placeholder 3">
            <a:extLst>
              <a:ext uri="{FF2B5EF4-FFF2-40B4-BE49-F238E27FC236}">
                <a16:creationId xmlns:a16="http://schemas.microsoft.com/office/drawing/2014/main" id="{E2CDD1BF-8CEF-4B58-47A7-DFE555672B3A}"/>
              </a:ext>
            </a:extLst>
          </p:cNvPr>
          <p:cNvSpPr>
            <a:spLocks noGrp="1"/>
          </p:cNvSpPr>
          <p:nvPr>
            <p:ph sz="quarter" idx="13"/>
          </p:nvPr>
        </p:nvSpPr>
        <p:spPr/>
        <p:txBody>
          <a:bodyPr/>
          <a:lstStyle/>
          <a:p>
            <a:r>
              <a:rPr lang="nl-BE"/>
              <a:t>Source and sink terms</a:t>
            </a:r>
          </a:p>
          <a:p>
            <a:endParaRPr lang="nl-BE"/>
          </a:p>
          <a:p>
            <a:r>
              <a:rPr lang="nl-BE"/>
              <a:t>Boundary conditions</a:t>
            </a:r>
          </a:p>
          <a:p>
            <a:endParaRPr lang="nl-BE"/>
          </a:p>
          <a:p>
            <a:r>
              <a:rPr lang="nl-BE" b="1"/>
              <a:t>Transport model</a:t>
            </a:r>
            <a:endParaRPr lang="en-BE" b="1"/>
          </a:p>
        </p:txBody>
      </p:sp>
      <p:sp>
        <p:nvSpPr>
          <p:cNvPr id="5" name="Title 4">
            <a:extLst>
              <a:ext uri="{FF2B5EF4-FFF2-40B4-BE49-F238E27FC236}">
                <a16:creationId xmlns:a16="http://schemas.microsoft.com/office/drawing/2014/main" id="{88801DB8-2FEF-A591-877D-E7D5D91A8E1C}"/>
              </a:ext>
            </a:extLst>
          </p:cNvPr>
          <p:cNvSpPr>
            <a:spLocks noGrp="1"/>
          </p:cNvSpPr>
          <p:nvPr>
            <p:ph type="title"/>
          </p:nvPr>
        </p:nvSpPr>
        <p:spPr/>
        <p:txBody>
          <a:bodyPr/>
          <a:lstStyle/>
          <a:p>
            <a:r>
              <a:rPr lang="nl-BE"/>
              <a:t>Fluid model components</a:t>
            </a:r>
            <a:endParaRPr lang="en-BE"/>
          </a:p>
        </p:txBody>
      </p:sp>
    </p:spTree>
    <p:extLst>
      <p:ext uri="{BB962C8B-B14F-4D97-AF65-F5344CB8AC3E}">
        <p14:creationId xmlns:p14="http://schemas.microsoft.com/office/powerpoint/2010/main" val="406436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496C18E-96B5-D9AA-22F1-42E317D06F41}"/>
              </a:ext>
            </a:extLst>
          </p:cNvPr>
          <p:cNvSpPr>
            <a:spLocks noGrp="1"/>
          </p:cNvSpPr>
          <p:nvPr>
            <p:ph type="sldNum" sz="quarter" idx="12"/>
          </p:nvPr>
        </p:nvSpPr>
        <p:spPr/>
        <p:txBody>
          <a:bodyPr/>
          <a:lstStyle/>
          <a:p>
            <a:fld id="{0A297500-7527-634B-90F4-69D0994C32B4}" type="slidenum">
              <a:rPr lang="nl-NL" smtClean="0"/>
              <a:pPr/>
              <a:t>15</a:t>
            </a:fld>
            <a:endParaRPr lang="nl-NL" dirty="0"/>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15CF7B51-4AA0-F591-AC80-B8BA13C0FE79}"/>
                  </a:ext>
                </a:extLst>
              </p:cNvPr>
              <p:cNvSpPr>
                <a:spLocks noGrp="1"/>
              </p:cNvSpPr>
              <p:nvPr>
                <p:ph sz="quarter" idx="13"/>
              </p:nvPr>
            </p:nvSpPr>
            <p:spPr>
              <a:xfrm>
                <a:off x="1069687" y="1463639"/>
                <a:ext cx="8999104" cy="4392376"/>
              </a:xfrm>
            </p:spPr>
            <p:txBody>
              <a:bodyPr>
                <a:normAutofit fontScale="92500"/>
              </a:bodyPr>
              <a:lstStyle/>
              <a:p>
                <a14:m>
                  <m:oMath xmlns:m="http://schemas.openxmlformats.org/officeDocument/2006/math">
                    <m:f>
                      <m:fPr>
                        <m:ctrlPr>
                          <a:rPr lang="nl-BE" i="1">
                            <a:latin typeface="Cambria Math" panose="02040503050406030204" pitchFamily="18" charset="0"/>
                          </a:rPr>
                        </m:ctrlPr>
                      </m:fPr>
                      <m:num>
                        <m:r>
                          <a:rPr lang="nl-BE" i="1">
                            <a:latin typeface="Cambria Math" panose="02040503050406030204" pitchFamily="18" charset="0"/>
                          </a:rPr>
                          <m:t>𝜕</m:t>
                        </m:r>
                        <m:sSub>
                          <m:sSubPr>
                            <m:ctrlPr>
                              <a:rPr lang="nl-BE" i="1">
                                <a:latin typeface="Cambria Math" panose="02040503050406030204" pitchFamily="18" charset="0"/>
                              </a:rPr>
                            </m:ctrlPr>
                          </m:sSubPr>
                          <m:e>
                            <m:r>
                              <a:rPr lang="nl-BE" i="1">
                                <a:latin typeface="Cambria Math" panose="02040503050406030204" pitchFamily="18" charset="0"/>
                              </a:rPr>
                              <m:t>𝑛</m:t>
                            </m:r>
                          </m:e>
                          <m:sub>
                            <m:sSub>
                              <m:sSubPr>
                                <m:ctrlPr>
                                  <a:rPr lang="nl-BE">
                                    <a:latin typeface="Cambria Math" panose="02040503050406030204" pitchFamily="18" charset="0"/>
                                  </a:rPr>
                                </m:ctrlPr>
                              </m:sSubPr>
                              <m:e>
                                <m:r>
                                  <m:rPr>
                                    <m:sty m:val="p"/>
                                  </m:rPr>
                                  <a:rPr lang="nl-BE">
                                    <a:latin typeface="Cambria Math" panose="02040503050406030204" pitchFamily="18" charset="0"/>
                                  </a:rPr>
                                  <m:t>D</m:t>
                                </m:r>
                              </m:e>
                              <m:sub>
                                <m:r>
                                  <a:rPr lang="nl-BE">
                                    <a:latin typeface="Cambria Math" panose="02040503050406030204" pitchFamily="18" charset="0"/>
                                  </a:rPr>
                                  <m:t>2</m:t>
                                </m:r>
                              </m:sub>
                            </m:sSub>
                          </m:sub>
                        </m:sSub>
                      </m:num>
                      <m:den>
                        <m:r>
                          <a:rPr lang="nl-BE" i="1">
                            <a:latin typeface="Cambria Math" panose="02040503050406030204" pitchFamily="18" charset="0"/>
                          </a:rPr>
                          <m:t>𝜕</m:t>
                        </m:r>
                        <m:r>
                          <a:rPr lang="nl-BE" i="1">
                            <a:latin typeface="Cambria Math" panose="02040503050406030204" pitchFamily="18" charset="0"/>
                          </a:rPr>
                          <m:t>𝑡</m:t>
                        </m:r>
                      </m:den>
                    </m:f>
                    <m:r>
                      <a:rPr lang="nl-BE" i="1">
                        <a:latin typeface="Cambria Math" panose="02040503050406030204" pitchFamily="18" charset="0"/>
                      </a:rPr>
                      <m:t>+</m:t>
                    </m:r>
                    <m:r>
                      <m:rPr>
                        <m:sty m:val="p"/>
                      </m:rPr>
                      <a:rPr lang="nl-BE">
                        <a:latin typeface="Cambria Math" panose="02040503050406030204" pitchFamily="18" charset="0"/>
                      </a:rPr>
                      <m:t>∇</m:t>
                    </m:r>
                    <m:r>
                      <a:rPr lang="nl-BE" i="1">
                        <a:latin typeface="Cambria Math" panose="02040503050406030204" pitchFamily="18" charset="0"/>
                      </a:rPr>
                      <m:t>⋅</m:t>
                    </m:r>
                    <m:sSubSup>
                      <m:sSubSupPr>
                        <m:ctrlPr>
                          <a:rPr lang="nl-BE" b="1">
                            <a:latin typeface="Cambria Math" panose="02040503050406030204" pitchFamily="18" charset="0"/>
                          </a:rPr>
                        </m:ctrlPr>
                      </m:sSubSupPr>
                      <m:e>
                        <m:r>
                          <a:rPr lang="nl-BE" b="1">
                            <a:latin typeface="Cambria Math" panose="02040503050406030204" pitchFamily="18" charset="0"/>
                          </a:rPr>
                          <m:t>𝚪</m:t>
                        </m:r>
                      </m:e>
                      <m:sub>
                        <m:sSub>
                          <m:sSubPr>
                            <m:ctrlPr>
                              <a:rPr lang="nl-BE">
                                <a:latin typeface="Cambria Math" panose="02040503050406030204" pitchFamily="18" charset="0"/>
                              </a:rPr>
                            </m:ctrlPr>
                          </m:sSubPr>
                          <m:e>
                            <m:r>
                              <m:rPr>
                                <m:sty m:val="p"/>
                              </m:rPr>
                              <a:rPr lang="nl-BE">
                                <a:latin typeface="Cambria Math" panose="02040503050406030204" pitchFamily="18" charset="0"/>
                              </a:rPr>
                              <m:t>D</m:t>
                            </m:r>
                          </m:e>
                          <m:sub>
                            <m:r>
                              <a:rPr lang="nl-BE" i="1">
                                <a:latin typeface="Cambria Math" panose="02040503050406030204" pitchFamily="18" charset="0"/>
                              </a:rPr>
                              <m:t>2</m:t>
                            </m:r>
                          </m:sub>
                        </m:sSub>
                      </m:sub>
                      <m:sup>
                        <m:r>
                          <a:rPr lang="nl-BE" i="1">
                            <a:latin typeface="Cambria Math" panose="02040503050406030204" pitchFamily="18" charset="0"/>
                          </a:rPr>
                          <m:t>𝑛</m:t>
                        </m:r>
                      </m:sup>
                    </m:sSubSup>
                    <m:r>
                      <a:rPr lang="nl-BE" i="1">
                        <a:latin typeface="Cambria Math" panose="02040503050406030204" pitchFamily="18" charset="0"/>
                      </a:rPr>
                      <m:t>=</m:t>
                    </m:r>
                    <m:sSubSup>
                      <m:sSubSupPr>
                        <m:ctrlPr>
                          <a:rPr lang="nl-BE" i="1">
                            <a:latin typeface="Cambria Math" panose="02040503050406030204" pitchFamily="18" charset="0"/>
                          </a:rPr>
                        </m:ctrlPr>
                      </m:sSubSupPr>
                      <m:e>
                        <m:r>
                          <a:rPr lang="nl-BE" i="1">
                            <a:latin typeface="Cambria Math" panose="02040503050406030204" pitchFamily="18" charset="0"/>
                          </a:rPr>
                          <m:t>𝑆</m:t>
                        </m:r>
                      </m:e>
                      <m:sub>
                        <m:sSub>
                          <m:sSubPr>
                            <m:ctrlPr>
                              <a:rPr lang="nl-BE">
                                <a:latin typeface="Cambria Math" panose="02040503050406030204" pitchFamily="18" charset="0"/>
                              </a:rPr>
                            </m:ctrlPr>
                          </m:sSubPr>
                          <m:e>
                            <m:r>
                              <m:rPr>
                                <m:sty m:val="p"/>
                              </m:rPr>
                              <a:rPr lang="nl-BE">
                                <a:latin typeface="Cambria Math" panose="02040503050406030204" pitchFamily="18" charset="0"/>
                              </a:rPr>
                              <m:t>D</m:t>
                            </m:r>
                          </m:e>
                          <m:sub>
                            <m:r>
                              <a:rPr lang="nl-BE">
                                <a:latin typeface="Cambria Math" panose="02040503050406030204" pitchFamily="18" charset="0"/>
                              </a:rPr>
                              <m:t>2</m:t>
                            </m:r>
                          </m:sub>
                        </m:sSub>
                      </m:sub>
                      <m:sup>
                        <m:r>
                          <a:rPr lang="nl-BE" i="1">
                            <a:latin typeface="Cambria Math" panose="02040503050406030204" pitchFamily="18" charset="0"/>
                          </a:rPr>
                          <m:t>𝑛</m:t>
                        </m:r>
                      </m:sup>
                    </m:sSubSup>
                  </m:oMath>
                </a14:m>
                <a:endParaRPr lang="nl-BE"/>
              </a:p>
              <a:p>
                <a14:m>
                  <m:oMath xmlns:m="http://schemas.openxmlformats.org/officeDocument/2006/math">
                    <m:sSub>
                      <m:sSubPr>
                        <m:ctrlPr>
                          <a:rPr lang="nl-BE" i="1">
                            <a:latin typeface="Cambria Math" panose="02040503050406030204" pitchFamily="18" charset="0"/>
                          </a:rPr>
                        </m:ctrlPr>
                      </m:sSubPr>
                      <m:e>
                        <m:r>
                          <a:rPr lang="nl-BE" i="1">
                            <a:latin typeface="Cambria Math" panose="02040503050406030204" pitchFamily="18" charset="0"/>
                          </a:rPr>
                          <m:t>𝑚</m:t>
                        </m:r>
                      </m:e>
                      <m:sub>
                        <m:sSub>
                          <m:sSubPr>
                            <m:ctrlPr>
                              <a:rPr lang="nl-BE">
                                <a:latin typeface="Cambria Math" panose="02040503050406030204" pitchFamily="18" charset="0"/>
                              </a:rPr>
                            </m:ctrlPr>
                          </m:sSubPr>
                          <m:e>
                            <m:r>
                              <m:rPr>
                                <m:sty m:val="p"/>
                              </m:rPr>
                              <a:rPr lang="nl-BE">
                                <a:latin typeface="Cambria Math" panose="02040503050406030204" pitchFamily="18" charset="0"/>
                              </a:rPr>
                              <m:t>D</m:t>
                            </m:r>
                          </m:e>
                          <m:sub>
                            <m:r>
                              <a:rPr lang="nl-BE" i="1">
                                <a:latin typeface="Cambria Math" panose="02040503050406030204" pitchFamily="18" charset="0"/>
                              </a:rPr>
                              <m:t>2</m:t>
                            </m:r>
                          </m:sub>
                        </m:sSub>
                      </m:sub>
                    </m:sSub>
                    <m:f>
                      <m:fPr>
                        <m:ctrlPr>
                          <a:rPr lang="nl-BE" i="1">
                            <a:latin typeface="Cambria Math" panose="02040503050406030204" pitchFamily="18" charset="0"/>
                          </a:rPr>
                        </m:ctrlPr>
                      </m:fPr>
                      <m:num>
                        <m:r>
                          <a:rPr lang="nl-BE" i="1">
                            <a:latin typeface="Cambria Math" panose="02040503050406030204" pitchFamily="18" charset="0"/>
                          </a:rPr>
                          <m:t>𝜕</m:t>
                        </m:r>
                        <m:r>
                          <a:rPr lang="nl-BE" i="1">
                            <a:latin typeface="Cambria Math" panose="02040503050406030204" pitchFamily="18" charset="0"/>
                          </a:rPr>
                          <m:t>(</m:t>
                        </m:r>
                        <m:sSub>
                          <m:sSubPr>
                            <m:ctrlPr>
                              <a:rPr lang="nl-BE" i="1">
                                <a:latin typeface="Cambria Math" panose="02040503050406030204" pitchFamily="18" charset="0"/>
                              </a:rPr>
                            </m:ctrlPr>
                          </m:sSubPr>
                          <m:e>
                            <m:r>
                              <a:rPr lang="nl-BE" i="1">
                                <a:latin typeface="Cambria Math" panose="02040503050406030204" pitchFamily="18" charset="0"/>
                              </a:rPr>
                              <m:t>𝑛</m:t>
                            </m:r>
                          </m:e>
                          <m:sub>
                            <m:sSub>
                              <m:sSubPr>
                                <m:ctrlPr>
                                  <a:rPr lang="nl-BE">
                                    <a:latin typeface="Cambria Math" panose="02040503050406030204" pitchFamily="18" charset="0"/>
                                  </a:rPr>
                                </m:ctrlPr>
                              </m:sSubPr>
                              <m:e>
                                <m:r>
                                  <m:rPr>
                                    <m:sty m:val="p"/>
                                  </m:rPr>
                                  <a:rPr lang="nl-BE">
                                    <a:latin typeface="Cambria Math" panose="02040503050406030204" pitchFamily="18" charset="0"/>
                                  </a:rPr>
                                  <m:t>D</m:t>
                                </m:r>
                              </m:e>
                              <m:sub>
                                <m:r>
                                  <a:rPr lang="nl-BE" i="1">
                                    <a:latin typeface="Cambria Math" panose="02040503050406030204" pitchFamily="18" charset="0"/>
                                  </a:rPr>
                                  <m:t>2</m:t>
                                </m:r>
                              </m:sub>
                            </m:sSub>
                          </m:sub>
                        </m:sSub>
                        <m:sSub>
                          <m:sSubPr>
                            <m:ctrlPr>
                              <a:rPr lang="nl-BE" b="1" i="0">
                                <a:latin typeface="Cambria Math" panose="02040503050406030204" pitchFamily="18" charset="0"/>
                              </a:rPr>
                            </m:ctrlPr>
                          </m:sSubPr>
                          <m:e>
                            <m:r>
                              <a:rPr lang="nl-BE" b="1" i="0">
                                <a:latin typeface="Cambria Math" panose="02040503050406030204" pitchFamily="18" charset="0"/>
                              </a:rPr>
                              <m:t>𝐕</m:t>
                            </m:r>
                          </m:e>
                          <m:sub>
                            <m:sSub>
                              <m:sSubPr>
                                <m:ctrlPr>
                                  <a:rPr lang="nl-BE">
                                    <a:latin typeface="Cambria Math" panose="02040503050406030204" pitchFamily="18" charset="0"/>
                                  </a:rPr>
                                </m:ctrlPr>
                              </m:sSubPr>
                              <m:e>
                                <m:r>
                                  <m:rPr>
                                    <m:sty m:val="p"/>
                                  </m:rPr>
                                  <a:rPr lang="nl-BE">
                                    <a:latin typeface="Cambria Math" panose="02040503050406030204" pitchFamily="18" charset="0"/>
                                  </a:rPr>
                                  <m:t>D</m:t>
                                </m:r>
                              </m:e>
                              <m:sub>
                                <m:r>
                                  <a:rPr lang="nl-BE" i="1">
                                    <a:latin typeface="Cambria Math" panose="02040503050406030204" pitchFamily="18" charset="0"/>
                                  </a:rPr>
                                  <m:t>2</m:t>
                                </m:r>
                              </m:sub>
                            </m:sSub>
                          </m:sub>
                        </m:sSub>
                        <m:r>
                          <a:rPr lang="nl-BE" i="1">
                            <a:latin typeface="Cambria Math" panose="02040503050406030204" pitchFamily="18" charset="0"/>
                          </a:rPr>
                          <m:t>)</m:t>
                        </m:r>
                      </m:num>
                      <m:den>
                        <m:r>
                          <a:rPr lang="nl-BE" i="1">
                            <a:latin typeface="Cambria Math" panose="02040503050406030204" pitchFamily="18" charset="0"/>
                          </a:rPr>
                          <m:t>𝜕</m:t>
                        </m:r>
                        <m:r>
                          <a:rPr lang="nl-BE" i="1">
                            <a:latin typeface="Cambria Math" panose="02040503050406030204" pitchFamily="18" charset="0"/>
                          </a:rPr>
                          <m:t>𝑡</m:t>
                        </m:r>
                      </m:den>
                    </m:f>
                    <m:r>
                      <a:rPr lang="nl-BE" i="1">
                        <a:latin typeface="Cambria Math" panose="02040503050406030204" pitchFamily="18" charset="0"/>
                      </a:rPr>
                      <m:t>+</m:t>
                    </m:r>
                    <m:r>
                      <m:rPr>
                        <m:sty m:val="p"/>
                      </m:rPr>
                      <a:rPr lang="nl-BE">
                        <a:latin typeface="Cambria Math" panose="02040503050406030204" pitchFamily="18" charset="0"/>
                      </a:rPr>
                      <m:t>∇</m:t>
                    </m:r>
                    <m:r>
                      <a:rPr lang="nl-BE" i="1">
                        <a:latin typeface="Cambria Math" panose="02040503050406030204" pitchFamily="18" charset="0"/>
                      </a:rPr>
                      <m:t>⋅</m:t>
                    </m:r>
                    <m:d>
                      <m:dPr>
                        <m:ctrlPr>
                          <a:rPr lang="nl-BE" i="1">
                            <a:latin typeface="Cambria Math" panose="02040503050406030204" pitchFamily="18" charset="0"/>
                          </a:rPr>
                        </m:ctrlPr>
                      </m:dPr>
                      <m:e>
                        <m:sSub>
                          <m:sSubPr>
                            <m:ctrlPr>
                              <a:rPr lang="nl-BE" i="1">
                                <a:latin typeface="Cambria Math" panose="02040503050406030204" pitchFamily="18" charset="0"/>
                              </a:rPr>
                            </m:ctrlPr>
                          </m:sSubPr>
                          <m:e>
                            <m:r>
                              <a:rPr lang="nl-BE" i="1">
                                <a:latin typeface="Cambria Math" panose="02040503050406030204" pitchFamily="18" charset="0"/>
                              </a:rPr>
                              <m:t>𝑚</m:t>
                            </m:r>
                          </m:e>
                          <m:sub>
                            <m:sSub>
                              <m:sSubPr>
                                <m:ctrlPr>
                                  <a:rPr lang="nl-BE">
                                    <a:latin typeface="Cambria Math" panose="02040503050406030204" pitchFamily="18" charset="0"/>
                                  </a:rPr>
                                </m:ctrlPr>
                              </m:sSubPr>
                              <m:e>
                                <m:r>
                                  <m:rPr>
                                    <m:sty m:val="p"/>
                                  </m:rPr>
                                  <a:rPr lang="nl-BE">
                                    <a:latin typeface="Cambria Math" panose="02040503050406030204" pitchFamily="18" charset="0"/>
                                  </a:rPr>
                                  <m:t>D</m:t>
                                </m:r>
                              </m:e>
                              <m:sub>
                                <m:r>
                                  <a:rPr lang="nl-BE" i="1">
                                    <a:latin typeface="Cambria Math" panose="02040503050406030204" pitchFamily="18" charset="0"/>
                                  </a:rPr>
                                  <m:t>2</m:t>
                                </m:r>
                              </m:sub>
                            </m:sSub>
                          </m:sub>
                        </m:sSub>
                        <m:sSub>
                          <m:sSubPr>
                            <m:ctrlPr>
                              <a:rPr lang="nl-BE" i="1">
                                <a:latin typeface="Cambria Math" panose="02040503050406030204" pitchFamily="18" charset="0"/>
                              </a:rPr>
                            </m:ctrlPr>
                          </m:sSubPr>
                          <m:e>
                            <m:r>
                              <a:rPr lang="nl-BE" i="1">
                                <a:latin typeface="Cambria Math" panose="02040503050406030204" pitchFamily="18" charset="0"/>
                              </a:rPr>
                              <m:t>𝑛</m:t>
                            </m:r>
                          </m:e>
                          <m:sub>
                            <m:sSub>
                              <m:sSubPr>
                                <m:ctrlPr>
                                  <a:rPr lang="nl-BE">
                                    <a:latin typeface="Cambria Math" panose="02040503050406030204" pitchFamily="18" charset="0"/>
                                  </a:rPr>
                                </m:ctrlPr>
                              </m:sSubPr>
                              <m:e>
                                <m:r>
                                  <m:rPr>
                                    <m:sty m:val="p"/>
                                  </m:rPr>
                                  <a:rPr lang="nl-BE">
                                    <a:latin typeface="Cambria Math" panose="02040503050406030204" pitchFamily="18" charset="0"/>
                                  </a:rPr>
                                  <m:t>D</m:t>
                                </m:r>
                              </m:e>
                              <m:sub>
                                <m:r>
                                  <a:rPr lang="nl-BE" i="1">
                                    <a:latin typeface="Cambria Math" panose="02040503050406030204" pitchFamily="18" charset="0"/>
                                  </a:rPr>
                                  <m:t>2</m:t>
                                </m:r>
                              </m:sub>
                            </m:sSub>
                          </m:sub>
                        </m:sSub>
                        <m:sSub>
                          <m:sSubPr>
                            <m:ctrlPr>
                              <a:rPr lang="nl-BE" b="1" i="0">
                                <a:latin typeface="Cambria Math" panose="02040503050406030204" pitchFamily="18" charset="0"/>
                              </a:rPr>
                            </m:ctrlPr>
                          </m:sSubPr>
                          <m:e>
                            <m:r>
                              <a:rPr lang="nl-BE" b="1" i="0">
                                <a:latin typeface="Cambria Math" panose="02040503050406030204" pitchFamily="18" charset="0"/>
                              </a:rPr>
                              <m:t>𝐕</m:t>
                            </m:r>
                          </m:e>
                          <m:sub>
                            <m:sSub>
                              <m:sSubPr>
                                <m:ctrlPr>
                                  <a:rPr lang="nl-BE">
                                    <a:latin typeface="Cambria Math" panose="02040503050406030204" pitchFamily="18" charset="0"/>
                                  </a:rPr>
                                </m:ctrlPr>
                              </m:sSubPr>
                              <m:e>
                                <m:r>
                                  <m:rPr>
                                    <m:sty m:val="p"/>
                                  </m:rPr>
                                  <a:rPr lang="nl-BE">
                                    <a:latin typeface="Cambria Math" panose="02040503050406030204" pitchFamily="18" charset="0"/>
                                  </a:rPr>
                                  <m:t>D</m:t>
                                </m:r>
                              </m:e>
                              <m:sub>
                                <m:r>
                                  <a:rPr lang="nl-BE" i="1">
                                    <a:latin typeface="Cambria Math" panose="02040503050406030204" pitchFamily="18" charset="0"/>
                                  </a:rPr>
                                  <m:t>2</m:t>
                                </m:r>
                              </m:sub>
                            </m:sSub>
                          </m:sub>
                        </m:sSub>
                        <m:sSub>
                          <m:sSubPr>
                            <m:ctrlPr>
                              <a:rPr lang="nl-BE" b="1" i="0">
                                <a:latin typeface="Cambria Math" panose="02040503050406030204" pitchFamily="18" charset="0"/>
                              </a:rPr>
                            </m:ctrlPr>
                          </m:sSubPr>
                          <m:e>
                            <m:r>
                              <a:rPr lang="nl-BE" b="1" i="0">
                                <a:latin typeface="Cambria Math" panose="02040503050406030204" pitchFamily="18" charset="0"/>
                              </a:rPr>
                              <m:t>𝐕</m:t>
                            </m:r>
                          </m:e>
                          <m:sub>
                            <m:sSub>
                              <m:sSubPr>
                                <m:ctrlPr>
                                  <a:rPr lang="nl-BE">
                                    <a:latin typeface="Cambria Math" panose="02040503050406030204" pitchFamily="18" charset="0"/>
                                  </a:rPr>
                                </m:ctrlPr>
                              </m:sSubPr>
                              <m:e>
                                <m:r>
                                  <m:rPr>
                                    <m:sty m:val="p"/>
                                  </m:rPr>
                                  <a:rPr lang="nl-BE">
                                    <a:latin typeface="Cambria Math" panose="02040503050406030204" pitchFamily="18" charset="0"/>
                                  </a:rPr>
                                  <m:t>D</m:t>
                                </m:r>
                              </m:e>
                              <m:sub>
                                <m:r>
                                  <a:rPr lang="nl-BE" i="1">
                                    <a:latin typeface="Cambria Math" panose="02040503050406030204" pitchFamily="18" charset="0"/>
                                  </a:rPr>
                                  <m:t>2</m:t>
                                </m:r>
                              </m:sub>
                            </m:sSub>
                          </m:sub>
                        </m:sSub>
                      </m:e>
                    </m:d>
                    <m:r>
                      <a:rPr lang="nl-BE" i="1">
                        <a:latin typeface="Cambria Math" panose="02040503050406030204" pitchFamily="18" charset="0"/>
                      </a:rPr>
                      <m:t>+</m:t>
                    </m:r>
                    <m:r>
                      <m:rPr>
                        <m:sty m:val="p"/>
                      </m:rPr>
                      <a:rPr lang="nl-BE">
                        <a:latin typeface="Cambria Math" panose="02040503050406030204" pitchFamily="18" charset="0"/>
                      </a:rPr>
                      <m:t>∇</m:t>
                    </m:r>
                    <m:r>
                      <a:rPr lang="nl-BE" i="1">
                        <a:latin typeface="Cambria Math" panose="02040503050406030204" pitchFamily="18" charset="0"/>
                      </a:rPr>
                      <m:t>⋅</m:t>
                    </m:r>
                    <m:d>
                      <m:dPr>
                        <m:ctrlPr>
                          <a:rPr lang="nl-BE" i="1" smtClean="0">
                            <a:latin typeface="Cambria Math" panose="02040503050406030204" pitchFamily="18" charset="0"/>
                          </a:rPr>
                        </m:ctrlPr>
                      </m:dPr>
                      <m:e>
                        <m:r>
                          <a:rPr lang="nl-BE" i="1" smtClean="0">
                            <a:latin typeface="Cambria Math" panose="02040503050406030204" pitchFamily="18" charset="0"/>
                          </a:rPr>
                          <m:t> </m:t>
                        </m:r>
                        <m:sSub>
                          <m:sSubPr>
                            <m:ctrlPr>
                              <a:rPr lang="nl-BE" b="1" smtClean="0">
                                <a:latin typeface="Cambria Math" panose="02040503050406030204" pitchFamily="18" charset="0"/>
                              </a:rPr>
                            </m:ctrlPr>
                          </m:sSubPr>
                          <m:e>
                            <m:r>
                              <a:rPr lang="nl-BE" b="1" smtClean="0">
                                <a:latin typeface="Cambria Math" panose="02040503050406030204" pitchFamily="18" charset="0"/>
                              </a:rPr>
                              <m:t>𝚷</m:t>
                            </m:r>
                          </m:e>
                          <m:sub>
                            <m:sSub>
                              <m:sSubPr>
                                <m:ctrlPr>
                                  <a:rPr lang="nl-BE">
                                    <a:latin typeface="Cambria Math" panose="02040503050406030204" pitchFamily="18" charset="0"/>
                                  </a:rPr>
                                </m:ctrlPr>
                              </m:sSubPr>
                              <m:e>
                                <m:r>
                                  <m:rPr>
                                    <m:sty m:val="p"/>
                                  </m:rPr>
                                  <a:rPr lang="nl-BE">
                                    <a:latin typeface="Cambria Math" panose="02040503050406030204" pitchFamily="18" charset="0"/>
                                  </a:rPr>
                                  <m:t>D</m:t>
                                </m:r>
                              </m:e>
                              <m:sub>
                                <m:r>
                                  <a:rPr lang="nl-BE" i="1">
                                    <a:latin typeface="Cambria Math" panose="02040503050406030204" pitchFamily="18" charset="0"/>
                                  </a:rPr>
                                  <m:t>2</m:t>
                                </m:r>
                              </m:sub>
                            </m:sSub>
                          </m:sub>
                        </m:sSub>
                      </m:e>
                    </m:d>
                    <m:r>
                      <a:rPr lang="nl-BE" i="1">
                        <a:latin typeface="Cambria Math" panose="02040503050406030204" pitchFamily="18" charset="0"/>
                      </a:rPr>
                      <m:t>=−</m:t>
                    </m:r>
                    <m:r>
                      <m:rPr>
                        <m:sty m:val="p"/>
                      </m:rPr>
                      <a:rPr lang="nl-BE">
                        <a:latin typeface="Cambria Math" panose="02040503050406030204" pitchFamily="18" charset="0"/>
                      </a:rPr>
                      <m:t>∇</m:t>
                    </m:r>
                    <m:sSub>
                      <m:sSubPr>
                        <m:ctrlPr>
                          <a:rPr lang="nl-BE" i="1">
                            <a:latin typeface="Cambria Math" panose="02040503050406030204" pitchFamily="18" charset="0"/>
                          </a:rPr>
                        </m:ctrlPr>
                      </m:sSubPr>
                      <m:e>
                        <m:r>
                          <a:rPr lang="nl-BE" i="1">
                            <a:latin typeface="Cambria Math" panose="02040503050406030204" pitchFamily="18" charset="0"/>
                          </a:rPr>
                          <m:t>𝑝</m:t>
                        </m:r>
                      </m:e>
                      <m:sub>
                        <m:sSub>
                          <m:sSubPr>
                            <m:ctrlPr>
                              <a:rPr lang="nl-BE">
                                <a:latin typeface="Cambria Math" panose="02040503050406030204" pitchFamily="18" charset="0"/>
                              </a:rPr>
                            </m:ctrlPr>
                          </m:sSubPr>
                          <m:e>
                            <m:r>
                              <m:rPr>
                                <m:sty m:val="p"/>
                              </m:rPr>
                              <a:rPr lang="nl-BE">
                                <a:latin typeface="Cambria Math" panose="02040503050406030204" pitchFamily="18" charset="0"/>
                              </a:rPr>
                              <m:t>D</m:t>
                            </m:r>
                          </m:e>
                          <m:sub>
                            <m:r>
                              <a:rPr lang="nl-BE" i="1">
                                <a:latin typeface="Cambria Math" panose="02040503050406030204" pitchFamily="18" charset="0"/>
                              </a:rPr>
                              <m:t>2</m:t>
                            </m:r>
                          </m:sub>
                        </m:sSub>
                      </m:sub>
                    </m:sSub>
                    <m:r>
                      <a:rPr lang="nl-BE" i="1">
                        <a:latin typeface="Cambria Math" panose="02040503050406030204" pitchFamily="18" charset="0"/>
                      </a:rPr>
                      <m:t>+</m:t>
                    </m:r>
                    <m:sSubSup>
                      <m:sSubSupPr>
                        <m:ctrlPr>
                          <a:rPr lang="nl-BE" b="1" i="1">
                            <a:latin typeface="Cambria Math" panose="02040503050406030204" pitchFamily="18" charset="0"/>
                          </a:rPr>
                        </m:ctrlPr>
                      </m:sSubSupPr>
                      <m:e>
                        <m:r>
                          <a:rPr lang="nl-BE" b="1" i="1">
                            <a:latin typeface="Cambria Math" panose="02040503050406030204" pitchFamily="18" charset="0"/>
                          </a:rPr>
                          <m:t>𝑺</m:t>
                        </m:r>
                      </m:e>
                      <m:sub>
                        <m:sSub>
                          <m:sSubPr>
                            <m:ctrlPr>
                              <a:rPr lang="nl-BE">
                                <a:latin typeface="Cambria Math" panose="02040503050406030204" pitchFamily="18" charset="0"/>
                              </a:rPr>
                            </m:ctrlPr>
                          </m:sSubPr>
                          <m:e>
                            <m:r>
                              <m:rPr>
                                <m:sty m:val="p"/>
                              </m:rPr>
                              <a:rPr lang="nl-BE">
                                <a:latin typeface="Cambria Math" panose="02040503050406030204" pitchFamily="18" charset="0"/>
                              </a:rPr>
                              <m:t>D</m:t>
                            </m:r>
                          </m:e>
                          <m:sub>
                            <m:r>
                              <a:rPr lang="nl-BE" i="1">
                                <a:latin typeface="Cambria Math" panose="02040503050406030204" pitchFamily="18" charset="0"/>
                              </a:rPr>
                              <m:t>2</m:t>
                            </m:r>
                          </m:sub>
                        </m:sSub>
                      </m:sub>
                      <m:sup>
                        <m:r>
                          <a:rPr lang="nl-BE" i="1">
                            <a:latin typeface="Cambria Math" panose="02040503050406030204" pitchFamily="18" charset="0"/>
                          </a:rPr>
                          <m:t>𝑚</m:t>
                        </m:r>
                      </m:sup>
                    </m:sSubSup>
                  </m:oMath>
                </a14:m>
                <a:endParaRPr lang="nl-BE"/>
              </a:p>
              <a:p>
                <a:pPr lvl="1"/>
                <a:r>
                  <a:rPr lang="nl-BE" sz="2200"/>
                  <a:t>Parallel direction: full momentum equation (assuming </a:t>
                </a:r>
                <a14:m>
                  <m:oMath xmlns:m="http://schemas.openxmlformats.org/officeDocument/2006/math">
                    <m:sSup>
                      <m:sSupPr>
                        <m:ctrlPr>
                          <a:rPr lang="nl-BE" sz="2200" b="0" i="1" smtClean="0">
                            <a:latin typeface="Cambria Math" panose="02040503050406030204" pitchFamily="18" charset="0"/>
                          </a:rPr>
                        </m:ctrlPr>
                      </m:sSupPr>
                      <m:e>
                        <m:r>
                          <a:rPr lang="nl-BE" sz="2200" b="0" i="1" smtClean="0">
                            <a:latin typeface="Cambria Math" panose="02040503050406030204" pitchFamily="18" charset="0"/>
                          </a:rPr>
                          <m:t>𝑉</m:t>
                        </m:r>
                      </m:e>
                      <m:sup>
                        <m:r>
                          <a:rPr lang="nl-BE" sz="2200" b="0" i="1" smtClean="0">
                            <a:latin typeface="Cambria Math" panose="02040503050406030204" pitchFamily="18" charset="0"/>
                          </a:rPr>
                          <m:t>⊥</m:t>
                        </m:r>
                      </m:sup>
                    </m:sSup>
                    <m:r>
                      <a:rPr lang="nl-BE" sz="2200" b="0" i="1" smtClean="0">
                        <a:latin typeface="Cambria Math" panose="02040503050406030204" pitchFamily="18" charset="0"/>
                      </a:rPr>
                      <m:t>&lt;&lt;</m:t>
                    </m:r>
                    <m:sSup>
                      <m:sSupPr>
                        <m:ctrlPr>
                          <a:rPr lang="nl-BE" sz="2200" b="0" i="1" smtClean="0">
                            <a:latin typeface="Cambria Math" panose="02040503050406030204" pitchFamily="18" charset="0"/>
                          </a:rPr>
                        </m:ctrlPr>
                      </m:sSupPr>
                      <m:e>
                        <m:r>
                          <a:rPr lang="nl-BE" sz="2200" b="0" i="1" smtClean="0">
                            <a:latin typeface="Cambria Math" panose="02040503050406030204" pitchFamily="18" charset="0"/>
                          </a:rPr>
                          <m:t>𝑉</m:t>
                        </m:r>
                      </m:e>
                      <m:sup>
                        <m:r>
                          <a:rPr lang="nl-BE" sz="2200" b="0" i="1" smtClean="0">
                            <a:latin typeface="Cambria Math" panose="02040503050406030204" pitchFamily="18" charset="0"/>
                          </a:rPr>
                          <m:t>||</m:t>
                        </m:r>
                      </m:sup>
                    </m:sSup>
                  </m:oMath>
                </a14:m>
                <a:r>
                  <a:rPr lang="nl-BE" sz="2200"/>
                  <a:t>)</a:t>
                </a:r>
              </a:p>
              <a:p>
                <a:pPr lvl="1"/>
                <a:r>
                  <a:rPr lang="nl-BE" sz="2200"/>
                  <a:t>Perpendicular directions: only </a:t>
                </a:r>
                <a14:m>
                  <m:oMath xmlns:m="http://schemas.openxmlformats.org/officeDocument/2006/math">
                    <m:r>
                      <m:rPr>
                        <m:sty m:val="p"/>
                      </m:rPr>
                      <a:rPr lang="nl-BE" sz="2200">
                        <a:latin typeface="Cambria Math" panose="02040503050406030204" pitchFamily="18" charset="0"/>
                      </a:rPr>
                      <m:t>∇</m:t>
                    </m:r>
                    <m:r>
                      <a:rPr lang="nl-BE" sz="2200" i="1">
                        <a:latin typeface="Cambria Math" panose="02040503050406030204" pitchFamily="18" charset="0"/>
                      </a:rPr>
                      <m:t>𝑝</m:t>
                    </m:r>
                    <m:r>
                      <a:rPr lang="nl-BE" sz="2200" b="1" i="1" smtClean="0">
                        <a:latin typeface="Cambria Math" panose="02040503050406030204" pitchFamily="18" charset="0"/>
                      </a:rPr>
                      <m:t>=</m:t>
                    </m:r>
                    <m:sSup>
                      <m:sSupPr>
                        <m:ctrlPr>
                          <a:rPr lang="nl-BE" sz="2200" b="1" i="1">
                            <a:latin typeface="Cambria Math" panose="02040503050406030204" pitchFamily="18" charset="0"/>
                          </a:rPr>
                        </m:ctrlPr>
                      </m:sSupPr>
                      <m:e>
                        <m:r>
                          <a:rPr lang="nl-BE" sz="2200" b="1" i="1">
                            <a:latin typeface="Cambria Math" panose="02040503050406030204" pitchFamily="18" charset="0"/>
                          </a:rPr>
                          <m:t>𝑺</m:t>
                        </m:r>
                      </m:e>
                      <m:sup>
                        <m:r>
                          <a:rPr lang="nl-BE" sz="2200" i="1">
                            <a:latin typeface="Cambria Math" panose="02040503050406030204" pitchFamily="18" charset="0"/>
                          </a:rPr>
                          <m:t>𝑚</m:t>
                        </m:r>
                      </m:sup>
                    </m:sSup>
                  </m:oMath>
                </a14:m>
                <a:endParaRPr lang="nl-BE" sz="2200"/>
              </a:p>
              <a:p>
                <a14:m>
                  <m:oMath xmlns:m="http://schemas.openxmlformats.org/officeDocument/2006/math">
                    <m:f>
                      <m:fPr>
                        <m:ctrlPr>
                          <a:rPr lang="nl-BE" i="1">
                            <a:latin typeface="Cambria Math" panose="02040503050406030204" pitchFamily="18" charset="0"/>
                          </a:rPr>
                        </m:ctrlPr>
                      </m:fPr>
                      <m:num>
                        <m:r>
                          <a:rPr lang="nl-BE" i="1">
                            <a:latin typeface="Cambria Math" panose="02040503050406030204" pitchFamily="18" charset="0"/>
                          </a:rPr>
                          <m:t>3</m:t>
                        </m:r>
                      </m:num>
                      <m:den>
                        <m:r>
                          <a:rPr lang="nl-BE" i="1">
                            <a:latin typeface="Cambria Math" panose="02040503050406030204" pitchFamily="18" charset="0"/>
                          </a:rPr>
                          <m:t>2</m:t>
                        </m:r>
                      </m:den>
                    </m:f>
                    <m:f>
                      <m:fPr>
                        <m:ctrlPr>
                          <a:rPr lang="nl-BE" i="1">
                            <a:latin typeface="Cambria Math" panose="02040503050406030204" pitchFamily="18" charset="0"/>
                          </a:rPr>
                        </m:ctrlPr>
                      </m:fPr>
                      <m:num>
                        <m:r>
                          <a:rPr lang="nl-BE" i="1">
                            <a:latin typeface="Cambria Math" panose="02040503050406030204" pitchFamily="18" charset="0"/>
                          </a:rPr>
                          <m:t>𝜕</m:t>
                        </m:r>
                      </m:num>
                      <m:den>
                        <m:r>
                          <a:rPr lang="nl-BE" i="1">
                            <a:latin typeface="Cambria Math" panose="02040503050406030204" pitchFamily="18" charset="0"/>
                          </a:rPr>
                          <m:t>𝜕</m:t>
                        </m:r>
                        <m:r>
                          <a:rPr lang="nl-BE" i="1">
                            <a:latin typeface="Cambria Math" panose="02040503050406030204" pitchFamily="18" charset="0"/>
                          </a:rPr>
                          <m:t>𝑡</m:t>
                        </m:r>
                      </m:den>
                    </m:f>
                    <m:d>
                      <m:dPr>
                        <m:ctrlPr>
                          <a:rPr lang="nl-BE" i="1">
                            <a:latin typeface="Cambria Math" panose="02040503050406030204" pitchFamily="18" charset="0"/>
                          </a:rPr>
                        </m:ctrlPr>
                      </m:dPr>
                      <m:e>
                        <m:sSub>
                          <m:sSubPr>
                            <m:ctrlPr>
                              <a:rPr lang="nl-BE" i="1">
                                <a:latin typeface="Cambria Math" panose="02040503050406030204" pitchFamily="18" charset="0"/>
                              </a:rPr>
                            </m:ctrlPr>
                          </m:sSubPr>
                          <m:e>
                            <m:r>
                              <a:rPr lang="nl-BE" i="1">
                                <a:latin typeface="Cambria Math" panose="02040503050406030204" pitchFamily="18" charset="0"/>
                              </a:rPr>
                              <m:t>𝑛</m:t>
                            </m:r>
                          </m:e>
                          <m:sub>
                            <m:sSub>
                              <m:sSubPr>
                                <m:ctrlPr>
                                  <a:rPr lang="nl-BE">
                                    <a:latin typeface="Cambria Math" panose="02040503050406030204" pitchFamily="18" charset="0"/>
                                  </a:rPr>
                                </m:ctrlPr>
                              </m:sSubPr>
                              <m:e>
                                <m:r>
                                  <m:rPr>
                                    <m:sty m:val="p"/>
                                  </m:rPr>
                                  <a:rPr lang="nl-BE">
                                    <a:latin typeface="Cambria Math" panose="02040503050406030204" pitchFamily="18" charset="0"/>
                                  </a:rPr>
                                  <m:t>D</m:t>
                                </m:r>
                              </m:e>
                              <m:sub>
                                <m:r>
                                  <a:rPr lang="nl-BE">
                                    <a:latin typeface="Cambria Math" panose="02040503050406030204" pitchFamily="18" charset="0"/>
                                  </a:rPr>
                                  <m:t>2</m:t>
                                </m:r>
                              </m:sub>
                            </m:sSub>
                          </m:sub>
                        </m:sSub>
                        <m:sSub>
                          <m:sSubPr>
                            <m:ctrlPr>
                              <a:rPr lang="nl-BE" i="1">
                                <a:latin typeface="Cambria Math" panose="02040503050406030204" pitchFamily="18" charset="0"/>
                              </a:rPr>
                            </m:ctrlPr>
                          </m:sSubPr>
                          <m:e>
                            <m:r>
                              <a:rPr lang="nl-BE" i="1">
                                <a:latin typeface="Cambria Math" panose="02040503050406030204" pitchFamily="18" charset="0"/>
                              </a:rPr>
                              <m:t>𝑇</m:t>
                            </m:r>
                          </m:e>
                          <m:sub>
                            <m:sSub>
                              <m:sSubPr>
                                <m:ctrlPr>
                                  <a:rPr lang="nl-BE">
                                    <a:latin typeface="Cambria Math" panose="02040503050406030204" pitchFamily="18" charset="0"/>
                                  </a:rPr>
                                </m:ctrlPr>
                              </m:sSubPr>
                              <m:e>
                                <m:r>
                                  <m:rPr>
                                    <m:sty m:val="p"/>
                                  </m:rPr>
                                  <a:rPr lang="nl-BE">
                                    <a:latin typeface="Cambria Math" panose="02040503050406030204" pitchFamily="18" charset="0"/>
                                  </a:rPr>
                                  <m:t>D</m:t>
                                </m:r>
                              </m:e>
                              <m:sub>
                                <m:r>
                                  <a:rPr lang="nl-BE" i="1">
                                    <a:latin typeface="Cambria Math" panose="02040503050406030204" pitchFamily="18" charset="0"/>
                                  </a:rPr>
                                  <m:t>2</m:t>
                                </m:r>
                              </m:sub>
                            </m:sSub>
                          </m:sub>
                        </m:sSub>
                      </m:e>
                    </m:d>
                    <m:r>
                      <a:rPr lang="nl-BE" i="1">
                        <a:latin typeface="Cambria Math" panose="02040503050406030204" pitchFamily="18" charset="0"/>
                      </a:rPr>
                      <m:t>+</m:t>
                    </m:r>
                    <m:r>
                      <m:rPr>
                        <m:sty m:val="p"/>
                      </m:rPr>
                      <a:rPr lang="nl-BE">
                        <a:latin typeface="Cambria Math" panose="02040503050406030204" pitchFamily="18" charset="0"/>
                      </a:rPr>
                      <m:t>∇</m:t>
                    </m:r>
                    <m:r>
                      <a:rPr lang="nl-BE" i="1">
                        <a:latin typeface="Cambria Math" panose="02040503050406030204" pitchFamily="18" charset="0"/>
                      </a:rPr>
                      <m:t>⋅</m:t>
                    </m:r>
                    <m:sSubSup>
                      <m:sSubSupPr>
                        <m:ctrlPr>
                          <a:rPr lang="nl-BE">
                            <a:latin typeface="Cambria Math" panose="02040503050406030204" pitchFamily="18" charset="0"/>
                          </a:rPr>
                        </m:ctrlPr>
                      </m:sSubSupPr>
                      <m:e>
                        <m:r>
                          <m:rPr>
                            <m:sty m:val="p"/>
                          </m:rPr>
                          <a:rPr lang="nl-BE">
                            <a:latin typeface="Cambria Math" panose="02040503050406030204" pitchFamily="18" charset="0"/>
                          </a:rPr>
                          <m:t>Γ</m:t>
                        </m:r>
                      </m:e>
                      <m:sub>
                        <m:sSub>
                          <m:sSubPr>
                            <m:ctrlPr>
                              <a:rPr lang="nl-BE">
                                <a:latin typeface="Cambria Math" panose="02040503050406030204" pitchFamily="18" charset="0"/>
                              </a:rPr>
                            </m:ctrlPr>
                          </m:sSubPr>
                          <m:e>
                            <m:r>
                              <m:rPr>
                                <m:sty m:val="p"/>
                              </m:rPr>
                              <a:rPr lang="nl-BE">
                                <a:latin typeface="Cambria Math" panose="02040503050406030204" pitchFamily="18" charset="0"/>
                              </a:rPr>
                              <m:t>D</m:t>
                            </m:r>
                          </m:e>
                          <m:sub>
                            <m:r>
                              <a:rPr lang="nl-BE" i="1">
                                <a:latin typeface="Cambria Math" panose="02040503050406030204" pitchFamily="18" charset="0"/>
                              </a:rPr>
                              <m:t>2</m:t>
                            </m:r>
                          </m:sub>
                        </m:sSub>
                      </m:sub>
                      <m:sup>
                        <m:r>
                          <a:rPr lang="nl-BE" i="1">
                            <a:latin typeface="Cambria Math" panose="02040503050406030204" pitchFamily="18" charset="0"/>
                          </a:rPr>
                          <m:t>𝐻</m:t>
                        </m:r>
                      </m:sup>
                    </m:sSubSup>
                    <m:r>
                      <a:rPr lang="nl-BE" i="1">
                        <a:latin typeface="Cambria Math" panose="02040503050406030204" pitchFamily="18" charset="0"/>
                      </a:rPr>
                      <m:t>+</m:t>
                    </m:r>
                    <m:sSub>
                      <m:sSubPr>
                        <m:ctrlPr>
                          <a:rPr lang="nl-BE" i="1">
                            <a:latin typeface="Cambria Math" panose="02040503050406030204" pitchFamily="18" charset="0"/>
                          </a:rPr>
                        </m:ctrlPr>
                      </m:sSubPr>
                      <m:e>
                        <m:r>
                          <a:rPr lang="nl-BE" i="1">
                            <a:latin typeface="Cambria Math" panose="02040503050406030204" pitchFamily="18" charset="0"/>
                          </a:rPr>
                          <m:t>𝑝</m:t>
                        </m:r>
                      </m:e>
                      <m:sub>
                        <m:sSub>
                          <m:sSubPr>
                            <m:ctrlPr>
                              <a:rPr lang="nl-BE">
                                <a:latin typeface="Cambria Math" panose="02040503050406030204" pitchFamily="18" charset="0"/>
                              </a:rPr>
                            </m:ctrlPr>
                          </m:sSubPr>
                          <m:e>
                            <m:r>
                              <m:rPr>
                                <m:sty m:val="p"/>
                              </m:rPr>
                              <a:rPr lang="nl-BE">
                                <a:latin typeface="Cambria Math" panose="02040503050406030204" pitchFamily="18" charset="0"/>
                              </a:rPr>
                              <m:t>D</m:t>
                            </m:r>
                          </m:e>
                          <m:sub>
                            <m:r>
                              <a:rPr lang="nl-BE" i="1">
                                <a:latin typeface="Cambria Math" panose="02040503050406030204" pitchFamily="18" charset="0"/>
                              </a:rPr>
                              <m:t>2</m:t>
                            </m:r>
                          </m:sub>
                        </m:sSub>
                      </m:sub>
                    </m:sSub>
                    <m:r>
                      <a:rPr lang="nl-BE" i="1">
                        <a:latin typeface="Cambria Math" panose="02040503050406030204" pitchFamily="18" charset="0"/>
                      </a:rPr>
                      <m:t>(</m:t>
                    </m:r>
                    <m:r>
                      <m:rPr>
                        <m:sty m:val="p"/>
                      </m:rPr>
                      <a:rPr lang="nl-BE">
                        <a:latin typeface="Cambria Math" panose="02040503050406030204" pitchFamily="18" charset="0"/>
                      </a:rPr>
                      <m:t>∇</m:t>
                    </m:r>
                    <m:r>
                      <a:rPr lang="nl-BE" i="1">
                        <a:latin typeface="Cambria Math" panose="02040503050406030204" pitchFamily="18" charset="0"/>
                      </a:rPr>
                      <m:t>⋅</m:t>
                    </m:r>
                  </m:oMath>
                </a14:m>
                <a:r>
                  <a:rPr lang="nl-BE"/>
                  <a:t> </a:t>
                </a:r>
                <a14:m>
                  <m:oMath xmlns:m="http://schemas.openxmlformats.org/officeDocument/2006/math">
                    <m:sSubSup>
                      <m:sSubSupPr>
                        <m:ctrlPr>
                          <a:rPr lang="nl-BE" i="1" smtClean="0">
                            <a:latin typeface="Cambria Math" panose="02040503050406030204" pitchFamily="18" charset="0"/>
                          </a:rPr>
                        </m:ctrlPr>
                      </m:sSubSupPr>
                      <m:e>
                        <m:r>
                          <a:rPr lang="nl-BE" i="1" smtClean="0">
                            <a:latin typeface="Cambria Math" panose="02040503050406030204" pitchFamily="18" charset="0"/>
                          </a:rPr>
                          <m:t>𝑉</m:t>
                        </m:r>
                      </m:e>
                      <m:sub>
                        <m:sSubSup>
                          <m:sSubSupPr>
                            <m:ctrlPr>
                              <a:rPr lang="nl-BE" i="1" smtClean="0">
                                <a:latin typeface="Cambria Math" panose="02040503050406030204" pitchFamily="18" charset="0"/>
                              </a:rPr>
                            </m:ctrlPr>
                          </m:sSubSupPr>
                          <m:e>
                            <m:r>
                              <m:rPr>
                                <m:sty m:val="p"/>
                              </m:rPr>
                              <a:rPr lang="nl-BE" i="1" smtClean="0">
                                <a:latin typeface="Cambria Math" panose="02040503050406030204" pitchFamily="18" charset="0"/>
                              </a:rPr>
                              <m:t>D</m:t>
                            </m:r>
                          </m:e>
                          <m:sub>
                            <m:r>
                              <a:rPr lang="nl-BE" i="1" smtClean="0">
                                <a:latin typeface="Cambria Math" panose="02040503050406030204" pitchFamily="18" charset="0"/>
                              </a:rPr>
                              <m:t>2</m:t>
                            </m:r>
                          </m:sub>
                          <m:sup/>
                        </m:sSubSup>
                      </m:sub>
                      <m:sup>
                        <m:r>
                          <a:rPr lang="nl-BE" b="0" i="1" smtClean="0">
                            <a:latin typeface="Cambria Math" panose="02040503050406030204" pitchFamily="18" charset="0"/>
                          </a:rPr>
                          <m:t>||</m:t>
                        </m:r>
                      </m:sup>
                    </m:sSubSup>
                    <m:r>
                      <a:rPr lang="nl-BE" b="1" i="1" smtClean="0">
                        <a:latin typeface="Cambria Math" panose="02040503050406030204" pitchFamily="18" charset="0"/>
                      </a:rPr>
                      <m:t>𝒃</m:t>
                    </m:r>
                    <m:r>
                      <a:rPr lang="nl-BE" b="0" i="1" smtClean="0">
                        <a:latin typeface="Cambria Math" panose="02040503050406030204" pitchFamily="18" charset="0"/>
                      </a:rPr>
                      <m:t>)−</m:t>
                    </m:r>
                    <m:sSub>
                      <m:sSubPr>
                        <m:ctrlPr>
                          <a:rPr lang="nl-BE" b="0" i="1" smtClean="0">
                            <a:latin typeface="Cambria Math" panose="02040503050406030204" pitchFamily="18" charset="0"/>
                          </a:rPr>
                        </m:ctrlPr>
                      </m:sSubPr>
                      <m:e>
                        <m:r>
                          <a:rPr lang="nl-BE" b="0" i="1" smtClean="0">
                            <a:latin typeface="Cambria Math" panose="02040503050406030204" pitchFamily="18" charset="0"/>
                          </a:rPr>
                          <m:t>𝜂</m:t>
                        </m:r>
                      </m:e>
                      <m:sub>
                        <m:sSub>
                          <m:sSubPr>
                            <m:ctrlPr>
                              <a:rPr lang="nl-BE" b="0" i="1" smtClean="0">
                                <a:latin typeface="Cambria Math" panose="02040503050406030204" pitchFamily="18" charset="0"/>
                              </a:rPr>
                            </m:ctrlPr>
                          </m:sSubPr>
                          <m:e>
                            <m:r>
                              <m:rPr>
                                <m:sty m:val="p"/>
                              </m:rPr>
                              <a:rPr lang="nl-BE" b="0" i="1" smtClean="0">
                                <a:latin typeface="Cambria Math" panose="02040503050406030204" pitchFamily="18" charset="0"/>
                              </a:rPr>
                              <m:t>D</m:t>
                            </m:r>
                          </m:e>
                          <m:sub>
                            <m:r>
                              <a:rPr lang="nl-BE" b="0" i="1" smtClean="0">
                                <a:latin typeface="Cambria Math" panose="02040503050406030204" pitchFamily="18" charset="0"/>
                              </a:rPr>
                              <m:t>2</m:t>
                            </m:r>
                          </m:sub>
                        </m:sSub>
                        <m:r>
                          <a:rPr lang="nl-BE" b="0" i="1" smtClean="0">
                            <a:latin typeface="Cambria Math" panose="02040503050406030204" pitchFamily="18" charset="0"/>
                          </a:rPr>
                          <m:t> </m:t>
                        </m:r>
                      </m:sub>
                    </m:sSub>
                    <m:sSup>
                      <m:sSupPr>
                        <m:ctrlPr>
                          <a:rPr lang="nl-BE" b="0" i="1" smtClean="0">
                            <a:latin typeface="Cambria Math" panose="02040503050406030204" pitchFamily="18" charset="0"/>
                          </a:rPr>
                        </m:ctrlPr>
                      </m:sSupPr>
                      <m:e>
                        <m:d>
                          <m:dPr>
                            <m:ctrlPr>
                              <a:rPr lang="nl-BE" b="0" i="1" smtClean="0">
                                <a:latin typeface="Cambria Math" panose="02040503050406030204" pitchFamily="18" charset="0"/>
                              </a:rPr>
                            </m:ctrlPr>
                          </m:dPr>
                          <m:e>
                            <m:sSub>
                              <m:sSubPr>
                                <m:ctrlPr>
                                  <a:rPr lang="nl-BE" b="0" i="1" smtClean="0">
                                    <a:latin typeface="Cambria Math" panose="02040503050406030204" pitchFamily="18" charset="0"/>
                                  </a:rPr>
                                </m:ctrlPr>
                              </m:sSubPr>
                              <m:e>
                                <m:r>
                                  <m:rPr>
                                    <m:sty m:val="p"/>
                                  </m:rPr>
                                  <a:rPr lang="nl-BE" b="0" i="1" smtClean="0">
                                    <a:latin typeface="Cambria Math" panose="02040503050406030204" pitchFamily="18" charset="0"/>
                                  </a:rPr>
                                  <m:t>∇</m:t>
                                </m:r>
                              </m:e>
                              <m:sub>
                                <m:r>
                                  <a:rPr lang="nl-BE" b="0" i="1" smtClean="0">
                                    <a:latin typeface="Cambria Math" panose="02040503050406030204" pitchFamily="18" charset="0"/>
                                  </a:rPr>
                                  <m:t> </m:t>
                                </m:r>
                              </m:sub>
                            </m:sSub>
                            <m:sSubSup>
                              <m:sSubSupPr>
                                <m:ctrlPr>
                                  <a:rPr lang="nl-BE" b="0" i="1" smtClean="0">
                                    <a:latin typeface="Cambria Math" panose="02040503050406030204" pitchFamily="18" charset="0"/>
                                  </a:rPr>
                                </m:ctrlPr>
                              </m:sSubSupPr>
                              <m:e>
                                <m:r>
                                  <a:rPr lang="nl-BE" b="0" i="1" smtClean="0">
                                    <a:latin typeface="Cambria Math" panose="02040503050406030204" pitchFamily="18" charset="0"/>
                                  </a:rPr>
                                  <m:t>𝑉</m:t>
                                </m:r>
                              </m:e>
                              <m:sub>
                                <m:sSubSup>
                                  <m:sSubSupPr>
                                    <m:ctrlPr>
                                      <a:rPr lang="nl-BE" b="0" i="1" smtClean="0">
                                        <a:latin typeface="Cambria Math" panose="02040503050406030204" pitchFamily="18" charset="0"/>
                                      </a:rPr>
                                    </m:ctrlPr>
                                  </m:sSubSupPr>
                                  <m:e>
                                    <m:r>
                                      <m:rPr>
                                        <m:sty m:val="p"/>
                                      </m:rPr>
                                      <a:rPr lang="nl-BE" b="0" i="1" smtClean="0">
                                        <a:latin typeface="Cambria Math" panose="02040503050406030204" pitchFamily="18" charset="0"/>
                                      </a:rPr>
                                      <m:t>D</m:t>
                                    </m:r>
                                  </m:e>
                                  <m:sub>
                                    <m:r>
                                      <a:rPr lang="nl-BE" b="0" i="1" smtClean="0">
                                        <a:latin typeface="Cambria Math" panose="02040503050406030204" pitchFamily="18" charset="0"/>
                                      </a:rPr>
                                      <m:t>2</m:t>
                                    </m:r>
                                  </m:sub>
                                  <m:sup/>
                                </m:sSubSup>
                              </m:sub>
                              <m:sup>
                                <m:r>
                                  <a:rPr lang="nl-BE" b="0" i="1" smtClean="0">
                                    <a:latin typeface="Cambria Math" panose="02040503050406030204" pitchFamily="18" charset="0"/>
                                  </a:rPr>
                                  <m:t>||</m:t>
                                </m:r>
                              </m:sup>
                            </m:sSubSup>
                          </m:e>
                        </m:d>
                      </m:e>
                      <m:sup>
                        <m:r>
                          <a:rPr lang="nl-BE" b="0" i="1" smtClean="0">
                            <a:latin typeface="Cambria Math" panose="02040503050406030204" pitchFamily="18" charset="0"/>
                          </a:rPr>
                          <m:t>2</m:t>
                        </m:r>
                      </m:sup>
                    </m:sSup>
                    <m:r>
                      <a:rPr lang="nl-BE" b="0" i="1" smtClean="0">
                        <a:latin typeface="Cambria Math" panose="02040503050406030204" pitchFamily="18" charset="0"/>
                      </a:rPr>
                      <m:t>=</m:t>
                    </m:r>
                    <m:sSubSup>
                      <m:sSubSupPr>
                        <m:ctrlPr>
                          <a:rPr lang="nl-BE" b="0" i="1" smtClean="0">
                            <a:latin typeface="Cambria Math" panose="02040503050406030204" pitchFamily="18" charset="0"/>
                          </a:rPr>
                        </m:ctrlPr>
                      </m:sSubSupPr>
                      <m:e>
                        <m:r>
                          <a:rPr lang="nl-BE" b="0" i="1" smtClean="0">
                            <a:latin typeface="Cambria Math" panose="02040503050406030204" pitchFamily="18" charset="0"/>
                          </a:rPr>
                          <m:t>𝑆</m:t>
                        </m:r>
                      </m:e>
                      <m:sub>
                        <m:sSub>
                          <m:sSubPr>
                            <m:ctrlPr>
                              <a:rPr lang="nl-BE" b="0" i="1" smtClean="0">
                                <a:latin typeface="Cambria Math" panose="02040503050406030204" pitchFamily="18" charset="0"/>
                              </a:rPr>
                            </m:ctrlPr>
                          </m:sSubPr>
                          <m:e>
                            <m:r>
                              <m:rPr>
                                <m:sty m:val="p"/>
                              </m:rPr>
                              <a:rPr lang="nl-BE" b="0" i="1" smtClean="0">
                                <a:latin typeface="Cambria Math" panose="02040503050406030204" pitchFamily="18" charset="0"/>
                              </a:rPr>
                              <m:t>D</m:t>
                            </m:r>
                          </m:e>
                          <m:sub>
                            <m:r>
                              <a:rPr lang="nl-BE" b="0" i="1" smtClean="0">
                                <a:latin typeface="Cambria Math" panose="02040503050406030204" pitchFamily="18" charset="0"/>
                              </a:rPr>
                              <m:t>2</m:t>
                            </m:r>
                          </m:sub>
                        </m:sSub>
                      </m:sub>
                      <m:sup>
                        <m:r>
                          <a:rPr lang="nl-BE" b="0" i="1" smtClean="0">
                            <a:latin typeface="Cambria Math" panose="02040503050406030204" pitchFamily="18" charset="0"/>
                          </a:rPr>
                          <m:t>𝐻</m:t>
                        </m:r>
                      </m:sup>
                    </m:sSubSup>
                  </m:oMath>
                </a14:m>
                <a:endParaRPr lang="nl-BE"/>
              </a:p>
              <a:p>
                <a:r>
                  <a:rPr lang="nl-BE"/>
                  <a:t>Transport coefficients: for now as in atom model</a:t>
                </a:r>
              </a:p>
              <a:p>
                <a:pPr lvl="1"/>
                <a14:m>
                  <m:oMath xmlns:m="http://schemas.openxmlformats.org/officeDocument/2006/math">
                    <m:sSub>
                      <m:sSubPr>
                        <m:ctrlPr>
                          <a:rPr lang="nl-BE" b="0" i="1" smtClean="0">
                            <a:latin typeface="Cambria Math" panose="02040503050406030204" pitchFamily="18" charset="0"/>
                          </a:rPr>
                        </m:ctrlPr>
                      </m:sSubPr>
                      <m:e>
                        <m:r>
                          <a:rPr lang="nl-BE" b="0" i="1" smtClean="0">
                            <a:latin typeface="Cambria Math" panose="02040503050406030204" pitchFamily="18" charset="0"/>
                          </a:rPr>
                          <m:t>𝜂</m:t>
                        </m:r>
                      </m:e>
                      <m:sub>
                        <m:sSub>
                          <m:sSubPr>
                            <m:ctrlPr>
                              <a:rPr lang="nl-BE" b="0" i="0" smtClean="0">
                                <a:latin typeface="Cambria Math" panose="02040503050406030204" pitchFamily="18" charset="0"/>
                              </a:rPr>
                            </m:ctrlPr>
                          </m:sSubPr>
                          <m:e>
                            <m:r>
                              <m:rPr>
                                <m:sty m:val="p"/>
                              </m:rPr>
                              <a:rPr lang="nl-BE" b="0" i="0" smtClean="0">
                                <a:latin typeface="Cambria Math" panose="02040503050406030204" pitchFamily="18" charset="0"/>
                              </a:rPr>
                              <m:t>D</m:t>
                            </m:r>
                          </m:e>
                          <m:sub>
                            <m:r>
                              <a:rPr lang="nl-BE" b="0" i="1" smtClean="0">
                                <a:latin typeface="Cambria Math" panose="02040503050406030204" pitchFamily="18" charset="0"/>
                              </a:rPr>
                              <m:t>2</m:t>
                            </m:r>
                          </m:sub>
                        </m:sSub>
                      </m:sub>
                    </m:sSub>
                    <m:r>
                      <a:rPr lang="nl-BE" b="0" i="1" smtClean="0">
                        <a:latin typeface="Cambria Math" panose="02040503050406030204" pitchFamily="18" charset="0"/>
                      </a:rPr>
                      <m:t>=</m:t>
                    </m:r>
                    <m:sSub>
                      <m:sSubPr>
                        <m:ctrlPr>
                          <a:rPr lang="nl-BE" b="0" i="1" smtClean="0">
                            <a:latin typeface="Cambria Math" panose="02040503050406030204" pitchFamily="18" charset="0"/>
                          </a:rPr>
                        </m:ctrlPr>
                      </m:sSubPr>
                      <m:e>
                        <m:r>
                          <a:rPr lang="nl-BE" b="0" i="1" smtClean="0">
                            <a:latin typeface="Cambria Math" panose="02040503050406030204" pitchFamily="18" charset="0"/>
                          </a:rPr>
                          <m:t>𝑝</m:t>
                        </m:r>
                      </m:e>
                      <m:sub>
                        <m:sSub>
                          <m:sSubPr>
                            <m:ctrlPr>
                              <a:rPr lang="nl-BE" b="0" i="0" smtClean="0">
                                <a:latin typeface="Cambria Math" panose="02040503050406030204" pitchFamily="18" charset="0"/>
                              </a:rPr>
                            </m:ctrlPr>
                          </m:sSubPr>
                          <m:e>
                            <m:r>
                              <m:rPr>
                                <m:sty m:val="p"/>
                              </m:rPr>
                              <a:rPr lang="nl-BE" b="0" i="0" smtClean="0">
                                <a:latin typeface="Cambria Math" panose="02040503050406030204" pitchFamily="18" charset="0"/>
                              </a:rPr>
                              <m:t>D</m:t>
                            </m:r>
                          </m:e>
                          <m:sub>
                            <m:r>
                              <a:rPr lang="nl-BE" b="0" i="1" smtClean="0">
                                <a:latin typeface="Cambria Math" panose="02040503050406030204" pitchFamily="18" charset="0"/>
                              </a:rPr>
                              <m:t>2</m:t>
                            </m:r>
                          </m:sub>
                        </m:sSub>
                      </m:sub>
                    </m:sSub>
                    <m:sSub>
                      <m:sSubPr>
                        <m:ctrlPr>
                          <a:rPr lang="nl-BE" b="0" i="1" smtClean="0">
                            <a:latin typeface="Cambria Math" panose="02040503050406030204" pitchFamily="18" charset="0"/>
                          </a:rPr>
                        </m:ctrlPr>
                      </m:sSubPr>
                      <m:e>
                        <m:r>
                          <a:rPr lang="nl-BE" b="0" i="1" smtClean="0">
                            <a:latin typeface="Cambria Math" panose="02040503050406030204" pitchFamily="18" charset="0"/>
                          </a:rPr>
                          <m:t>𝜏</m:t>
                        </m:r>
                      </m:e>
                      <m:sub>
                        <m:sSub>
                          <m:sSubPr>
                            <m:ctrlPr>
                              <a:rPr lang="nl-BE" b="0" i="0" smtClean="0">
                                <a:latin typeface="Cambria Math" panose="02040503050406030204" pitchFamily="18" charset="0"/>
                              </a:rPr>
                            </m:ctrlPr>
                          </m:sSubPr>
                          <m:e>
                            <m:r>
                              <m:rPr>
                                <m:sty m:val="p"/>
                              </m:rPr>
                              <a:rPr lang="nl-BE" b="0" i="0" smtClean="0">
                                <a:latin typeface="Cambria Math" panose="02040503050406030204" pitchFamily="18" charset="0"/>
                              </a:rPr>
                              <m:t>D</m:t>
                            </m:r>
                          </m:e>
                          <m:sub>
                            <m:r>
                              <a:rPr lang="nl-BE" b="0" i="0" smtClean="0">
                                <a:latin typeface="Cambria Math" panose="02040503050406030204" pitchFamily="18" charset="0"/>
                              </a:rPr>
                              <m:t>2</m:t>
                            </m:r>
                          </m:sub>
                        </m:sSub>
                      </m:sub>
                    </m:sSub>
                  </m:oMath>
                </a14:m>
                <a:endParaRPr lang="nl-BE" b="0"/>
              </a:p>
              <a:p>
                <a:pPr lvl="1"/>
                <a14:m>
                  <m:oMath xmlns:m="http://schemas.openxmlformats.org/officeDocument/2006/math">
                    <m:sSub>
                      <m:sSubPr>
                        <m:ctrlPr>
                          <a:rPr lang="nl-BE" b="0" i="1" smtClean="0">
                            <a:latin typeface="Cambria Math" panose="02040503050406030204" pitchFamily="18" charset="0"/>
                          </a:rPr>
                        </m:ctrlPr>
                      </m:sSubPr>
                      <m:e>
                        <m:r>
                          <a:rPr lang="nl-BE" b="0" i="1" smtClean="0">
                            <a:latin typeface="Cambria Math" panose="02040503050406030204" pitchFamily="18" charset="0"/>
                          </a:rPr>
                          <m:t>𝜅</m:t>
                        </m:r>
                      </m:e>
                      <m:sub>
                        <m:sSub>
                          <m:sSubPr>
                            <m:ctrlPr>
                              <a:rPr lang="nl-BE" b="0" i="0" smtClean="0">
                                <a:latin typeface="Cambria Math" panose="02040503050406030204" pitchFamily="18" charset="0"/>
                              </a:rPr>
                            </m:ctrlPr>
                          </m:sSubPr>
                          <m:e>
                            <m:r>
                              <m:rPr>
                                <m:sty m:val="p"/>
                              </m:rPr>
                              <a:rPr lang="nl-BE" b="0" i="0" smtClean="0">
                                <a:latin typeface="Cambria Math" panose="02040503050406030204" pitchFamily="18" charset="0"/>
                              </a:rPr>
                              <m:t>D</m:t>
                            </m:r>
                          </m:e>
                          <m:sub>
                            <m:r>
                              <a:rPr lang="nl-BE" b="0" i="1" smtClean="0">
                                <a:latin typeface="Cambria Math" panose="02040503050406030204" pitchFamily="18" charset="0"/>
                              </a:rPr>
                              <m:t>2</m:t>
                            </m:r>
                          </m:sub>
                        </m:sSub>
                      </m:sub>
                    </m:sSub>
                    <m:r>
                      <a:rPr lang="nl-BE" b="0" i="1" smtClean="0">
                        <a:latin typeface="Cambria Math" panose="02040503050406030204" pitchFamily="18" charset="0"/>
                      </a:rPr>
                      <m:t>=</m:t>
                    </m:r>
                    <m:f>
                      <m:fPr>
                        <m:ctrlPr>
                          <a:rPr lang="nl-BE" b="0" i="1" smtClean="0">
                            <a:latin typeface="Cambria Math" panose="02040503050406030204" pitchFamily="18" charset="0"/>
                          </a:rPr>
                        </m:ctrlPr>
                      </m:fPr>
                      <m:num>
                        <m:r>
                          <a:rPr lang="nl-BE" b="0" i="1" smtClean="0">
                            <a:latin typeface="Cambria Math" panose="02040503050406030204" pitchFamily="18" charset="0"/>
                          </a:rPr>
                          <m:t>5</m:t>
                        </m:r>
                      </m:num>
                      <m:den>
                        <m:r>
                          <a:rPr lang="nl-BE" b="0" i="1" smtClean="0">
                            <a:latin typeface="Cambria Math" panose="02040503050406030204" pitchFamily="18" charset="0"/>
                          </a:rPr>
                          <m:t>2</m:t>
                        </m:r>
                      </m:den>
                    </m:f>
                    <m:f>
                      <m:fPr>
                        <m:ctrlPr>
                          <a:rPr lang="nl-BE" i="1">
                            <a:latin typeface="Cambria Math" panose="02040503050406030204" pitchFamily="18" charset="0"/>
                          </a:rPr>
                        </m:ctrlPr>
                      </m:fPr>
                      <m:num>
                        <m:sSub>
                          <m:sSubPr>
                            <m:ctrlPr>
                              <a:rPr lang="nl-BE" i="1">
                                <a:latin typeface="Cambria Math" panose="02040503050406030204" pitchFamily="18" charset="0"/>
                              </a:rPr>
                            </m:ctrlPr>
                          </m:sSubPr>
                          <m:e>
                            <m:r>
                              <a:rPr lang="nl-BE" i="1">
                                <a:latin typeface="Cambria Math" panose="02040503050406030204" pitchFamily="18" charset="0"/>
                              </a:rPr>
                              <m:t>𝑝</m:t>
                            </m:r>
                          </m:e>
                          <m:sub>
                            <m:sSub>
                              <m:sSubPr>
                                <m:ctrlPr>
                                  <a:rPr lang="nl-BE" i="0">
                                    <a:latin typeface="Cambria Math" panose="02040503050406030204" pitchFamily="18" charset="0"/>
                                  </a:rPr>
                                </m:ctrlPr>
                              </m:sSubPr>
                              <m:e>
                                <m:r>
                                  <m:rPr>
                                    <m:sty m:val="p"/>
                                  </m:rPr>
                                  <a:rPr lang="nl-BE" i="0">
                                    <a:latin typeface="Cambria Math" panose="02040503050406030204" pitchFamily="18" charset="0"/>
                                  </a:rPr>
                                  <m:t>D</m:t>
                                </m:r>
                              </m:e>
                              <m:sub>
                                <m:r>
                                  <a:rPr lang="nl-BE" i="1">
                                    <a:latin typeface="Cambria Math" panose="02040503050406030204" pitchFamily="18" charset="0"/>
                                  </a:rPr>
                                  <m:t>2</m:t>
                                </m:r>
                              </m:sub>
                            </m:sSub>
                          </m:sub>
                        </m:sSub>
                        <m:sSub>
                          <m:sSubPr>
                            <m:ctrlPr>
                              <a:rPr lang="nl-BE" i="1">
                                <a:latin typeface="Cambria Math" panose="02040503050406030204" pitchFamily="18" charset="0"/>
                              </a:rPr>
                            </m:ctrlPr>
                          </m:sSubPr>
                          <m:e>
                            <m:r>
                              <a:rPr lang="nl-BE" i="1">
                                <a:latin typeface="Cambria Math" panose="02040503050406030204" pitchFamily="18" charset="0"/>
                              </a:rPr>
                              <m:t>𝜏</m:t>
                            </m:r>
                          </m:e>
                          <m:sub>
                            <m:sSub>
                              <m:sSubPr>
                                <m:ctrlPr>
                                  <a:rPr lang="nl-BE" i="0">
                                    <a:latin typeface="Cambria Math" panose="02040503050406030204" pitchFamily="18" charset="0"/>
                                  </a:rPr>
                                </m:ctrlPr>
                              </m:sSubPr>
                              <m:e>
                                <m:r>
                                  <m:rPr>
                                    <m:sty m:val="p"/>
                                  </m:rPr>
                                  <a:rPr lang="nl-BE" i="0">
                                    <a:latin typeface="Cambria Math" panose="02040503050406030204" pitchFamily="18" charset="0"/>
                                  </a:rPr>
                                  <m:t>D</m:t>
                                </m:r>
                              </m:e>
                              <m:sub>
                                <m:r>
                                  <a:rPr lang="nl-BE" i="1">
                                    <a:latin typeface="Cambria Math" panose="02040503050406030204" pitchFamily="18" charset="0"/>
                                  </a:rPr>
                                  <m:t>2</m:t>
                                </m:r>
                              </m:sub>
                            </m:sSub>
                          </m:sub>
                        </m:sSub>
                      </m:num>
                      <m:den>
                        <m:sSub>
                          <m:sSubPr>
                            <m:ctrlPr>
                              <a:rPr lang="nl-BE" b="0" i="1" smtClean="0">
                                <a:latin typeface="Cambria Math" panose="02040503050406030204" pitchFamily="18" charset="0"/>
                              </a:rPr>
                            </m:ctrlPr>
                          </m:sSubPr>
                          <m:e>
                            <m:r>
                              <a:rPr lang="nl-BE" b="0" i="1" smtClean="0">
                                <a:latin typeface="Cambria Math" panose="02040503050406030204" pitchFamily="18" charset="0"/>
                              </a:rPr>
                              <m:t>𝑚</m:t>
                            </m:r>
                          </m:e>
                          <m:sub>
                            <m:sSub>
                              <m:sSubPr>
                                <m:ctrlPr>
                                  <a:rPr lang="nl-BE" b="0" i="0" smtClean="0">
                                    <a:latin typeface="Cambria Math" panose="02040503050406030204" pitchFamily="18" charset="0"/>
                                  </a:rPr>
                                </m:ctrlPr>
                              </m:sSubPr>
                              <m:e>
                                <m:r>
                                  <m:rPr>
                                    <m:sty m:val="p"/>
                                  </m:rPr>
                                  <a:rPr lang="nl-BE" b="0" i="0" smtClean="0">
                                    <a:latin typeface="Cambria Math" panose="02040503050406030204" pitchFamily="18" charset="0"/>
                                  </a:rPr>
                                  <m:t>D</m:t>
                                </m:r>
                              </m:e>
                              <m:sub>
                                <m:r>
                                  <a:rPr lang="nl-BE" b="0" i="1" smtClean="0">
                                    <a:latin typeface="Cambria Math" panose="02040503050406030204" pitchFamily="18" charset="0"/>
                                  </a:rPr>
                                  <m:t>2</m:t>
                                </m:r>
                              </m:sub>
                            </m:sSub>
                          </m:sub>
                        </m:sSub>
                      </m:den>
                    </m:f>
                  </m:oMath>
                </a14:m>
                <a:r>
                  <a:rPr lang="nl-BE"/>
                  <a:t> </a:t>
                </a:r>
                <a:r>
                  <a:rPr lang="nl-BE" sz="1900"/>
                  <a:t>, with </a:t>
                </a:r>
                <a14:m>
                  <m:oMath xmlns:m="http://schemas.openxmlformats.org/officeDocument/2006/math">
                    <m:sSub>
                      <m:sSubPr>
                        <m:ctrlPr>
                          <a:rPr lang="nl-BE" sz="1900" i="1">
                            <a:latin typeface="Cambria Math" panose="02040503050406030204" pitchFamily="18" charset="0"/>
                          </a:rPr>
                        </m:ctrlPr>
                      </m:sSubPr>
                      <m:e>
                        <m:r>
                          <a:rPr lang="nl-BE" sz="1900" i="1">
                            <a:latin typeface="Cambria Math" panose="02040503050406030204" pitchFamily="18" charset="0"/>
                          </a:rPr>
                          <m:t>𝜏</m:t>
                        </m:r>
                      </m:e>
                      <m:sub>
                        <m:sSub>
                          <m:sSubPr>
                            <m:ctrlPr>
                              <a:rPr lang="nl-BE" sz="1900">
                                <a:latin typeface="Cambria Math" panose="02040503050406030204" pitchFamily="18" charset="0"/>
                              </a:rPr>
                            </m:ctrlPr>
                          </m:sSubPr>
                          <m:e>
                            <m:r>
                              <m:rPr>
                                <m:sty m:val="p"/>
                              </m:rPr>
                              <a:rPr lang="nl-BE" sz="1900">
                                <a:latin typeface="Cambria Math" panose="02040503050406030204" pitchFamily="18" charset="0"/>
                              </a:rPr>
                              <m:t>D</m:t>
                            </m:r>
                          </m:e>
                          <m:sub>
                            <m:r>
                              <a:rPr lang="nl-BE" sz="1900">
                                <a:latin typeface="Cambria Math" panose="02040503050406030204" pitchFamily="18" charset="0"/>
                              </a:rPr>
                              <m:t>2</m:t>
                            </m:r>
                          </m:sub>
                        </m:sSub>
                      </m:sub>
                    </m:sSub>
                  </m:oMath>
                </a14:m>
                <a:r>
                  <a:rPr lang="nl-BE" sz="1900"/>
                  <a:t> the time constant from the pressure-diffusion balance</a:t>
                </a:r>
              </a:p>
            </p:txBody>
          </p:sp>
        </mc:Choice>
        <mc:Fallback xmlns="">
          <p:sp>
            <p:nvSpPr>
              <p:cNvPr id="4" name="Content Placeholder 3">
                <a:extLst>
                  <a:ext uri="{FF2B5EF4-FFF2-40B4-BE49-F238E27FC236}">
                    <a16:creationId xmlns:a16="http://schemas.microsoft.com/office/drawing/2014/main" id="{15CF7B51-4AA0-F591-AC80-B8BA13C0FE79}"/>
                  </a:ext>
                </a:extLst>
              </p:cNvPr>
              <p:cNvSpPr>
                <a:spLocks noGrp="1" noRot="1" noChangeAspect="1" noMove="1" noResize="1" noEditPoints="1" noAdjustHandles="1" noChangeArrowheads="1" noChangeShapeType="1" noTextEdit="1"/>
              </p:cNvSpPr>
              <p:nvPr>
                <p:ph sz="quarter" idx="13"/>
              </p:nvPr>
            </p:nvSpPr>
            <p:spPr>
              <a:xfrm>
                <a:off x="1069687" y="1463639"/>
                <a:ext cx="8999104" cy="4392376"/>
              </a:xfrm>
              <a:blipFill>
                <a:blip r:embed="rId2"/>
                <a:stretch>
                  <a:fillRect l="-745" r="-474"/>
                </a:stretch>
              </a:blipFill>
            </p:spPr>
            <p:txBody>
              <a:bodyPr/>
              <a:lstStyle/>
              <a:p>
                <a:r>
                  <a:rPr lang="en-BE">
                    <a:noFill/>
                  </a:rPr>
                  <a:t> </a:t>
                </a:r>
              </a:p>
            </p:txBody>
          </p:sp>
        </mc:Fallback>
      </mc:AlternateContent>
      <p:sp>
        <p:nvSpPr>
          <p:cNvPr id="5" name="Title 4">
            <a:extLst>
              <a:ext uri="{FF2B5EF4-FFF2-40B4-BE49-F238E27FC236}">
                <a16:creationId xmlns:a16="http://schemas.microsoft.com/office/drawing/2014/main" id="{F618E9B6-331C-DD13-FCAF-65EC98AE1F14}"/>
              </a:ext>
            </a:extLst>
          </p:cNvPr>
          <p:cNvSpPr>
            <a:spLocks noGrp="1"/>
          </p:cNvSpPr>
          <p:nvPr>
            <p:ph type="title"/>
          </p:nvPr>
        </p:nvSpPr>
        <p:spPr/>
        <p:txBody>
          <a:bodyPr/>
          <a:lstStyle/>
          <a:p>
            <a:r>
              <a:rPr lang="nl-BE"/>
              <a:t>Transport model</a:t>
            </a:r>
            <a:endParaRPr lang="en-BE"/>
          </a:p>
        </p:txBody>
      </p:sp>
    </p:spTree>
    <p:extLst>
      <p:ext uri="{BB962C8B-B14F-4D97-AF65-F5344CB8AC3E}">
        <p14:creationId xmlns:p14="http://schemas.microsoft.com/office/powerpoint/2010/main" val="4018423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CDDF2E9-26CB-535E-4862-1F6BE1694FCB}"/>
              </a:ext>
            </a:extLst>
          </p:cNvPr>
          <p:cNvSpPr>
            <a:spLocks noGrp="1"/>
          </p:cNvSpPr>
          <p:nvPr>
            <p:ph type="sldNum" sz="quarter" idx="12"/>
          </p:nvPr>
        </p:nvSpPr>
        <p:spPr/>
        <p:txBody>
          <a:bodyPr/>
          <a:lstStyle/>
          <a:p>
            <a:fld id="{0A297500-7527-634B-90F4-69D0994C32B4}" type="slidenum">
              <a:rPr lang="nl-NL" smtClean="0"/>
              <a:pPr/>
              <a:t>16</a:t>
            </a:fld>
            <a:endParaRPr lang="nl-NL" dirty="0"/>
          </a:p>
        </p:txBody>
      </p:sp>
      <p:sp>
        <p:nvSpPr>
          <p:cNvPr id="5" name="Title 4">
            <a:extLst>
              <a:ext uri="{FF2B5EF4-FFF2-40B4-BE49-F238E27FC236}">
                <a16:creationId xmlns:a16="http://schemas.microsoft.com/office/drawing/2014/main" id="{665F9BEF-AAEF-6CA7-736E-61562FB2216A}"/>
              </a:ext>
            </a:extLst>
          </p:cNvPr>
          <p:cNvSpPr>
            <a:spLocks noGrp="1"/>
          </p:cNvSpPr>
          <p:nvPr>
            <p:ph type="title"/>
          </p:nvPr>
        </p:nvSpPr>
        <p:spPr/>
        <p:txBody>
          <a:bodyPr/>
          <a:lstStyle/>
          <a:p>
            <a:r>
              <a:rPr lang="nl-BE"/>
              <a:t>Results</a:t>
            </a:r>
            <a:endParaRPr lang="en-BE"/>
          </a:p>
        </p:txBody>
      </p:sp>
      <p:pic>
        <p:nvPicPr>
          <p:cNvPr id="9" name="Picture 8">
            <a:extLst>
              <a:ext uri="{FF2B5EF4-FFF2-40B4-BE49-F238E27FC236}">
                <a16:creationId xmlns:a16="http://schemas.microsoft.com/office/drawing/2014/main" id="{D5BE1DED-D7C6-D4A8-641A-75747C2AEF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4233" y="418377"/>
            <a:ext cx="6346185" cy="5544409"/>
          </a:xfrm>
          <a:prstGeom prst="rect">
            <a:avLst/>
          </a:prstGeom>
        </p:spPr>
      </p:pic>
    </p:spTree>
    <p:extLst>
      <p:ext uri="{BB962C8B-B14F-4D97-AF65-F5344CB8AC3E}">
        <p14:creationId xmlns:p14="http://schemas.microsoft.com/office/powerpoint/2010/main" val="20008825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1F970BF-67E8-C930-9C30-1A888A2F9B2A}"/>
              </a:ext>
            </a:extLst>
          </p:cNvPr>
          <p:cNvSpPr>
            <a:spLocks noGrp="1"/>
          </p:cNvSpPr>
          <p:nvPr>
            <p:ph type="sldNum" sz="quarter" idx="12"/>
          </p:nvPr>
        </p:nvSpPr>
        <p:spPr/>
        <p:txBody>
          <a:bodyPr/>
          <a:lstStyle/>
          <a:p>
            <a:fld id="{0A297500-7527-634B-90F4-69D0994C32B4}" type="slidenum">
              <a:rPr lang="nl-NL" smtClean="0"/>
              <a:pPr/>
              <a:t>17</a:t>
            </a:fld>
            <a:endParaRPr lang="nl-NL" dirty="0"/>
          </a:p>
        </p:txBody>
      </p:sp>
      <p:sp>
        <p:nvSpPr>
          <p:cNvPr id="4" name="Content Placeholder 3">
            <a:extLst>
              <a:ext uri="{FF2B5EF4-FFF2-40B4-BE49-F238E27FC236}">
                <a16:creationId xmlns:a16="http://schemas.microsoft.com/office/drawing/2014/main" id="{F4C30F2C-99C4-B211-2002-E7E40D817AD5}"/>
              </a:ext>
            </a:extLst>
          </p:cNvPr>
          <p:cNvSpPr>
            <a:spLocks noGrp="1"/>
          </p:cNvSpPr>
          <p:nvPr>
            <p:ph sz="quarter" idx="13"/>
          </p:nvPr>
        </p:nvSpPr>
        <p:spPr/>
        <p:txBody>
          <a:bodyPr/>
          <a:lstStyle/>
          <a:p>
            <a:r>
              <a:rPr lang="nl-BE"/>
              <a:t>Kinetic effects not fully negligible</a:t>
            </a:r>
          </a:p>
          <a:p>
            <a:r>
              <a:rPr lang="nl-BE"/>
              <a:t>Bulk of molecular physics is captured with fluid model</a:t>
            </a:r>
            <a:br>
              <a:rPr lang="nl-BE"/>
            </a:br>
            <a:r>
              <a:rPr lang="nl-BE"/>
              <a:t>(detached slab case)</a:t>
            </a:r>
            <a:endParaRPr lang="en-BE"/>
          </a:p>
        </p:txBody>
      </p:sp>
      <p:sp>
        <p:nvSpPr>
          <p:cNvPr id="5" name="Title 4">
            <a:extLst>
              <a:ext uri="{FF2B5EF4-FFF2-40B4-BE49-F238E27FC236}">
                <a16:creationId xmlns:a16="http://schemas.microsoft.com/office/drawing/2014/main" id="{E7E089B3-92A8-8868-90E5-EBE82C665156}"/>
              </a:ext>
            </a:extLst>
          </p:cNvPr>
          <p:cNvSpPr>
            <a:spLocks noGrp="1"/>
          </p:cNvSpPr>
          <p:nvPr>
            <p:ph type="title"/>
          </p:nvPr>
        </p:nvSpPr>
        <p:spPr/>
        <p:txBody>
          <a:bodyPr/>
          <a:lstStyle/>
          <a:p>
            <a:r>
              <a:rPr lang="nl-BE"/>
              <a:t>Conclusion</a:t>
            </a:r>
            <a:endParaRPr lang="en-BE"/>
          </a:p>
        </p:txBody>
      </p:sp>
    </p:spTree>
    <p:extLst>
      <p:ext uri="{BB962C8B-B14F-4D97-AF65-F5344CB8AC3E}">
        <p14:creationId xmlns:p14="http://schemas.microsoft.com/office/powerpoint/2010/main" val="1413126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0E10835-6D08-8E49-6228-76FA9771F7D8}"/>
              </a:ext>
            </a:extLst>
          </p:cNvPr>
          <p:cNvSpPr>
            <a:spLocks noGrp="1"/>
          </p:cNvSpPr>
          <p:nvPr>
            <p:ph type="sldNum" sz="quarter" idx="12"/>
          </p:nvPr>
        </p:nvSpPr>
        <p:spPr/>
        <p:txBody>
          <a:bodyPr/>
          <a:lstStyle/>
          <a:p>
            <a:fld id="{0A297500-7527-634B-90F4-69D0994C32B4}" type="slidenum">
              <a:rPr lang="nl-NL" smtClean="0"/>
              <a:pPr/>
              <a:t>18</a:t>
            </a:fld>
            <a:endParaRPr lang="nl-NL" dirty="0"/>
          </a:p>
        </p:txBody>
      </p:sp>
      <p:sp>
        <p:nvSpPr>
          <p:cNvPr id="4" name="Content Placeholder 3">
            <a:extLst>
              <a:ext uri="{FF2B5EF4-FFF2-40B4-BE49-F238E27FC236}">
                <a16:creationId xmlns:a16="http://schemas.microsoft.com/office/drawing/2014/main" id="{77B738EF-8356-1500-D162-971F0B8C6D92}"/>
              </a:ext>
            </a:extLst>
          </p:cNvPr>
          <p:cNvSpPr>
            <a:spLocks noGrp="1"/>
          </p:cNvSpPr>
          <p:nvPr>
            <p:ph sz="quarter" idx="13"/>
          </p:nvPr>
        </p:nvSpPr>
        <p:spPr>
          <a:xfrm>
            <a:off x="1807440" y="1232812"/>
            <a:ext cx="10655300" cy="4977188"/>
          </a:xfrm>
        </p:spPr>
        <p:txBody>
          <a:bodyPr>
            <a:normAutofit lnSpcReduction="10000"/>
          </a:bodyPr>
          <a:lstStyle/>
          <a:p>
            <a:r>
              <a:rPr lang="nl-BE"/>
              <a:t>Short-medium term:</a:t>
            </a:r>
          </a:p>
          <a:p>
            <a:pPr lvl="1"/>
            <a:r>
              <a:rPr lang="nl-BE"/>
              <a:t>Coupling to plasma and atom models, full convergence</a:t>
            </a:r>
          </a:p>
          <a:p>
            <a:pPr lvl="1"/>
            <a:r>
              <a:rPr lang="nl-BE"/>
              <a:t>Further improve fluid model</a:t>
            </a:r>
          </a:p>
          <a:p>
            <a:pPr lvl="2"/>
            <a:r>
              <a:rPr lang="nl-BE"/>
              <a:t>3D momentum equation?</a:t>
            </a:r>
          </a:p>
          <a:p>
            <a:pPr lvl="2"/>
            <a:r>
              <a:rPr lang="nl-BE"/>
              <a:t>Derivation transport coefficients?</a:t>
            </a:r>
          </a:p>
          <a:p>
            <a:pPr lvl="2"/>
            <a:r>
              <a:rPr lang="nl-BE"/>
              <a:t>Boundary conditions?</a:t>
            </a:r>
          </a:p>
          <a:p>
            <a:pPr lvl="1"/>
            <a:r>
              <a:rPr lang="nl-BE"/>
              <a:t>Realistic geometries</a:t>
            </a:r>
          </a:p>
          <a:p>
            <a:pPr lvl="1"/>
            <a:r>
              <a:rPr lang="nl-BE"/>
              <a:t>Neutral-neutral collisions</a:t>
            </a:r>
          </a:p>
          <a:p>
            <a:pPr lvl="1"/>
            <a:r>
              <a:rPr lang="nl-BE"/>
              <a:t>Multi-species (mainly DT)</a:t>
            </a:r>
          </a:p>
          <a:p>
            <a:r>
              <a:rPr lang="nl-BE"/>
              <a:t>Long-term:</a:t>
            </a:r>
          </a:p>
          <a:p>
            <a:pPr lvl="1"/>
            <a:r>
              <a:rPr lang="nl-BE"/>
              <a:t>Base the fluid model on a more advanced kinetic molecular model</a:t>
            </a:r>
            <a:br>
              <a:rPr lang="nl-BE"/>
            </a:br>
            <a:r>
              <a:rPr lang="nl-BE"/>
              <a:t> (explicit resolution of intermediate molecular states; rotationally, vibrationally, and electronically excited states)</a:t>
            </a:r>
          </a:p>
        </p:txBody>
      </p:sp>
      <p:sp>
        <p:nvSpPr>
          <p:cNvPr id="5" name="Title 4">
            <a:extLst>
              <a:ext uri="{FF2B5EF4-FFF2-40B4-BE49-F238E27FC236}">
                <a16:creationId xmlns:a16="http://schemas.microsoft.com/office/drawing/2014/main" id="{8642BA04-6B91-1B7E-ACAD-9A90B6239265}"/>
              </a:ext>
            </a:extLst>
          </p:cNvPr>
          <p:cNvSpPr>
            <a:spLocks noGrp="1"/>
          </p:cNvSpPr>
          <p:nvPr>
            <p:ph type="title"/>
          </p:nvPr>
        </p:nvSpPr>
        <p:spPr/>
        <p:txBody>
          <a:bodyPr/>
          <a:lstStyle/>
          <a:p>
            <a:r>
              <a:rPr lang="nl-BE"/>
              <a:t>Future work </a:t>
            </a:r>
            <a:endParaRPr lang="en-BE"/>
          </a:p>
        </p:txBody>
      </p:sp>
      <p:sp>
        <p:nvSpPr>
          <p:cNvPr id="6" name="TextBox 5">
            <a:extLst>
              <a:ext uri="{FF2B5EF4-FFF2-40B4-BE49-F238E27FC236}">
                <a16:creationId xmlns:a16="http://schemas.microsoft.com/office/drawing/2014/main" id="{E83CD6BC-DABC-1513-1D6C-F0691C81EC77}"/>
              </a:ext>
            </a:extLst>
          </p:cNvPr>
          <p:cNvSpPr txBox="1"/>
          <p:nvPr/>
        </p:nvSpPr>
        <p:spPr>
          <a:xfrm>
            <a:off x="675407" y="2527360"/>
            <a:ext cx="1724891" cy="369332"/>
          </a:xfrm>
          <a:prstGeom prst="rect">
            <a:avLst/>
          </a:prstGeom>
          <a:noFill/>
        </p:spPr>
        <p:txBody>
          <a:bodyPr wrap="square" rtlCol="0">
            <a:spAutoFit/>
          </a:bodyPr>
          <a:lstStyle/>
          <a:p>
            <a:r>
              <a:rPr lang="nl-BE" b="1">
                <a:solidFill>
                  <a:srgbClr val="00B050"/>
                </a:solidFill>
              </a:rPr>
              <a:t>ongoing</a:t>
            </a:r>
            <a:endParaRPr lang="en-BE" b="1">
              <a:solidFill>
                <a:srgbClr val="00B050"/>
              </a:solidFill>
            </a:endParaRPr>
          </a:p>
        </p:txBody>
      </p:sp>
      <p:sp>
        <p:nvSpPr>
          <p:cNvPr id="8" name="TextBox 7">
            <a:extLst>
              <a:ext uri="{FF2B5EF4-FFF2-40B4-BE49-F238E27FC236}">
                <a16:creationId xmlns:a16="http://schemas.microsoft.com/office/drawing/2014/main" id="{607A1974-1BCE-4952-28A6-A915B3EF061C}"/>
              </a:ext>
            </a:extLst>
          </p:cNvPr>
          <p:cNvSpPr txBox="1"/>
          <p:nvPr/>
        </p:nvSpPr>
        <p:spPr>
          <a:xfrm>
            <a:off x="728958" y="4040565"/>
            <a:ext cx="1724891" cy="369332"/>
          </a:xfrm>
          <a:prstGeom prst="rect">
            <a:avLst/>
          </a:prstGeom>
          <a:noFill/>
        </p:spPr>
        <p:txBody>
          <a:bodyPr wrap="square" rtlCol="0">
            <a:spAutoFit/>
          </a:bodyPr>
          <a:lstStyle/>
          <a:p>
            <a:r>
              <a:rPr lang="nl-BE" b="1">
                <a:solidFill>
                  <a:srgbClr val="7030A0"/>
                </a:solidFill>
              </a:rPr>
              <a:t>2027 (?)</a:t>
            </a:r>
            <a:endParaRPr lang="en-BE" b="1">
              <a:solidFill>
                <a:srgbClr val="7030A0"/>
              </a:solidFill>
            </a:endParaRPr>
          </a:p>
        </p:txBody>
      </p:sp>
      <p:sp>
        <p:nvSpPr>
          <p:cNvPr id="11" name="Rectangle 10">
            <a:extLst>
              <a:ext uri="{FF2B5EF4-FFF2-40B4-BE49-F238E27FC236}">
                <a16:creationId xmlns:a16="http://schemas.microsoft.com/office/drawing/2014/main" id="{F623D174-171E-7696-95E2-09E520D3A1AE}"/>
              </a:ext>
            </a:extLst>
          </p:cNvPr>
          <p:cNvSpPr/>
          <p:nvPr/>
        </p:nvSpPr>
        <p:spPr>
          <a:xfrm>
            <a:off x="2306782" y="5049982"/>
            <a:ext cx="9570027" cy="1070263"/>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12" name="TextBox 11">
            <a:extLst>
              <a:ext uri="{FF2B5EF4-FFF2-40B4-BE49-F238E27FC236}">
                <a16:creationId xmlns:a16="http://schemas.microsoft.com/office/drawing/2014/main" id="{E28EF64B-57F4-B989-0EC1-D1402BBFEE77}"/>
              </a:ext>
            </a:extLst>
          </p:cNvPr>
          <p:cNvSpPr txBox="1"/>
          <p:nvPr/>
        </p:nvSpPr>
        <p:spPr>
          <a:xfrm>
            <a:off x="5725390" y="4680650"/>
            <a:ext cx="4156363" cy="369332"/>
          </a:xfrm>
          <a:prstGeom prst="rect">
            <a:avLst/>
          </a:prstGeom>
          <a:noFill/>
        </p:spPr>
        <p:txBody>
          <a:bodyPr wrap="square" rtlCol="0">
            <a:spAutoFit/>
          </a:bodyPr>
          <a:lstStyle/>
          <a:p>
            <a:r>
              <a:rPr lang="nl-BE" b="1">
                <a:solidFill>
                  <a:srgbClr val="FF0000"/>
                </a:solidFill>
              </a:rPr>
              <a:t>Requires consensus in community</a:t>
            </a:r>
            <a:endParaRPr lang="en-BE" b="1">
              <a:solidFill>
                <a:srgbClr val="FF0000"/>
              </a:solidFill>
            </a:endParaRPr>
          </a:p>
        </p:txBody>
      </p:sp>
      <p:sp>
        <p:nvSpPr>
          <p:cNvPr id="7" name="Left Brace 6">
            <a:extLst>
              <a:ext uri="{FF2B5EF4-FFF2-40B4-BE49-F238E27FC236}">
                <a16:creationId xmlns:a16="http://schemas.microsoft.com/office/drawing/2014/main" id="{51002CE0-CE38-1B9D-BA97-E4AC5A61D988}"/>
              </a:ext>
            </a:extLst>
          </p:cNvPr>
          <p:cNvSpPr/>
          <p:nvPr/>
        </p:nvSpPr>
        <p:spPr>
          <a:xfrm>
            <a:off x="1757660" y="1697985"/>
            <a:ext cx="549122" cy="2071828"/>
          </a:xfrm>
          <a:prstGeom prst="leftBrace">
            <a:avLst/>
          </a:pr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a:solidFill>
                <a:srgbClr val="00B050"/>
              </a:solidFill>
            </a:endParaRPr>
          </a:p>
        </p:txBody>
      </p:sp>
      <p:sp>
        <p:nvSpPr>
          <p:cNvPr id="9" name="Left Brace 8">
            <a:extLst>
              <a:ext uri="{FF2B5EF4-FFF2-40B4-BE49-F238E27FC236}">
                <a16:creationId xmlns:a16="http://schemas.microsoft.com/office/drawing/2014/main" id="{BA718605-5B03-6001-5CC4-900D3D5B7BE0}"/>
              </a:ext>
            </a:extLst>
          </p:cNvPr>
          <p:cNvSpPr/>
          <p:nvPr/>
        </p:nvSpPr>
        <p:spPr>
          <a:xfrm>
            <a:off x="1741633" y="3891295"/>
            <a:ext cx="549122" cy="707893"/>
          </a:xfrm>
          <a:prstGeom prst="leftBrace">
            <a:avLst/>
          </a:prstGeom>
          <a:ln w="28575">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a:solidFill>
                <a:srgbClr val="00B050"/>
              </a:solidFill>
            </a:endParaRPr>
          </a:p>
        </p:txBody>
      </p:sp>
    </p:spTree>
    <p:extLst>
      <p:ext uri="{BB962C8B-B14F-4D97-AF65-F5344CB8AC3E}">
        <p14:creationId xmlns:p14="http://schemas.microsoft.com/office/powerpoint/2010/main" val="4101463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1" grpId="0" animBg="1"/>
      <p:bldP spid="12" grpId="0"/>
      <p:bldP spid="7"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BF31BC8-CE7E-2635-2234-EA8CA14154DC}"/>
              </a:ext>
            </a:extLst>
          </p:cNvPr>
          <p:cNvSpPr>
            <a:spLocks noGrp="1"/>
          </p:cNvSpPr>
          <p:nvPr>
            <p:ph type="sldNum" sz="quarter" idx="12"/>
          </p:nvPr>
        </p:nvSpPr>
        <p:spPr/>
        <p:txBody>
          <a:bodyPr/>
          <a:lstStyle/>
          <a:p>
            <a:fld id="{0A297500-7527-634B-90F4-69D0994C32B4}" type="slidenum">
              <a:rPr lang="nl-NL" smtClean="0"/>
              <a:pPr/>
              <a:t>19</a:t>
            </a:fld>
            <a:endParaRPr lang="nl-NL" dirty="0"/>
          </a:p>
        </p:txBody>
      </p:sp>
      <p:sp>
        <p:nvSpPr>
          <p:cNvPr id="6" name="TextBox 5">
            <a:extLst>
              <a:ext uri="{FF2B5EF4-FFF2-40B4-BE49-F238E27FC236}">
                <a16:creationId xmlns:a16="http://schemas.microsoft.com/office/drawing/2014/main" id="{65E8FD58-BCBD-2D72-C084-3D76DBEA2424}"/>
              </a:ext>
            </a:extLst>
          </p:cNvPr>
          <p:cNvSpPr txBox="1"/>
          <p:nvPr/>
        </p:nvSpPr>
        <p:spPr>
          <a:xfrm>
            <a:off x="3231573" y="2535382"/>
            <a:ext cx="7242464" cy="1107996"/>
          </a:xfrm>
          <a:prstGeom prst="rect">
            <a:avLst/>
          </a:prstGeom>
          <a:noFill/>
        </p:spPr>
        <p:txBody>
          <a:bodyPr wrap="square" rtlCol="0">
            <a:spAutoFit/>
          </a:bodyPr>
          <a:lstStyle/>
          <a:p>
            <a:r>
              <a:rPr lang="nl-BE" sz="6600"/>
              <a:t>Back-up slides</a:t>
            </a:r>
            <a:endParaRPr lang="en-BE" sz="6600"/>
          </a:p>
        </p:txBody>
      </p:sp>
    </p:spTree>
    <p:extLst>
      <p:ext uri="{BB962C8B-B14F-4D97-AF65-F5344CB8AC3E}">
        <p14:creationId xmlns:p14="http://schemas.microsoft.com/office/powerpoint/2010/main" val="5752789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32FF768-DD95-37F2-351E-20AF88136442}"/>
              </a:ext>
            </a:extLst>
          </p:cNvPr>
          <p:cNvSpPr>
            <a:spLocks noGrp="1"/>
          </p:cNvSpPr>
          <p:nvPr>
            <p:ph type="sldNum" sz="quarter" idx="12"/>
          </p:nvPr>
        </p:nvSpPr>
        <p:spPr/>
        <p:txBody>
          <a:bodyPr/>
          <a:lstStyle/>
          <a:p>
            <a:fld id="{0A297500-7527-634B-90F4-69D0994C32B4}" type="slidenum">
              <a:rPr lang="nl-NL" smtClean="0"/>
              <a:pPr/>
              <a:t>20</a:t>
            </a:fld>
            <a:endParaRPr lang="nl-NL" dirty="0"/>
          </a:p>
        </p:txBody>
      </p:sp>
      <p:sp>
        <p:nvSpPr>
          <p:cNvPr id="5" name="Title 4">
            <a:extLst>
              <a:ext uri="{FF2B5EF4-FFF2-40B4-BE49-F238E27FC236}">
                <a16:creationId xmlns:a16="http://schemas.microsoft.com/office/drawing/2014/main" id="{EE9B1D73-424F-9C1D-9CF9-D19946C53E07}"/>
              </a:ext>
            </a:extLst>
          </p:cNvPr>
          <p:cNvSpPr>
            <a:spLocks noGrp="1"/>
          </p:cNvSpPr>
          <p:nvPr>
            <p:ph type="title"/>
          </p:nvPr>
        </p:nvSpPr>
        <p:spPr/>
        <p:txBody>
          <a:bodyPr/>
          <a:lstStyle/>
          <a:p>
            <a:r>
              <a:rPr lang="nl-BE"/>
              <a:t>Results: sources</a:t>
            </a:r>
            <a:endParaRPr lang="en-BE"/>
          </a:p>
        </p:txBody>
      </p:sp>
      <p:pic>
        <p:nvPicPr>
          <p:cNvPr id="9" name="Graphic 8">
            <a:extLst>
              <a:ext uri="{FF2B5EF4-FFF2-40B4-BE49-F238E27FC236}">
                <a16:creationId xmlns:a16="http://schemas.microsoft.com/office/drawing/2014/main" id="{00FD27E0-22E5-96A4-1738-181A40E2966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66355" y="1359036"/>
            <a:ext cx="13751303" cy="4405013"/>
          </a:xfrm>
          <a:prstGeom prst="rect">
            <a:avLst/>
          </a:prstGeom>
        </p:spPr>
      </p:pic>
    </p:spTree>
    <p:extLst>
      <p:ext uri="{BB962C8B-B14F-4D97-AF65-F5344CB8AC3E}">
        <p14:creationId xmlns:p14="http://schemas.microsoft.com/office/powerpoint/2010/main" val="1774920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EDA65E-AB30-6C7D-5A85-3D950F7607EF}"/>
              </a:ext>
            </a:extLst>
          </p:cNvPr>
          <p:cNvSpPr>
            <a:spLocks noGrp="1"/>
          </p:cNvSpPr>
          <p:nvPr>
            <p:ph type="sldNum" sz="quarter" idx="12"/>
          </p:nvPr>
        </p:nvSpPr>
        <p:spPr/>
        <p:txBody>
          <a:bodyPr/>
          <a:lstStyle/>
          <a:p>
            <a:fld id="{0A297500-7527-634B-90F4-69D0994C32B4}" type="slidenum">
              <a:rPr lang="nl-NL" smtClean="0"/>
              <a:pPr/>
              <a:t>21</a:t>
            </a:fld>
            <a:endParaRPr lang="nl-NL" dirty="0"/>
          </a:p>
        </p:txBody>
      </p:sp>
      <p:sp>
        <p:nvSpPr>
          <p:cNvPr id="5" name="Title 4">
            <a:extLst>
              <a:ext uri="{FF2B5EF4-FFF2-40B4-BE49-F238E27FC236}">
                <a16:creationId xmlns:a16="http://schemas.microsoft.com/office/drawing/2014/main" id="{4F96B41A-8FA7-F0BD-9033-6277005BB9A9}"/>
              </a:ext>
            </a:extLst>
          </p:cNvPr>
          <p:cNvSpPr>
            <a:spLocks noGrp="1"/>
          </p:cNvSpPr>
          <p:nvPr>
            <p:ph type="title"/>
          </p:nvPr>
        </p:nvSpPr>
        <p:spPr/>
        <p:txBody>
          <a:bodyPr/>
          <a:lstStyle/>
          <a:p>
            <a:r>
              <a:rPr lang="nl-BE"/>
              <a:t>Slab case</a:t>
            </a:r>
            <a:endParaRPr lang="en-BE"/>
          </a:p>
        </p:txBody>
      </p:sp>
      <p:pic>
        <p:nvPicPr>
          <p:cNvPr id="7" name="Picture 6">
            <a:extLst>
              <a:ext uri="{FF2B5EF4-FFF2-40B4-BE49-F238E27FC236}">
                <a16:creationId xmlns:a16="http://schemas.microsoft.com/office/drawing/2014/main" id="{C3033D39-B723-5643-4974-AF6866BCED0C}"/>
              </a:ext>
            </a:extLst>
          </p:cNvPr>
          <p:cNvPicPr>
            <a:picLocks noChangeAspect="1"/>
          </p:cNvPicPr>
          <p:nvPr/>
        </p:nvPicPr>
        <p:blipFill>
          <a:blip r:embed="rId2"/>
          <a:stretch>
            <a:fillRect/>
          </a:stretch>
        </p:blipFill>
        <p:spPr>
          <a:xfrm>
            <a:off x="2394534" y="1338254"/>
            <a:ext cx="6243776" cy="4682832"/>
          </a:xfrm>
          <a:prstGeom prst="rect">
            <a:avLst/>
          </a:prstGeom>
        </p:spPr>
      </p:pic>
      <p:pic>
        <p:nvPicPr>
          <p:cNvPr id="13" name="Picture 12">
            <a:extLst>
              <a:ext uri="{FF2B5EF4-FFF2-40B4-BE49-F238E27FC236}">
                <a16:creationId xmlns:a16="http://schemas.microsoft.com/office/drawing/2014/main" id="{8FBB697A-436B-FB6A-66D7-8CE3EDB9A78E}"/>
              </a:ext>
            </a:extLst>
          </p:cNvPr>
          <p:cNvPicPr>
            <a:picLocks noChangeAspect="1"/>
          </p:cNvPicPr>
          <p:nvPr/>
        </p:nvPicPr>
        <p:blipFill>
          <a:blip r:embed="rId3"/>
          <a:stretch>
            <a:fillRect/>
          </a:stretch>
        </p:blipFill>
        <p:spPr>
          <a:xfrm>
            <a:off x="7215074" y="1922318"/>
            <a:ext cx="958938" cy="787105"/>
          </a:xfrm>
          <a:prstGeom prst="rect">
            <a:avLst/>
          </a:prstGeom>
        </p:spPr>
      </p:pic>
    </p:spTree>
    <p:extLst>
      <p:ext uri="{BB962C8B-B14F-4D97-AF65-F5344CB8AC3E}">
        <p14:creationId xmlns:p14="http://schemas.microsoft.com/office/powerpoint/2010/main" val="18753014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3CCA9-B7FF-9249-190D-6CCFFDF9664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20CFBE9-3731-5355-B458-C1A88A14BFE7}"/>
              </a:ext>
            </a:extLst>
          </p:cNvPr>
          <p:cNvSpPr>
            <a:spLocks noGrp="1"/>
          </p:cNvSpPr>
          <p:nvPr>
            <p:ph type="sldNum" sz="quarter" idx="12"/>
          </p:nvPr>
        </p:nvSpPr>
        <p:spPr/>
        <p:txBody>
          <a:bodyPr/>
          <a:lstStyle/>
          <a:p>
            <a:fld id="{0A297500-7527-634B-90F4-69D0994C32B4}" type="slidenum">
              <a:rPr lang="nl-NL" smtClean="0"/>
              <a:pPr/>
              <a:t>22</a:t>
            </a:fld>
            <a:endParaRPr lang="nl-NL" dirty="0"/>
          </a:p>
        </p:txBody>
      </p:sp>
      <p:sp>
        <p:nvSpPr>
          <p:cNvPr id="6" name="TextBox 5">
            <a:extLst>
              <a:ext uri="{FF2B5EF4-FFF2-40B4-BE49-F238E27FC236}">
                <a16:creationId xmlns:a16="http://schemas.microsoft.com/office/drawing/2014/main" id="{5AC207BE-DF7D-DFAC-711E-8306A132BD6B}"/>
              </a:ext>
            </a:extLst>
          </p:cNvPr>
          <p:cNvSpPr txBox="1"/>
          <p:nvPr/>
        </p:nvSpPr>
        <p:spPr>
          <a:xfrm>
            <a:off x="2139696" y="1892808"/>
            <a:ext cx="7507224" cy="2123658"/>
          </a:xfrm>
          <a:prstGeom prst="rect">
            <a:avLst/>
          </a:prstGeom>
          <a:noFill/>
        </p:spPr>
        <p:txBody>
          <a:bodyPr wrap="square" rtlCol="0">
            <a:spAutoFit/>
          </a:bodyPr>
          <a:lstStyle/>
          <a:p>
            <a:pPr algn="ctr"/>
            <a:r>
              <a:rPr lang="nl-BE" sz="6600"/>
              <a:t>Treatment of elastic collisions</a:t>
            </a:r>
            <a:endParaRPr lang="en-BE" sz="6600"/>
          </a:p>
        </p:txBody>
      </p:sp>
    </p:spTree>
    <p:extLst>
      <p:ext uri="{BB962C8B-B14F-4D97-AF65-F5344CB8AC3E}">
        <p14:creationId xmlns:p14="http://schemas.microsoft.com/office/powerpoint/2010/main" val="42443115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1B63A80-6BD4-F8EE-E6EE-31CC96A887EA}"/>
              </a:ext>
            </a:extLst>
          </p:cNvPr>
          <p:cNvSpPr>
            <a:spLocks noGrp="1"/>
          </p:cNvSpPr>
          <p:nvPr>
            <p:ph type="sldNum" sz="quarter" idx="12"/>
          </p:nvPr>
        </p:nvSpPr>
        <p:spPr/>
        <p:txBody>
          <a:bodyPr/>
          <a:lstStyle/>
          <a:p>
            <a:fld id="{0A297500-7527-634B-90F4-69D0994C32B4}" type="slidenum">
              <a:rPr lang="nl-NL" smtClean="0"/>
              <a:pPr/>
              <a:t>23</a:t>
            </a:fld>
            <a:endParaRPr lang="nl-NL" dirty="0"/>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2764D7D3-4285-038B-13DA-91CF62EF04BD}"/>
                  </a:ext>
                </a:extLst>
              </p:cNvPr>
              <p:cNvSpPr>
                <a:spLocks noGrp="1"/>
              </p:cNvSpPr>
              <p:nvPr>
                <p:ph sz="quarter" idx="13"/>
              </p:nvPr>
            </p:nvSpPr>
            <p:spPr/>
            <p:txBody>
              <a:bodyPr/>
              <a:lstStyle/>
              <a:p>
                <a:r>
                  <a:rPr lang="nl-BE"/>
                  <a:t>Elastic collisions in EIRENE differ from CX in that there is only partial transfer of momentum and energy per collision event</a:t>
                </a:r>
                <a:br>
                  <a:rPr lang="nl-BE"/>
                </a:br>
                <a:endParaRPr lang="nl-BE"/>
              </a:p>
              <a:p>
                <a:r>
                  <a:rPr lang="nl-BE"/>
                  <a:t>The collision process is simulated through a few (small) functions</a:t>
                </a:r>
                <a:br>
                  <a:rPr lang="nl-BE"/>
                </a:br>
                <a:endParaRPr lang="nl-BE"/>
              </a:p>
              <a:p>
                <a:r>
                  <a:rPr lang="nl-BE"/>
                  <a:t>No straightforward analytical expression for collision process</a:t>
                </a:r>
              </a:p>
              <a:p>
                <a:endParaRPr lang="nl-BE"/>
              </a:p>
              <a:p>
                <a:pPr marL="0" indent="0">
                  <a:buNone/>
                </a:pPr>
                <a:r>
                  <a:rPr lang="nl-BE"/>
                  <a:t>→ numerical computation of </a:t>
                </a:r>
                <a14:m>
                  <m:oMath xmlns:m="http://schemas.openxmlformats.org/officeDocument/2006/math">
                    <m:sSub>
                      <m:sSubPr>
                        <m:ctrlPr>
                          <a:rPr lang="nl-BE" i="1">
                            <a:latin typeface="Cambria Math" panose="02040503050406030204" pitchFamily="18" charset="0"/>
                          </a:rPr>
                        </m:ctrlPr>
                      </m:sSubPr>
                      <m:e>
                        <m:r>
                          <a:rPr lang="nl-BE" i="1">
                            <a:latin typeface="Cambria Math" panose="02040503050406030204" pitchFamily="18" charset="0"/>
                          </a:rPr>
                          <m:t>𝐾</m:t>
                        </m:r>
                      </m:e>
                      <m:sub>
                        <m:r>
                          <a:rPr lang="nl-BE" b="0" i="1" smtClean="0">
                            <a:latin typeface="Cambria Math" panose="02040503050406030204" pitchFamily="18" charset="0"/>
                          </a:rPr>
                          <m:t>𝑒𝑐</m:t>
                        </m:r>
                        <m:r>
                          <a:rPr lang="nl-BE" b="0" i="1" smtClean="0">
                            <a:latin typeface="Cambria Math" panose="02040503050406030204" pitchFamily="18" charset="0"/>
                          </a:rPr>
                          <m:t>,</m:t>
                        </m:r>
                        <m:r>
                          <a:rPr lang="nl-BE" b="0" i="1" smtClean="0">
                            <a:latin typeface="Cambria Math" panose="02040503050406030204" pitchFamily="18" charset="0"/>
                          </a:rPr>
                          <m:t>𝑚</m:t>
                        </m:r>
                      </m:sub>
                    </m:sSub>
                  </m:oMath>
                </a14:m>
                <a:r>
                  <a:rPr lang="nl-BE"/>
                  <a:t> and </a:t>
                </a:r>
                <a14:m>
                  <m:oMath xmlns:m="http://schemas.openxmlformats.org/officeDocument/2006/math">
                    <m:sSub>
                      <m:sSubPr>
                        <m:ctrlPr>
                          <a:rPr lang="nl-BE" i="1">
                            <a:latin typeface="Cambria Math" panose="02040503050406030204" pitchFamily="18" charset="0"/>
                          </a:rPr>
                        </m:ctrlPr>
                      </m:sSubPr>
                      <m:e>
                        <m:r>
                          <a:rPr lang="nl-BE" i="1">
                            <a:latin typeface="Cambria Math" panose="02040503050406030204" pitchFamily="18" charset="0"/>
                          </a:rPr>
                          <m:t>𝐾</m:t>
                        </m:r>
                      </m:e>
                      <m:sub>
                        <m:r>
                          <a:rPr lang="nl-BE" b="0" i="1" smtClean="0">
                            <a:latin typeface="Cambria Math" panose="02040503050406030204" pitchFamily="18" charset="0"/>
                          </a:rPr>
                          <m:t>𝑒𝑐</m:t>
                        </m:r>
                        <m:r>
                          <a:rPr lang="nl-BE" b="0" i="1" smtClean="0">
                            <a:latin typeface="Cambria Math" panose="02040503050406030204" pitchFamily="18" charset="0"/>
                          </a:rPr>
                          <m:t>,</m:t>
                        </m:r>
                        <m:r>
                          <a:rPr lang="nl-BE" b="0" i="1" smtClean="0">
                            <a:latin typeface="Cambria Math" panose="02040503050406030204" pitchFamily="18" charset="0"/>
                          </a:rPr>
                          <m:t>𝐸</m:t>
                        </m:r>
                      </m:sub>
                    </m:sSub>
                  </m:oMath>
                </a14:m>
                <a:endParaRPr lang="en-BE"/>
              </a:p>
            </p:txBody>
          </p:sp>
        </mc:Choice>
        <mc:Fallback xmlns="">
          <p:sp>
            <p:nvSpPr>
              <p:cNvPr id="4" name="Content Placeholder 3">
                <a:extLst>
                  <a:ext uri="{FF2B5EF4-FFF2-40B4-BE49-F238E27FC236}">
                    <a16:creationId xmlns:a16="http://schemas.microsoft.com/office/drawing/2014/main" id="{2764D7D3-4285-038B-13DA-91CF62EF04BD}"/>
                  </a:ext>
                </a:extLst>
              </p:cNvPr>
              <p:cNvSpPr>
                <a:spLocks noGrp="1" noRot="1" noChangeAspect="1" noMove="1" noResize="1" noEditPoints="1" noAdjustHandles="1" noChangeArrowheads="1" noChangeShapeType="1" noTextEdit="1"/>
              </p:cNvSpPr>
              <p:nvPr>
                <p:ph sz="quarter" idx="13"/>
              </p:nvPr>
            </p:nvSpPr>
            <p:spPr>
              <a:blipFill>
                <a:blip r:embed="rId2"/>
                <a:stretch>
                  <a:fillRect l="-858" t="-972"/>
                </a:stretch>
              </a:blipFill>
            </p:spPr>
            <p:txBody>
              <a:bodyPr/>
              <a:lstStyle/>
              <a:p>
                <a:r>
                  <a:rPr lang="en-BE">
                    <a:noFill/>
                  </a:rPr>
                  <a:t> </a:t>
                </a:r>
              </a:p>
            </p:txBody>
          </p:sp>
        </mc:Fallback>
      </mc:AlternateContent>
      <p:sp>
        <p:nvSpPr>
          <p:cNvPr id="5" name="Title 4">
            <a:extLst>
              <a:ext uri="{FF2B5EF4-FFF2-40B4-BE49-F238E27FC236}">
                <a16:creationId xmlns:a16="http://schemas.microsoft.com/office/drawing/2014/main" id="{7C74A5C3-513D-9627-6E66-D4CA94F70D15}"/>
              </a:ext>
            </a:extLst>
          </p:cNvPr>
          <p:cNvSpPr>
            <a:spLocks noGrp="1"/>
          </p:cNvSpPr>
          <p:nvPr>
            <p:ph type="title"/>
          </p:nvPr>
        </p:nvSpPr>
        <p:spPr/>
        <p:txBody>
          <a:bodyPr/>
          <a:lstStyle/>
          <a:p>
            <a:r>
              <a:rPr lang="nl-BE"/>
              <a:t>Treatment of elastic collisions</a:t>
            </a:r>
            <a:endParaRPr lang="en-BE"/>
          </a:p>
        </p:txBody>
      </p:sp>
    </p:spTree>
    <p:extLst>
      <p:ext uri="{BB962C8B-B14F-4D97-AF65-F5344CB8AC3E}">
        <p14:creationId xmlns:p14="http://schemas.microsoft.com/office/powerpoint/2010/main" val="7703392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A3A7C5F-BF11-C334-3FAA-BD10DF7E906C}"/>
              </a:ext>
            </a:extLst>
          </p:cNvPr>
          <p:cNvSpPr>
            <a:spLocks noGrp="1"/>
          </p:cNvSpPr>
          <p:nvPr>
            <p:ph type="sldNum" sz="quarter" idx="12"/>
          </p:nvPr>
        </p:nvSpPr>
        <p:spPr/>
        <p:txBody>
          <a:bodyPr/>
          <a:lstStyle/>
          <a:p>
            <a:fld id="{0A297500-7527-634B-90F4-69D0994C32B4}" type="slidenum">
              <a:rPr lang="nl-NL" smtClean="0"/>
              <a:pPr/>
              <a:t>24</a:t>
            </a:fld>
            <a:endParaRPr lang="nl-NL" dirty="0"/>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C23FA698-9C51-EE76-231B-5833AFF1B0B0}"/>
                  </a:ext>
                </a:extLst>
              </p:cNvPr>
              <p:cNvSpPr>
                <a:spLocks noGrp="1"/>
              </p:cNvSpPr>
              <p:nvPr>
                <p:ph sz="quarter" idx="13"/>
              </p:nvPr>
            </p:nvSpPr>
            <p:spPr/>
            <p:txBody>
              <a:bodyPr/>
              <a:lstStyle/>
              <a:p>
                <a:r>
                  <a:rPr lang="nl-BE" sz="1800"/>
                  <a:t>EIRENE tracks molecule with particle velocity </a:t>
                </a:r>
                <a14:m>
                  <m:oMath xmlns:m="http://schemas.openxmlformats.org/officeDocument/2006/math">
                    <m:sSub>
                      <m:sSubPr>
                        <m:ctrlPr>
                          <a:rPr lang="nl-BE" sz="1800" b="1" i="0" smtClean="0">
                            <a:latin typeface="Cambria Math" panose="02040503050406030204" pitchFamily="18" charset="0"/>
                          </a:rPr>
                        </m:ctrlPr>
                      </m:sSubPr>
                      <m:e>
                        <m:r>
                          <a:rPr lang="nl-BE" sz="1800" b="1" i="0" smtClean="0">
                            <a:latin typeface="Cambria Math" panose="02040503050406030204" pitchFamily="18" charset="0"/>
                          </a:rPr>
                          <m:t>𝐯</m:t>
                        </m:r>
                      </m:e>
                      <m:sub>
                        <m:sSub>
                          <m:sSubPr>
                            <m:ctrlPr>
                              <a:rPr lang="nl-BE" sz="1800" b="0" i="0" smtClean="0">
                                <a:latin typeface="Cambria Math" panose="02040503050406030204" pitchFamily="18" charset="0"/>
                              </a:rPr>
                            </m:ctrlPr>
                          </m:sSubPr>
                          <m:e>
                            <m:r>
                              <m:rPr>
                                <m:sty m:val="p"/>
                              </m:rPr>
                              <a:rPr lang="nl-BE" sz="1800" b="0" i="0" smtClean="0">
                                <a:latin typeface="Cambria Math" panose="02040503050406030204" pitchFamily="18" charset="0"/>
                              </a:rPr>
                              <m:t>D</m:t>
                            </m:r>
                          </m:e>
                          <m:sub>
                            <m:r>
                              <a:rPr lang="nl-BE" sz="1800" b="0" i="1" smtClean="0">
                                <a:latin typeface="Cambria Math" panose="02040503050406030204" pitchFamily="18" charset="0"/>
                              </a:rPr>
                              <m:t>2</m:t>
                            </m:r>
                          </m:sub>
                        </m:sSub>
                      </m:sub>
                    </m:sSub>
                  </m:oMath>
                </a14:m>
                <a:endParaRPr lang="nl-BE" sz="1800"/>
              </a:p>
              <a:p>
                <a:r>
                  <a:rPr lang="nl-BE" sz="1800"/>
                  <a:t>Determine from AMJUEL H.3 0.3T </a:t>
                </a:r>
                <a14:m>
                  <m:oMath xmlns:m="http://schemas.openxmlformats.org/officeDocument/2006/math">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rPr>
                          <m:t>𝐾</m:t>
                        </m:r>
                      </m:e>
                      <m:sub>
                        <m:r>
                          <a:rPr lang="nl-BE" sz="1800" b="0" i="1" smtClean="0">
                            <a:latin typeface="Cambria Math" panose="02040503050406030204" pitchFamily="18" charset="0"/>
                          </a:rPr>
                          <m:t>𝑒𝑐</m:t>
                        </m:r>
                      </m:sub>
                    </m:sSub>
                    <m:r>
                      <a:rPr lang="nl-BE" sz="1800" b="0" i="1" smtClean="0">
                        <a:latin typeface="Cambria Math" panose="02040503050406030204" pitchFamily="18" charset="0"/>
                      </a:rPr>
                      <m:t>(</m:t>
                    </m:r>
                    <m:r>
                      <a:rPr lang="nl-BE" sz="1800" b="0" i="1" smtClean="0">
                        <a:latin typeface="Cambria Math" panose="02040503050406030204" pitchFamily="18" charset="0"/>
                      </a:rPr>
                      <m:t>𝐸</m:t>
                    </m:r>
                    <m:r>
                      <a:rPr lang="nl-BE" sz="1800" b="0" i="1" smtClean="0">
                        <a:latin typeface="Cambria Math" panose="02040503050406030204" pitchFamily="18" charset="0"/>
                      </a:rPr>
                      <m:t>,</m:t>
                    </m:r>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rPr>
                          <m:t>𝑇</m:t>
                        </m:r>
                      </m:e>
                      <m:sub>
                        <m:sSup>
                          <m:sSupPr>
                            <m:ctrlPr>
                              <a:rPr lang="nl-BE" sz="1800" b="0" i="0" smtClean="0">
                                <a:latin typeface="Cambria Math" panose="02040503050406030204" pitchFamily="18" charset="0"/>
                              </a:rPr>
                            </m:ctrlPr>
                          </m:sSupPr>
                          <m:e>
                            <m:r>
                              <m:rPr>
                                <m:sty m:val="p"/>
                              </m:rPr>
                              <a:rPr lang="nl-BE" sz="1800" b="0" i="0" smtClean="0">
                                <a:latin typeface="Cambria Math" panose="02040503050406030204" pitchFamily="18" charset="0"/>
                              </a:rPr>
                              <m:t>D</m:t>
                            </m:r>
                          </m:e>
                          <m:sup>
                            <m:r>
                              <a:rPr lang="nl-BE" sz="1800" b="0" i="0" smtClean="0">
                                <a:latin typeface="Cambria Math" panose="02040503050406030204" pitchFamily="18" charset="0"/>
                              </a:rPr>
                              <m:t>+</m:t>
                            </m:r>
                          </m:sup>
                        </m:sSup>
                      </m:sub>
                    </m:sSub>
                    <m:r>
                      <a:rPr lang="nl-BE" sz="1800" b="0" i="1" smtClean="0">
                        <a:latin typeface="Cambria Math" panose="02040503050406030204" pitchFamily="18" charset="0"/>
                      </a:rPr>
                      <m:t>)</m:t>
                    </m:r>
                  </m:oMath>
                </a14:m>
                <a:r>
                  <a:rPr lang="nl-BE" sz="1800"/>
                  <a:t> with </a:t>
                </a:r>
                <a14:m>
                  <m:oMath xmlns:m="http://schemas.openxmlformats.org/officeDocument/2006/math">
                    <m:r>
                      <a:rPr lang="nl-BE" sz="1800" i="1">
                        <a:latin typeface="Cambria Math" panose="02040503050406030204" pitchFamily="18" charset="0"/>
                      </a:rPr>
                      <m:t>𝐸</m:t>
                    </m:r>
                    <m:r>
                      <a:rPr lang="nl-BE" sz="1800" i="1">
                        <a:latin typeface="Cambria Math" panose="02040503050406030204" pitchFamily="18" charset="0"/>
                      </a:rPr>
                      <m:t>= </m:t>
                    </m:r>
                    <m:f>
                      <m:fPr>
                        <m:ctrlPr>
                          <a:rPr lang="nl-BE" sz="1800" i="1">
                            <a:latin typeface="Cambria Math" panose="02040503050406030204" pitchFamily="18" charset="0"/>
                          </a:rPr>
                        </m:ctrlPr>
                      </m:fPr>
                      <m:num>
                        <m:sSub>
                          <m:sSubPr>
                            <m:ctrlPr>
                              <a:rPr lang="nl-BE" sz="1800" i="1">
                                <a:latin typeface="Cambria Math" panose="02040503050406030204" pitchFamily="18" charset="0"/>
                              </a:rPr>
                            </m:ctrlPr>
                          </m:sSubPr>
                          <m:e>
                            <m:r>
                              <a:rPr lang="nl-BE" sz="1800" i="1">
                                <a:latin typeface="Cambria Math" panose="02040503050406030204" pitchFamily="18" charset="0"/>
                              </a:rPr>
                              <m:t>𝑚</m:t>
                            </m:r>
                          </m:e>
                          <m:sub>
                            <m:sSub>
                              <m:sSubPr>
                                <m:ctrlPr>
                                  <a:rPr lang="nl-BE" sz="1800" i="1">
                                    <a:latin typeface="Cambria Math" panose="02040503050406030204" pitchFamily="18" charset="0"/>
                                  </a:rPr>
                                </m:ctrlPr>
                              </m:sSubPr>
                              <m:e>
                                <m:r>
                                  <a:rPr lang="nl-BE" sz="1800" i="1">
                                    <a:latin typeface="Cambria Math" panose="02040503050406030204" pitchFamily="18" charset="0"/>
                                  </a:rPr>
                                  <m:t>𝐷</m:t>
                                </m:r>
                              </m:e>
                              <m:sub>
                                <m:r>
                                  <a:rPr lang="nl-BE" sz="1800" i="1">
                                    <a:latin typeface="Cambria Math" panose="02040503050406030204" pitchFamily="18" charset="0"/>
                                  </a:rPr>
                                  <m:t>2</m:t>
                                </m:r>
                              </m:sub>
                            </m:sSub>
                          </m:sub>
                        </m:sSub>
                      </m:num>
                      <m:den>
                        <m:r>
                          <a:rPr lang="nl-BE" sz="1800" i="1">
                            <a:latin typeface="Cambria Math" panose="02040503050406030204" pitchFamily="18" charset="0"/>
                          </a:rPr>
                          <m:t>2</m:t>
                        </m:r>
                      </m:den>
                    </m:f>
                    <m:sSup>
                      <m:sSupPr>
                        <m:ctrlPr>
                          <a:rPr lang="nl-BE" sz="1800" b="1" i="1" smtClean="0">
                            <a:latin typeface="Cambria Math" panose="02040503050406030204" pitchFamily="18" charset="0"/>
                          </a:rPr>
                        </m:ctrlPr>
                      </m:sSupPr>
                      <m:e>
                        <m:d>
                          <m:dPr>
                            <m:begChr m:val="|"/>
                            <m:endChr m:val="|"/>
                            <m:ctrlPr>
                              <a:rPr lang="nl-BE" sz="1800" b="1" i="1" smtClean="0">
                                <a:latin typeface="Cambria Math" panose="02040503050406030204" pitchFamily="18" charset="0"/>
                              </a:rPr>
                            </m:ctrlPr>
                          </m:dPr>
                          <m:e>
                            <m:sSub>
                              <m:sSubPr>
                                <m:ctrlPr>
                                  <a:rPr lang="nl-BE" sz="1800" b="1" i="0" smtClean="0">
                                    <a:latin typeface="Cambria Math" panose="02040503050406030204" pitchFamily="18" charset="0"/>
                                  </a:rPr>
                                </m:ctrlPr>
                              </m:sSubPr>
                              <m:e>
                                <m:r>
                                  <a:rPr lang="nl-BE" sz="1800" b="1" i="0" smtClean="0">
                                    <a:latin typeface="Cambria Math" panose="02040503050406030204" pitchFamily="18" charset="0"/>
                                  </a:rPr>
                                  <m:t>𝐯</m:t>
                                </m:r>
                              </m:e>
                              <m:sub>
                                <m:sSub>
                                  <m:sSubPr>
                                    <m:ctrlPr>
                                      <a:rPr lang="nl-BE" sz="1800" i="0">
                                        <a:latin typeface="Cambria Math" panose="02040503050406030204" pitchFamily="18" charset="0"/>
                                      </a:rPr>
                                    </m:ctrlPr>
                                  </m:sSubPr>
                                  <m:e>
                                    <m:r>
                                      <m:rPr>
                                        <m:sty m:val="p"/>
                                      </m:rPr>
                                      <a:rPr lang="nl-BE" sz="1800" i="0">
                                        <a:latin typeface="Cambria Math" panose="02040503050406030204" pitchFamily="18" charset="0"/>
                                      </a:rPr>
                                      <m:t>D</m:t>
                                    </m:r>
                                  </m:e>
                                  <m:sub>
                                    <m:r>
                                      <a:rPr lang="nl-BE" sz="1800" i="1">
                                        <a:latin typeface="Cambria Math" panose="02040503050406030204" pitchFamily="18" charset="0"/>
                                      </a:rPr>
                                      <m:t>2</m:t>
                                    </m:r>
                                  </m:sub>
                                </m:sSub>
                              </m:sub>
                            </m:sSub>
                            <m:r>
                              <a:rPr lang="nl-BE" sz="1800" i="1">
                                <a:latin typeface="Cambria Math" panose="02040503050406030204" pitchFamily="18" charset="0"/>
                              </a:rPr>
                              <m:t>−</m:t>
                            </m:r>
                            <m:sSub>
                              <m:sSubPr>
                                <m:ctrlPr>
                                  <a:rPr lang="nl-BE" sz="1800" b="1" i="1">
                                    <a:latin typeface="Cambria Math" panose="02040503050406030204" pitchFamily="18" charset="0"/>
                                  </a:rPr>
                                </m:ctrlPr>
                              </m:sSubPr>
                              <m:e>
                                <m:r>
                                  <a:rPr lang="nl-BE" sz="1800" b="1" i="1">
                                    <a:latin typeface="Cambria Math" panose="02040503050406030204" pitchFamily="18" charset="0"/>
                                  </a:rPr>
                                  <m:t>𝑽</m:t>
                                </m:r>
                              </m:e>
                              <m:sub>
                                <m:sSup>
                                  <m:sSupPr>
                                    <m:ctrlPr>
                                      <a:rPr lang="nl-BE" sz="1800" i="0">
                                        <a:latin typeface="Cambria Math" panose="02040503050406030204" pitchFamily="18" charset="0"/>
                                      </a:rPr>
                                    </m:ctrlPr>
                                  </m:sSupPr>
                                  <m:e>
                                    <m:r>
                                      <m:rPr>
                                        <m:sty m:val="p"/>
                                      </m:rPr>
                                      <a:rPr lang="nl-BE" sz="1800" i="0">
                                        <a:latin typeface="Cambria Math" panose="02040503050406030204" pitchFamily="18" charset="0"/>
                                      </a:rPr>
                                      <m:t>D</m:t>
                                    </m:r>
                                  </m:e>
                                  <m:sup>
                                    <m:r>
                                      <a:rPr lang="nl-BE" sz="1800" i="1">
                                        <a:latin typeface="Cambria Math" panose="02040503050406030204" pitchFamily="18" charset="0"/>
                                      </a:rPr>
                                      <m:t>+</m:t>
                                    </m:r>
                                  </m:sup>
                                </m:sSup>
                              </m:sub>
                            </m:sSub>
                          </m:e>
                        </m:d>
                      </m:e>
                      <m:sup>
                        <m:r>
                          <a:rPr lang="nl-BE" sz="1800" i="1">
                            <a:latin typeface="Cambria Math" panose="02040503050406030204" pitchFamily="18" charset="0"/>
                          </a:rPr>
                          <m:t>2</m:t>
                        </m:r>
                      </m:sup>
                    </m:sSup>
                  </m:oMath>
                </a14:m>
                <a:endParaRPr lang="nl-BE" sz="1800"/>
              </a:p>
              <a:p>
                <a:r>
                  <a:rPr lang="nl-BE" sz="1800"/>
                  <a:t>Determine free path, reaction probabilities, etc. </a:t>
                </a:r>
              </a:p>
              <a:p>
                <a:endParaRPr lang="en-BE"/>
              </a:p>
            </p:txBody>
          </p:sp>
        </mc:Choice>
        <mc:Fallback xmlns="">
          <p:sp>
            <p:nvSpPr>
              <p:cNvPr id="4" name="Content Placeholder 3">
                <a:extLst>
                  <a:ext uri="{FF2B5EF4-FFF2-40B4-BE49-F238E27FC236}">
                    <a16:creationId xmlns:a16="http://schemas.microsoft.com/office/drawing/2014/main" id="{C23FA698-9C51-EE76-231B-5833AFF1B0B0}"/>
                  </a:ext>
                </a:extLst>
              </p:cNvPr>
              <p:cNvSpPr>
                <a:spLocks noGrp="1" noRot="1" noChangeAspect="1" noMove="1" noResize="1" noEditPoints="1" noAdjustHandles="1" noChangeArrowheads="1" noChangeShapeType="1" noTextEdit="1"/>
              </p:cNvSpPr>
              <p:nvPr>
                <p:ph sz="quarter" idx="13"/>
              </p:nvPr>
            </p:nvSpPr>
            <p:spPr>
              <a:blipFill>
                <a:blip r:embed="rId2"/>
                <a:stretch>
                  <a:fillRect l="-343" t="-833"/>
                </a:stretch>
              </a:blipFill>
            </p:spPr>
            <p:txBody>
              <a:bodyPr/>
              <a:lstStyle/>
              <a:p>
                <a:r>
                  <a:rPr lang="en-BE">
                    <a:noFill/>
                  </a:rPr>
                  <a:t> </a:t>
                </a:r>
              </a:p>
            </p:txBody>
          </p:sp>
        </mc:Fallback>
      </mc:AlternateContent>
      <p:sp>
        <p:nvSpPr>
          <p:cNvPr id="5" name="Title 4">
            <a:extLst>
              <a:ext uri="{FF2B5EF4-FFF2-40B4-BE49-F238E27FC236}">
                <a16:creationId xmlns:a16="http://schemas.microsoft.com/office/drawing/2014/main" id="{F993749E-C4AE-7EB0-95DD-FF4DD1C4E8F1}"/>
              </a:ext>
            </a:extLst>
          </p:cNvPr>
          <p:cNvSpPr>
            <a:spLocks noGrp="1"/>
          </p:cNvSpPr>
          <p:nvPr>
            <p:ph type="title"/>
          </p:nvPr>
        </p:nvSpPr>
        <p:spPr/>
        <p:txBody>
          <a:bodyPr/>
          <a:lstStyle/>
          <a:p>
            <a:r>
              <a:rPr lang="nl-BE"/>
              <a:t>Kinetic treatment elastic collisions</a:t>
            </a:r>
            <a:endParaRPr lang="en-BE"/>
          </a:p>
        </p:txBody>
      </p:sp>
    </p:spTree>
    <p:extLst>
      <p:ext uri="{BB962C8B-B14F-4D97-AF65-F5344CB8AC3E}">
        <p14:creationId xmlns:p14="http://schemas.microsoft.com/office/powerpoint/2010/main" val="18757744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9AFCA2F-E7C9-2E6F-36AC-1CC8F6EC7320}"/>
              </a:ext>
            </a:extLst>
          </p:cNvPr>
          <p:cNvSpPr>
            <a:spLocks noGrp="1"/>
          </p:cNvSpPr>
          <p:nvPr>
            <p:ph type="sldNum" sz="quarter" idx="12"/>
          </p:nvPr>
        </p:nvSpPr>
        <p:spPr/>
        <p:txBody>
          <a:bodyPr/>
          <a:lstStyle/>
          <a:p>
            <a:fld id="{0A297500-7527-634B-90F4-69D0994C32B4}" type="slidenum">
              <a:rPr lang="nl-NL" smtClean="0"/>
              <a:pPr/>
              <a:t>25</a:t>
            </a:fld>
            <a:endParaRPr lang="nl-NL" dirty="0"/>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03D11480-F77E-C28E-1233-4E3E07C55DE9}"/>
                  </a:ext>
                </a:extLst>
              </p:cNvPr>
              <p:cNvSpPr>
                <a:spLocks noGrp="1"/>
              </p:cNvSpPr>
              <p:nvPr>
                <p:ph sz="quarter" idx="13"/>
              </p:nvPr>
            </p:nvSpPr>
            <p:spPr>
              <a:xfrm>
                <a:off x="768350" y="1475509"/>
                <a:ext cx="11423649" cy="4734491"/>
              </a:xfrm>
            </p:spPr>
            <p:txBody>
              <a:bodyPr>
                <a:normAutofit/>
              </a:bodyPr>
              <a:lstStyle/>
              <a:p>
                <a:pPr marL="0" indent="0">
                  <a:buNone/>
                </a:pPr>
                <a:endParaRPr lang="nl-BE" sz="1800"/>
              </a:p>
              <a:p>
                <a:r>
                  <a:rPr lang="nl-BE" sz="1800"/>
                  <a:t>Sample ion from drifting Maxwellian distribution</a:t>
                </a:r>
              </a:p>
              <a:p>
                <a:r>
                  <a:rPr lang="nl-BE" sz="1800"/>
                  <a:t>Evaluate Morse potential coefficients from AMJUEL H.0 0.3T </a:t>
                </a:r>
                <a:br>
                  <a:rPr lang="nl-BE" sz="1800"/>
                </a:br>
                <a:br>
                  <a:rPr lang="nl-BE" sz="1800"/>
                </a:br>
                <a:br>
                  <a:rPr lang="nl-BE" sz="1800"/>
                </a:br>
                <a:endParaRPr lang="nl-BE" sz="1800"/>
              </a:p>
              <a:p>
                <a:r>
                  <a:rPr lang="nl-BE" sz="1800"/>
                  <a:t>Evaluate total scattering cross section </a:t>
                </a:r>
                <a14:m>
                  <m:oMath xmlns:m="http://schemas.openxmlformats.org/officeDocument/2006/math">
                    <m:sSup>
                      <m:sSupPr>
                        <m:ctrlPr>
                          <a:rPr lang="nl-BE" sz="1800" b="0" i="1" smtClean="0">
                            <a:latin typeface="Cambria Math" panose="02040503050406030204" pitchFamily="18" charset="0"/>
                          </a:rPr>
                        </m:ctrlPr>
                      </m:sSupPr>
                      <m:e>
                        <m:r>
                          <a:rPr lang="nl-BE" sz="1800" b="0" i="1" smtClean="0">
                            <a:latin typeface="Cambria Math" panose="02040503050406030204" pitchFamily="18" charset="0"/>
                          </a:rPr>
                          <m:t>𝜎</m:t>
                        </m:r>
                      </m:e>
                      <m:sup>
                        <m:r>
                          <a:rPr lang="nl-BE" sz="1800" b="0" i="1" smtClean="0">
                            <a:latin typeface="Cambria Math" panose="02040503050406030204" pitchFamily="18" charset="0"/>
                          </a:rPr>
                          <m:t>𝑡</m:t>
                        </m:r>
                      </m:sup>
                    </m:sSup>
                    <m:r>
                      <a:rPr lang="nl-BE" sz="1800" b="0" i="1" smtClean="0">
                        <a:latin typeface="Cambria Math" panose="02040503050406030204" pitchFamily="18" charset="0"/>
                      </a:rPr>
                      <m:t>(</m:t>
                    </m:r>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rPr>
                          <m:t>𝐸</m:t>
                        </m:r>
                      </m:e>
                      <m:sub>
                        <m:r>
                          <a:rPr lang="nl-BE" sz="1800" b="0" i="1" smtClean="0">
                            <a:latin typeface="Cambria Math" panose="02040503050406030204" pitchFamily="18" charset="0"/>
                          </a:rPr>
                          <m:t>𝑙𝑎𝑏</m:t>
                        </m:r>
                      </m:sub>
                    </m:sSub>
                    <m:r>
                      <a:rPr lang="nl-BE" sz="1800" b="0" i="1" smtClean="0">
                        <a:latin typeface="Cambria Math" panose="02040503050406030204" pitchFamily="18" charset="0"/>
                      </a:rPr>
                      <m:t>)</m:t>
                    </m:r>
                  </m:oMath>
                </a14:m>
                <a:r>
                  <a:rPr lang="nl-BE" sz="1800"/>
                  <a:t> from AMJUEL H.1 0.3T </a:t>
                </a:r>
              </a:p>
              <a:p>
                <a:pPr lvl="1"/>
                <a14:m>
                  <m:oMath xmlns:m="http://schemas.openxmlformats.org/officeDocument/2006/math">
                    <m:sSub>
                      <m:sSubPr>
                        <m:ctrlPr>
                          <a:rPr lang="nl-BE" sz="1800" i="1">
                            <a:latin typeface="Cambria Math" panose="02040503050406030204" pitchFamily="18" charset="0"/>
                          </a:rPr>
                        </m:ctrlPr>
                      </m:sSubPr>
                      <m:e>
                        <m:r>
                          <a:rPr lang="nl-BE" sz="1800" i="1">
                            <a:latin typeface="Cambria Math" panose="02040503050406030204" pitchFamily="18" charset="0"/>
                          </a:rPr>
                          <m:t>𝐸</m:t>
                        </m:r>
                      </m:e>
                      <m:sub>
                        <m:r>
                          <a:rPr lang="nl-BE" sz="1800" i="1">
                            <a:latin typeface="Cambria Math" panose="02040503050406030204" pitchFamily="18" charset="0"/>
                          </a:rPr>
                          <m:t>𝑙𝑎𝑏</m:t>
                        </m:r>
                      </m:sub>
                    </m:sSub>
                    <m:r>
                      <a:rPr lang="nl-BE" sz="1800" b="0" i="1" smtClean="0">
                        <a:latin typeface="Cambria Math" panose="02040503050406030204" pitchFamily="18" charset="0"/>
                      </a:rPr>
                      <m:t>=</m:t>
                    </m:r>
                    <m:f>
                      <m:fPr>
                        <m:ctrlPr>
                          <a:rPr lang="nl-BE" sz="1800" b="0" i="1" smtClean="0">
                            <a:latin typeface="Cambria Math" panose="02040503050406030204" pitchFamily="18" charset="0"/>
                          </a:rPr>
                        </m:ctrlPr>
                      </m:fPr>
                      <m:num>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rPr>
                              <m:t>𝑚</m:t>
                            </m:r>
                          </m:e>
                          <m:sub>
                            <m:r>
                              <m:rPr>
                                <m:sty m:val="p"/>
                              </m:rPr>
                              <a:rPr lang="nl-BE" sz="1800" b="0" i="0" smtClean="0">
                                <a:latin typeface="Cambria Math" panose="02040503050406030204" pitchFamily="18" charset="0"/>
                              </a:rPr>
                              <m:t>D</m:t>
                            </m:r>
                          </m:sub>
                        </m:sSub>
                      </m:num>
                      <m:den>
                        <m:r>
                          <a:rPr lang="nl-BE" sz="1800" b="0" i="1" smtClean="0">
                            <a:latin typeface="Cambria Math" panose="02040503050406030204" pitchFamily="18" charset="0"/>
                          </a:rPr>
                          <m:t>2</m:t>
                        </m:r>
                      </m:den>
                    </m:f>
                    <m:sSubSup>
                      <m:sSubSupPr>
                        <m:ctrlPr>
                          <a:rPr lang="nl-BE" sz="1800" b="0" i="1" smtClean="0">
                            <a:latin typeface="Cambria Math" panose="02040503050406030204" pitchFamily="18" charset="0"/>
                          </a:rPr>
                        </m:ctrlPr>
                      </m:sSubSupPr>
                      <m:e>
                        <m:r>
                          <a:rPr lang="nl-BE" sz="1800" b="0" i="1" smtClean="0">
                            <a:latin typeface="Cambria Math" panose="02040503050406030204" pitchFamily="18" charset="0"/>
                          </a:rPr>
                          <m:t>𝑣</m:t>
                        </m:r>
                      </m:e>
                      <m:sub>
                        <m:r>
                          <a:rPr lang="nl-BE" sz="1800" b="0" i="1" smtClean="0">
                            <a:latin typeface="Cambria Math" panose="02040503050406030204" pitchFamily="18" charset="0"/>
                          </a:rPr>
                          <m:t>𝑟</m:t>
                        </m:r>
                      </m:sub>
                      <m:sup>
                        <m:r>
                          <a:rPr lang="nl-BE" sz="1800" b="1" i="1" smtClean="0">
                            <a:latin typeface="Cambria Math" panose="02040503050406030204" pitchFamily="18" charset="0"/>
                          </a:rPr>
                          <m:t>𝟐</m:t>
                        </m:r>
                      </m:sup>
                    </m:sSubSup>
                  </m:oMath>
                </a14:m>
                <a:r>
                  <a:rPr lang="nl-BE" sz="1800"/>
                  <a:t> with </a:t>
                </a:r>
                <a14:m>
                  <m:oMath xmlns:m="http://schemas.openxmlformats.org/officeDocument/2006/math">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rPr>
                          <m:t>𝑣</m:t>
                        </m:r>
                      </m:e>
                      <m:sub>
                        <m:r>
                          <a:rPr lang="nl-BE" sz="1800" b="0" i="1" smtClean="0">
                            <a:latin typeface="Cambria Math" panose="02040503050406030204" pitchFamily="18" charset="0"/>
                          </a:rPr>
                          <m:t>𝑟</m:t>
                        </m:r>
                      </m:sub>
                    </m:sSub>
                    <m:r>
                      <a:rPr lang="nl-BE" sz="1800" b="0" i="1" smtClean="0">
                        <a:latin typeface="Cambria Math" panose="02040503050406030204" pitchFamily="18" charset="0"/>
                      </a:rPr>
                      <m:t>=|</m:t>
                    </m:r>
                    <m:sSup>
                      <m:sSupPr>
                        <m:ctrlPr>
                          <a:rPr lang="nl-BE" sz="1800" b="1" i="1" smtClean="0">
                            <a:latin typeface="Cambria Math" panose="02040503050406030204" pitchFamily="18" charset="0"/>
                          </a:rPr>
                        </m:ctrlPr>
                      </m:sSupPr>
                      <m:e>
                        <m:d>
                          <m:dPr>
                            <m:begChr m:val="|"/>
                            <m:endChr m:val="|"/>
                            <m:ctrlPr>
                              <a:rPr lang="nl-BE" sz="1800" b="1" i="1" smtClean="0">
                                <a:latin typeface="Cambria Math" panose="02040503050406030204" pitchFamily="18" charset="0"/>
                              </a:rPr>
                            </m:ctrlPr>
                          </m:dPr>
                          <m:e>
                            <m:sSub>
                              <m:sSubPr>
                                <m:ctrlPr>
                                  <a:rPr lang="nl-BE" sz="1800" b="1" i="0" smtClean="0">
                                    <a:latin typeface="Cambria Math" panose="02040503050406030204" pitchFamily="18" charset="0"/>
                                  </a:rPr>
                                </m:ctrlPr>
                              </m:sSubPr>
                              <m:e>
                                <m:r>
                                  <a:rPr lang="nl-BE" sz="1800" b="1" i="0" smtClean="0">
                                    <a:latin typeface="Cambria Math" panose="02040503050406030204" pitchFamily="18" charset="0"/>
                                  </a:rPr>
                                  <m:t>𝐯</m:t>
                                </m:r>
                              </m:e>
                              <m:sub>
                                <m:sSub>
                                  <m:sSubPr>
                                    <m:ctrlPr>
                                      <a:rPr lang="nl-BE" sz="1800" b="0" i="0" smtClean="0">
                                        <a:latin typeface="Cambria Math" panose="02040503050406030204" pitchFamily="18" charset="0"/>
                                      </a:rPr>
                                    </m:ctrlPr>
                                  </m:sSubPr>
                                  <m:e>
                                    <m:r>
                                      <m:rPr>
                                        <m:sty m:val="p"/>
                                      </m:rPr>
                                      <a:rPr lang="nl-BE" sz="1800" b="0" i="0" smtClean="0">
                                        <a:latin typeface="Cambria Math" panose="02040503050406030204" pitchFamily="18" charset="0"/>
                                      </a:rPr>
                                      <m:t>D</m:t>
                                    </m:r>
                                  </m:e>
                                  <m:sub>
                                    <m:r>
                                      <a:rPr lang="nl-BE" sz="1800" b="0" i="1" smtClean="0">
                                        <a:latin typeface="Cambria Math" panose="02040503050406030204" pitchFamily="18" charset="0"/>
                                      </a:rPr>
                                      <m:t>2</m:t>
                                    </m:r>
                                  </m:sub>
                                </m:sSub>
                              </m:sub>
                            </m:sSub>
                            <m:r>
                              <a:rPr lang="nl-BE" sz="1800" b="0" i="1" smtClean="0">
                                <a:latin typeface="Cambria Math" panose="02040503050406030204" pitchFamily="18" charset="0"/>
                              </a:rPr>
                              <m:t>−</m:t>
                            </m:r>
                            <m:sSubSup>
                              <m:sSubSupPr>
                                <m:ctrlPr>
                                  <a:rPr lang="nl-BE" sz="1800" b="1" i="0" smtClean="0">
                                    <a:latin typeface="Cambria Math" panose="02040503050406030204" pitchFamily="18" charset="0"/>
                                  </a:rPr>
                                </m:ctrlPr>
                              </m:sSubSupPr>
                              <m:e>
                                <m:r>
                                  <a:rPr lang="nl-BE" sz="1800" b="1" i="0" smtClean="0">
                                    <a:latin typeface="Cambria Math" panose="02040503050406030204" pitchFamily="18" charset="0"/>
                                  </a:rPr>
                                  <m:t>𝐯</m:t>
                                </m:r>
                              </m:e>
                              <m:sub>
                                <m:sSup>
                                  <m:sSupPr>
                                    <m:ctrlPr>
                                      <a:rPr lang="nl-BE" sz="1800" b="0" i="0" smtClean="0">
                                        <a:latin typeface="Cambria Math" panose="02040503050406030204" pitchFamily="18" charset="0"/>
                                      </a:rPr>
                                    </m:ctrlPr>
                                  </m:sSupPr>
                                  <m:e>
                                    <m:r>
                                      <m:rPr>
                                        <m:sty m:val="p"/>
                                      </m:rPr>
                                      <a:rPr lang="nl-BE" sz="1800" b="0" i="0" smtClean="0">
                                        <a:latin typeface="Cambria Math" panose="02040503050406030204" pitchFamily="18" charset="0"/>
                                      </a:rPr>
                                      <m:t>D</m:t>
                                    </m:r>
                                  </m:e>
                                  <m:sup>
                                    <m:r>
                                      <a:rPr lang="nl-BE" sz="1800" b="0" i="1" smtClean="0">
                                        <a:latin typeface="Cambria Math" panose="02040503050406030204" pitchFamily="18" charset="0"/>
                                      </a:rPr>
                                      <m:t>+</m:t>
                                    </m:r>
                                  </m:sup>
                                </m:sSup>
                              </m:sub>
                              <m:sup/>
                            </m:sSubSup>
                          </m:e>
                        </m:d>
                        <m:sSub>
                          <m:sSubPr>
                            <m:ctrlPr>
                              <a:rPr lang="en-BE" i="1">
                                <a:latin typeface="Cambria Math" panose="02040503050406030204" pitchFamily="18" charset="0"/>
                              </a:rPr>
                            </m:ctrlPr>
                          </m:sSubPr>
                          <m:e>
                            <m:d>
                              <m:dPr>
                                <m:begChr m:val=""/>
                                <m:endChr m:val="|"/>
                                <m:ctrlPr>
                                  <a:rPr lang="en-BE">
                                    <a:latin typeface="Cambria Math" panose="02040503050406030204" pitchFamily="18" charset="0"/>
                                  </a:rPr>
                                </m:ctrlPr>
                              </m:dPr>
                              <m:e>
                                <m:r>
                                  <a:rPr lang="en-BE">
                                    <a:latin typeface="Cambria Math" panose="02040503050406030204" pitchFamily="18" charset="0"/>
                                  </a:rPr>
                                  <m:t>​</m:t>
                                </m:r>
                              </m:e>
                            </m:d>
                          </m:e>
                          <m:sub>
                            <m:r>
                              <a:rPr lang="nl-BE" sz="1800" b="0" i="1" smtClean="0">
                                <a:latin typeface="Cambria Math" panose="02040503050406030204" pitchFamily="18" charset="0"/>
                              </a:rPr>
                              <m:t>2</m:t>
                            </m:r>
                          </m:sub>
                        </m:sSub>
                      </m:e>
                      <m:sup/>
                    </m:sSup>
                  </m:oMath>
                </a14:m>
                <a:r>
                  <a:rPr lang="nl-BE" sz="1800"/>
                  <a:t> </a:t>
                </a:r>
              </a:p>
              <a:p>
                <a:r>
                  <a:rPr lang="nl-BE" sz="1800" b="0"/>
                  <a:t>Get </a:t>
                </a:r>
                <a14:m>
                  <m:oMath xmlns:m="http://schemas.openxmlformats.org/officeDocument/2006/math">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rPr>
                          <m:t>𝑏</m:t>
                        </m:r>
                      </m:e>
                      <m:sub>
                        <m:func>
                          <m:funcPr>
                            <m:ctrlPr>
                              <a:rPr lang="nl-BE" sz="1800" b="0" i="0" smtClean="0">
                                <a:latin typeface="Cambria Math" panose="02040503050406030204" pitchFamily="18" charset="0"/>
                              </a:rPr>
                            </m:ctrlPr>
                          </m:funcPr>
                          <m:fName>
                            <m:r>
                              <m:rPr>
                                <m:sty m:val="p"/>
                              </m:rPr>
                              <a:rPr lang="nl-BE" sz="1800" b="0" i="0" smtClean="0">
                                <a:latin typeface="Cambria Math" panose="02040503050406030204" pitchFamily="18" charset="0"/>
                              </a:rPr>
                              <m:t>max</m:t>
                            </m:r>
                          </m:fName>
                          <m:e/>
                        </m:func>
                      </m:sub>
                    </m:sSub>
                  </m:oMath>
                </a14:m>
                <a:r>
                  <a:rPr lang="nl-BE" sz="1800" b="0"/>
                  <a:t>from </a:t>
                </a:r>
                <a14:m>
                  <m:oMath xmlns:m="http://schemas.openxmlformats.org/officeDocument/2006/math">
                    <m:sSubSup>
                      <m:sSubSupPr>
                        <m:ctrlPr>
                          <a:rPr lang="nl-BE" sz="1800" b="0" i="1" smtClean="0">
                            <a:latin typeface="Cambria Math" panose="02040503050406030204" pitchFamily="18" charset="0"/>
                          </a:rPr>
                        </m:ctrlPr>
                      </m:sSubSupPr>
                      <m:e>
                        <m:sSup>
                          <m:sSupPr>
                            <m:ctrlPr>
                              <a:rPr lang="nl-BE" sz="1800" b="0" i="1" smtClean="0">
                                <a:latin typeface="Cambria Math" panose="02040503050406030204" pitchFamily="18" charset="0"/>
                              </a:rPr>
                            </m:ctrlPr>
                          </m:sSupPr>
                          <m:e>
                            <m:r>
                              <a:rPr lang="nl-BE" sz="1800" b="0" i="1" smtClean="0">
                                <a:latin typeface="Cambria Math" panose="02040503050406030204" pitchFamily="18" charset="0"/>
                              </a:rPr>
                              <m:t>𝜎</m:t>
                            </m:r>
                          </m:e>
                          <m:sup>
                            <m:r>
                              <a:rPr lang="nl-BE" sz="1800" b="0" i="1" smtClean="0">
                                <a:latin typeface="Cambria Math" panose="02040503050406030204" pitchFamily="18" charset="0"/>
                              </a:rPr>
                              <m:t>𝑡</m:t>
                            </m:r>
                          </m:sup>
                        </m:sSup>
                        <m:r>
                          <a:rPr lang="nl-BE" sz="1800" b="0" i="1" smtClean="0">
                            <a:latin typeface="Cambria Math" panose="02040503050406030204" pitchFamily="18" charset="0"/>
                          </a:rPr>
                          <m:t>=</m:t>
                        </m:r>
                        <m:r>
                          <a:rPr lang="nl-BE" sz="1800" b="0" i="1" smtClean="0">
                            <a:latin typeface="Cambria Math" panose="02040503050406030204" pitchFamily="18" charset="0"/>
                          </a:rPr>
                          <m:t>𝜋</m:t>
                        </m:r>
                        <m:r>
                          <a:rPr lang="nl-BE" sz="1800" b="0" i="1" smtClean="0">
                            <a:latin typeface="Cambria Math" panose="02040503050406030204" pitchFamily="18" charset="0"/>
                          </a:rPr>
                          <m:t> </m:t>
                        </m:r>
                        <m:r>
                          <a:rPr lang="nl-BE" sz="1800" b="0" i="1" smtClean="0">
                            <a:latin typeface="Cambria Math" panose="02040503050406030204" pitchFamily="18" charset="0"/>
                          </a:rPr>
                          <m:t>𝑏</m:t>
                        </m:r>
                      </m:e>
                      <m:sub>
                        <m:r>
                          <a:rPr lang="nl-BE" sz="1800" b="0" i="1" smtClean="0">
                            <a:latin typeface="Cambria Math" panose="02040503050406030204" pitchFamily="18" charset="0"/>
                          </a:rPr>
                          <m:t>𝑚𝑎𝑥</m:t>
                        </m:r>
                      </m:sub>
                      <m:sup>
                        <m:r>
                          <a:rPr lang="nl-BE" sz="1800" b="0" i="1" smtClean="0">
                            <a:latin typeface="Cambria Math" panose="02040503050406030204" pitchFamily="18" charset="0"/>
                          </a:rPr>
                          <m:t>2</m:t>
                        </m:r>
                      </m:sup>
                    </m:sSubSup>
                  </m:oMath>
                </a14:m>
                <a:endParaRPr lang="nl-BE" sz="1800"/>
              </a:p>
              <a:p>
                <a:r>
                  <a:rPr lang="nl-BE" sz="1800"/>
                  <a:t>Sample </a:t>
                </a:r>
                <a14:m>
                  <m:oMath xmlns:m="http://schemas.openxmlformats.org/officeDocument/2006/math">
                    <m:r>
                      <a:rPr lang="nl-BE" sz="1800" b="0" i="1" smtClean="0">
                        <a:latin typeface="Cambria Math" panose="02040503050406030204" pitchFamily="18" charset="0"/>
                      </a:rPr>
                      <m:t>𝑏</m:t>
                    </m:r>
                  </m:oMath>
                </a14:m>
                <a:r>
                  <a:rPr lang="nl-BE" sz="1800"/>
                  <a:t> from </a:t>
                </a:r>
                <a14:m>
                  <m:oMath xmlns:m="http://schemas.openxmlformats.org/officeDocument/2006/math">
                    <m:rad>
                      <m:radPr>
                        <m:degHide m:val="on"/>
                        <m:ctrlPr>
                          <a:rPr lang="nl-BE" sz="1800" b="0" i="1" smtClean="0">
                            <a:latin typeface="Cambria Math" panose="02040503050406030204" pitchFamily="18" charset="0"/>
                          </a:rPr>
                        </m:ctrlPr>
                      </m:radPr>
                      <m:deg/>
                      <m:e>
                        <m:r>
                          <a:rPr lang="nl-BE" sz="1800" b="0" i="1" smtClean="0">
                            <a:latin typeface="Cambria Math" panose="02040503050406030204" pitchFamily="18" charset="0"/>
                          </a:rPr>
                          <m:t>𝑟𝑎𝑛𝑑</m:t>
                        </m:r>
                        <m:d>
                          <m:dPr>
                            <m:begChr m:val="["/>
                            <m:endChr m:val="]"/>
                            <m:ctrlPr>
                              <a:rPr lang="nl-BE" sz="1800" b="0" i="1" smtClean="0">
                                <a:latin typeface="Cambria Math" panose="02040503050406030204" pitchFamily="18" charset="0"/>
                              </a:rPr>
                            </m:ctrlPr>
                          </m:dPr>
                          <m:e>
                            <m:r>
                              <a:rPr lang="nl-BE" sz="1800" b="0" i="1" smtClean="0">
                                <a:latin typeface="Cambria Math" panose="02040503050406030204" pitchFamily="18" charset="0"/>
                              </a:rPr>
                              <m:t>0:1</m:t>
                            </m:r>
                          </m:e>
                        </m:d>
                      </m:e>
                    </m:rad>
                    <m:r>
                      <a:rPr lang="nl-BE" sz="1800" b="0" i="1" smtClean="0">
                        <a:latin typeface="Cambria Math" panose="02040503050406030204" pitchFamily="18" charset="0"/>
                      </a:rPr>
                      <m:t>∗</m:t>
                    </m:r>
                    <m:sSub>
                      <m:sSubPr>
                        <m:ctrlPr>
                          <a:rPr lang="nl-BE" sz="1800" b="0" i="1" smtClean="0">
                            <a:latin typeface="Cambria Math" panose="02040503050406030204" pitchFamily="18" charset="0"/>
                          </a:rPr>
                        </m:ctrlPr>
                      </m:sSubPr>
                      <m:e>
                        <m:r>
                          <a:rPr lang="nl-BE" sz="1800" b="0" i="1" smtClean="0">
                            <a:latin typeface="Cambria Math" panose="02040503050406030204" pitchFamily="18" charset="0"/>
                          </a:rPr>
                          <m:t>𝑏</m:t>
                        </m:r>
                      </m:e>
                      <m:sub>
                        <m:r>
                          <a:rPr lang="nl-BE" sz="1800" b="0" i="1" smtClean="0">
                            <a:latin typeface="Cambria Math" panose="02040503050406030204" pitchFamily="18" charset="0"/>
                          </a:rPr>
                          <m:t>𝑚𝑎𝑥</m:t>
                        </m:r>
                      </m:sub>
                    </m:sSub>
                  </m:oMath>
                </a14:m>
                <a:endParaRPr lang="nl-BE" sz="1800"/>
              </a:p>
              <a:p>
                <a:r>
                  <a:rPr lang="nl-BE" sz="1800"/>
                  <a:t>Find distance of closest approach </a:t>
                </a:r>
                <a14:m>
                  <m:oMath xmlns:m="http://schemas.openxmlformats.org/officeDocument/2006/math">
                    <m:sSup>
                      <m:sSupPr>
                        <m:ctrlPr>
                          <a:rPr lang="nl-BE" sz="1800" b="0" i="1" smtClean="0">
                            <a:latin typeface="Cambria Math" panose="02040503050406030204" pitchFamily="18" charset="0"/>
                          </a:rPr>
                        </m:ctrlPr>
                      </m:sSupPr>
                      <m:e>
                        <m:r>
                          <a:rPr lang="nl-BE" sz="1800" b="0" i="1" smtClean="0">
                            <a:latin typeface="Cambria Math" panose="02040503050406030204" pitchFamily="18" charset="0"/>
                          </a:rPr>
                          <m:t>𝑟</m:t>
                        </m:r>
                      </m:e>
                      <m:sup>
                        <m:r>
                          <a:rPr lang="nl-BE" sz="1800" b="0" i="1" smtClean="0">
                            <a:latin typeface="Cambria Math" panose="02040503050406030204" pitchFamily="18" charset="0"/>
                          </a:rPr>
                          <m:t>∗</m:t>
                        </m:r>
                      </m:sup>
                    </m:sSup>
                  </m:oMath>
                </a14:m>
                <a:r>
                  <a:rPr lang="nl-BE" sz="1800"/>
                  <a:t> by finding the root of eq. below (function EIRENE_RSTERN.F)</a:t>
                </a:r>
              </a:p>
            </p:txBody>
          </p:sp>
        </mc:Choice>
        <mc:Fallback xmlns="">
          <p:sp>
            <p:nvSpPr>
              <p:cNvPr id="4" name="Content Placeholder 3">
                <a:extLst>
                  <a:ext uri="{FF2B5EF4-FFF2-40B4-BE49-F238E27FC236}">
                    <a16:creationId xmlns:a16="http://schemas.microsoft.com/office/drawing/2014/main" id="{03D11480-F77E-C28E-1233-4E3E07C55DE9}"/>
                  </a:ext>
                </a:extLst>
              </p:cNvPr>
              <p:cNvSpPr>
                <a:spLocks noGrp="1" noRot="1" noChangeAspect="1" noMove="1" noResize="1" noEditPoints="1" noAdjustHandles="1" noChangeArrowheads="1" noChangeShapeType="1" noTextEdit="1"/>
              </p:cNvSpPr>
              <p:nvPr>
                <p:ph sz="quarter" idx="13"/>
              </p:nvPr>
            </p:nvSpPr>
            <p:spPr>
              <a:xfrm>
                <a:off x="768350" y="1475509"/>
                <a:ext cx="11423649" cy="4734491"/>
              </a:xfrm>
              <a:blipFill>
                <a:blip r:embed="rId2"/>
                <a:stretch>
                  <a:fillRect l="-320"/>
                </a:stretch>
              </a:blipFill>
            </p:spPr>
            <p:txBody>
              <a:bodyPr/>
              <a:lstStyle/>
              <a:p>
                <a:r>
                  <a:rPr lang="en-BE">
                    <a:noFill/>
                  </a:rPr>
                  <a:t> </a:t>
                </a:r>
              </a:p>
            </p:txBody>
          </p:sp>
        </mc:Fallback>
      </mc:AlternateContent>
      <p:sp>
        <p:nvSpPr>
          <p:cNvPr id="5" name="Title 4">
            <a:extLst>
              <a:ext uri="{FF2B5EF4-FFF2-40B4-BE49-F238E27FC236}">
                <a16:creationId xmlns:a16="http://schemas.microsoft.com/office/drawing/2014/main" id="{BCACB9D0-4957-1900-8D40-738650FED58F}"/>
              </a:ext>
            </a:extLst>
          </p:cNvPr>
          <p:cNvSpPr>
            <a:spLocks noGrp="1"/>
          </p:cNvSpPr>
          <p:nvPr>
            <p:ph type="title"/>
          </p:nvPr>
        </p:nvSpPr>
        <p:spPr/>
        <p:txBody>
          <a:bodyPr/>
          <a:lstStyle/>
          <a:p>
            <a:r>
              <a:rPr lang="nl-BE"/>
              <a:t>Kinetic treatment elastic collisions</a:t>
            </a:r>
            <a:endParaRPr lang="en-BE"/>
          </a:p>
        </p:txBody>
      </p:sp>
      <p:pic>
        <p:nvPicPr>
          <p:cNvPr id="7" name="Picture 6">
            <a:extLst>
              <a:ext uri="{FF2B5EF4-FFF2-40B4-BE49-F238E27FC236}">
                <a16:creationId xmlns:a16="http://schemas.microsoft.com/office/drawing/2014/main" id="{674F731B-EECF-064A-38A3-B308A88C7D49}"/>
              </a:ext>
            </a:extLst>
          </p:cNvPr>
          <p:cNvPicPr>
            <a:picLocks noChangeAspect="1"/>
          </p:cNvPicPr>
          <p:nvPr/>
        </p:nvPicPr>
        <p:blipFill>
          <a:blip r:embed="rId3"/>
          <a:stretch>
            <a:fillRect/>
          </a:stretch>
        </p:blipFill>
        <p:spPr>
          <a:xfrm>
            <a:off x="8271163" y="207037"/>
            <a:ext cx="3747597" cy="2394482"/>
          </a:xfrm>
          <a:prstGeom prst="rect">
            <a:avLst/>
          </a:prstGeom>
        </p:spPr>
      </p:pic>
      <p:pic>
        <p:nvPicPr>
          <p:cNvPr id="9" name="Picture 8">
            <a:extLst>
              <a:ext uri="{FF2B5EF4-FFF2-40B4-BE49-F238E27FC236}">
                <a16:creationId xmlns:a16="http://schemas.microsoft.com/office/drawing/2014/main" id="{9A130092-AE60-0F2F-458F-B9AB405BD997}"/>
              </a:ext>
            </a:extLst>
          </p:cNvPr>
          <p:cNvPicPr>
            <a:picLocks noChangeAspect="1"/>
          </p:cNvPicPr>
          <p:nvPr/>
        </p:nvPicPr>
        <p:blipFill>
          <a:blip r:embed="rId4"/>
          <a:stretch>
            <a:fillRect/>
          </a:stretch>
        </p:blipFill>
        <p:spPr>
          <a:xfrm>
            <a:off x="2369587" y="2609736"/>
            <a:ext cx="5811061" cy="819264"/>
          </a:xfrm>
          <a:prstGeom prst="rect">
            <a:avLst/>
          </a:prstGeom>
        </p:spPr>
      </p:pic>
      <p:pic>
        <p:nvPicPr>
          <p:cNvPr id="11" name="Picture 10">
            <a:extLst>
              <a:ext uri="{FF2B5EF4-FFF2-40B4-BE49-F238E27FC236}">
                <a16:creationId xmlns:a16="http://schemas.microsoft.com/office/drawing/2014/main" id="{61F6CAF0-743B-DAE6-B3ED-363952DEF68C}"/>
              </a:ext>
            </a:extLst>
          </p:cNvPr>
          <p:cNvPicPr>
            <a:picLocks noChangeAspect="1"/>
          </p:cNvPicPr>
          <p:nvPr/>
        </p:nvPicPr>
        <p:blipFill>
          <a:blip r:embed="rId5"/>
          <a:stretch>
            <a:fillRect/>
          </a:stretch>
        </p:blipFill>
        <p:spPr>
          <a:xfrm>
            <a:off x="3138267" y="5638420"/>
            <a:ext cx="3172268" cy="571580"/>
          </a:xfrm>
          <a:prstGeom prst="rect">
            <a:avLst/>
          </a:prstGeom>
        </p:spPr>
      </p:pic>
    </p:spTree>
    <p:extLst>
      <p:ext uri="{BB962C8B-B14F-4D97-AF65-F5344CB8AC3E}">
        <p14:creationId xmlns:p14="http://schemas.microsoft.com/office/powerpoint/2010/main" val="7677378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ED27C-F769-05EB-DAD0-A47D90C16C80}"/>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CA62A2D-F324-F99D-D847-CAD8885EBAB1}"/>
              </a:ext>
            </a:extLst>
          </p:cNvPr>
          <p:cNvSpPr>
            <a:spLocks noGrp="1"/>
          </p:cNvSpPr>
          <p:nvPr>
            <p:ph type="sldNum" sz="quarter" idx="12"/>
          </p:nvPr>
        </p:nvSpPr>
        <p:spPr/>
        <p:txBody>
          <a:bodyPr/>
          <a:lstStyle/>
          <a:p>
            <a:fld id="{0A297500-7527-634B-90F4-69D0994C32B4}" type="slidenum">
              <a:rPr lang="nl-NL" smtClean="0"/>
              <a:pPr/>
              <a:t>26</a:t>
            </a:fld>
            <a:endParaRPr lang="nl-NL" dirty="0"/>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44475838-CA64-EBF3-F564-428F91514858}"/>
                  </a:ext>
                </a:extLst>
              </p:cNvPr>
              <p:cNvSpPr>
                <a:spLocks noGrp="1"/>
              </p:cNvSpPr>
              <p:nvPr>
                <p:ph sz="quarter" idx="13"/>
              </p:nvPr>
            </p:nvSpPr>
            <p:spPr>
              <a:xfrm>
                <a:off x="768350" y="1655998"/>
                <a:ext cx="11423649" cy="4554002"/>
              </a:xfrm>
            </p:spPr>
            <p:txBody>
              <a:bodyPr>
                <a:normAutofit/>
              </a:bodyPr>
              <a:lstStyle/>
              <a:p>
                <a:pPr marL="0" indent="0">
                  <a:buNone/>
                </a:pPr>
                <a:endParaRPr lang="nl-BE" sz="1800"/>
              </a:p>
              <a:p>
                <a:r>
                  <a:rPr lang="nl-BE" sz="1800"/>
                  <a:t>Calculate deflection angle </a:t>
                </a:r>
                <a14:m>
                  <m:oMath xmlns:m="http://schemas.openxmlformats.org/officeDocument/2006/math">
                    <m:r>
                      <m:rPr>
                        <m:sty m:val="p"/>
                      </m:rPr>
                      <a:rPr lang="nl-BE" sz="1800" b="0" i="0" smtClean="0">
                        <a:latin typeface="Cambria Math" panose="02040503050406030204" pitchFamily="18" charset="0"/>
                      </a:rPr>
                      <m:t>Θ</m:t>
                    </m:r>
                  </m:oMath>
                </a14:m>
                <a:r>
                  <a:rPr lang="nl-BE" sz="1800"/>
                  <a:t> </a:t>
                </a:r>
                <a:r>
                  <a:rPr lang="en-US" sz="1800"/>
                  <a:t>using a Gauss-Mehler type</a:t>
                </a:r>
                <a:br>
                  <a:rPr lang="en-US" sz="1800"/>
                </a:br>
                <a:r>
                  <a:rPr lang="en-US" sz="1800"/>
                  <a:t>quadrature rule with 16 nodes (function EIRENE_GAUMEH.F)</a:t>
                </a:r>
              </a:p>
              <a:p>
                <a:endParaRPr lang="en-US" sz="1800"/>
              </a:p>
              <a:p>
                <a:endParaRPr lang="en-US" sz="1800"/>
              </a:p>
              <a:p>
                <a:endParaRPr lang="en-US" sz="1800"/>
              </a:p>
              <a:p>
                <a:r>
                  <a:rPr lang="en-US" sz="1800"/>
                  <a:t>Randomly choose polar deflection angle </a:t>
                </a:r>
              </a:p>
              <a:p>
                <a:r>
                  <a:rPr lang="en-US" sz="1800"/>
                  <a:t>Convert post-collisional velocities back to lab frame</a:t>
                </a:r>
              </a:p>
              <a:p>
                <a:r>
                  <a:rPr lang="en-US" sz="1800"/>
                  <a:t>Evaluate momentum and energy loss of molecule</a:t>
                </a:r>
                <a:endParaRPr lang="nl-BE" sz="1800"/>
              </a:p>
              <a:p>
                <a:endParaRPr lang="nl-BE" sz="1800"/>
              </a:p>
            </p:txBody>
          </p:sp>
        </mc:Choice>
        <mc:Fallback xmlns="">
          <p:sp>
            <p:nvSpPr>
              <p:cNvPr id="4" name="Content Placeholder 3">
                <a:extLst>
                  <a:ext uri="{FF2B5EF4-FFF2-40B4-BE49-F238E27FC236}">
                    <a16:creationId xmlns:a16="http://schemas.microsoft.com/office/drawing/2014/main" id="{44475838-CA64-EBF3-F564-428F91514858}"/>
                  </a:ext>
                </a:extLst>
              </p:cNvPr>
              <p:cNvSpPr>
                <a:spLocks noGrp="1" noRot="1" noChangeAspect="1" noMove="1" noResize="1" noEditPoints="1" noAdjustHandles="1" noChangeArrowheads="1" noChangeShapeType="1" noTextEdit="1"/>
              </p:cNvSpPr>
              <p:nvPr>
                <p:ph sz="quarter" idx="13"/>
              </p:nvPr>
            </p:nvSpPr>
            <p:spPr>
              <a:xfrm>
                <a:off x="768350" y="1655998"/>
                <a:ext cx="11423649" cy="4554002"/>
              </a:xfrm>
              <a:blipFill>
                <a:blip r:embed="rId2"/>
                <a:stretch>
                  <a:fillRect l="-320"/>
                </a:stretch>
              </a:blipFill>
            </p:spPr>
            <p:txBody>
              <a:bodyPr/>
              <a:lstStyle/>
              <a:p>
                <a:r>
                  <a:rPr lang="en-BE">
                    <a:noFill/>
                  </a:rPr>
                  <a:t> </a:t>
                </a:r>
              </a:p>
            </p:txBody>
          </p:sp>
        </mc:Fallback>
      </mc:AlternateContent>
      <p:sp>
        <p:nvSpPr>
          <p:cNvPr id="5" name="Title 4">
            <a:extLst>
              <a:ext uri="{FF2B5EF4-FFF2-40B4-BE49-F238E27FC236}">
                <a16:creationId xmlns:a16="http://schemas.microsoft.com/office/drawing/2014/main" id="{FFC27120-E5DD-C092-32E6-54D958ABDCF3}"/>
              </a:ext>
            </a:extLst>
          </p:cNvPr>
          <p:cNvSpPr>
            <a:spLocks noGrp="1"/>
          </p:cNvSpPr>
          <p:nvPr>
            <p:ph type="title"/>
          </p:nvPr>
        </p:nvSpPr>
        <p:spPr/>
        <p:txBody>
          <a:bodyPr/>
          <a:lstStyle/>
          <a:p>
            <a:r>
              <a:rPr lang="nl-BE"/>
              <a:t>Kinetic treatment elastic collisions</a:t>
            </a:r>
            <a:endParaRPr lang="en-BE"/>
          </a:p>
        </p:txBody>
      </p:sp>
      <p:pic>
        <p:nvPicPr>
          <p:cNvPr id="7" name="Picture 6">
            <a:extLst>
              <a:ext uri="{FF2B5EF4-FFF2-40B4-BE49-F238E27FC236}">
                <a16:creationId xmlns:a16="http://schemas.microsoft.com/office/drawing/2014/main" id="{ECCF8C7C-6896-56F0-FB50-FD9ACF3AA9EC}"/>
              </a:ext>
            </a:extLst>
          </p:cNvPr>
          <p:cNvPicPr>
            <a:picLocks noChangeAspect="1"/>
          </p:cNvPicPr>
          <p:nvPr/>
        </p:nvPicPr>
        <p:blipFill>
          <a:blip r:embed="rId3"/>
          <a:stretch>
            <a:fillRect/>
          </a:stretch>
        </p:blipFill>
        <p:spPr>
          <a:xfrm>
            <a:off x="8271163" y="207037"/>
            <a:ext cx="3747597" cy="2394482"/>
          </a:xfrm>
          <a:prstGeom prst="rect">
            <a:avLst/>
          </a:prstGeom>
        </p:spPr>
      </p:pic>
      <p:pic>
        <p:nvPicPr>
          <p:cNvPr id="8" name="Picture 7">
            <a:extLst>
              <a:ext uri="{FF2B5EF4-FFF2-40B4-BE49-F238E27FC236}">
                <a16:creationId xmlns:a16="http://schemas.microsoft.com/office/drawing/2014/main" id="{B141D92C-1FC9-45B0-0A62-5133533EE9CB}"/>
              </a:ext>
            </a:extLst>
          </p:cNvPr>
          <p:cNvPicPr>
            <a:picLocks noChangeAspect="1"/>
          </p:cNvPicPr>
          <p:nvPr/>
        </p:nvPicPr>
        <p:blipFill>
          <a:blip r:embed="rId4"/>
          <a:stretch>
            <a:fillRect/>
          </a:stretch>
        </p:blipFill>
        <p:spPr>
          <a:xfrm>
            <a:off x="1224000" y="2846998"/>
            <a:ext cx="6706536" cy="724001"/>
          </a:xfrm>
          <a:prstGeom prst="rect">
            <a:avLst/>
          </a:prstGeom>
        </p:spPr>
      </p:pic>
    </p:spTree>
    <p:extLst>
      <p:ext uri="{BB962C8B-B14F-4D97-AF65-F5344CB8AC3E}">
        <p14:creationId xmlns:p14="http://schemas.microsoft.com/office/powerpoint/2010/main" val="27490859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F7E223A-B68E-5EF2-EE90-281DDF7C0EF2}"/>
              </a:ext>
            </a:extLst>
          </p:cNvPr>
          <p:cNvSpPr>
            <a:spLocks noGrp="1"/>
          </p:cNvSpPr>
          <p:nvPr>
            <p:ph type="sldNum" sz="quarter" idx="12"/>
          </p:nvPr>
        </p:nvSpPr>
        <p:spPr/>
        <p:txBody>
          <a:bodyPr/>
          <a:lstStyle/>
          <a:p>
            <a:fld id="{0A297500-7527-634B-90F4-69D0994C32B4}" type="slidenum">
              <a:rPr lang="nl-NL" smtClean="0"/>
              <a:pPr/>
              <a:t>27</a:t>
            </a:fld>
            <a:endParaRPr lang="nl-NL" dirty="0"/>
          </a:p>
        </p:txBody>
      </p:sp>
      <p:sp>
        <p:nvSpPr>
          <p:cNvPr id="5" name="Title 4">
            <a:extLst>
              <a:ext uri="{FF2B5EF4-FFF2-40B4-BE49-F238E27FC236}">
                <a16:creationId xmlns:a16="http://schemas.microsoft.com/office/drawing/2014/main" id="{31C074A5-EDF5-D292-908F-FBB694C1117F}"/>
              </a:ext>
            </a:extLst>
          </p:cNvPr>
          <p:cNvSpPr>
            <a:spLocks noGrp="1"/>
          </p:cNvSpPr>
          <p:nvPr>
            <p:ph type="title"/>
          </p:nvPr>
        </p:nvSpPr>
        <p:spPr/>
        <p:txBody>
          <a:bodyPr/>
          <a:lstStyle/>
          <a:p>
            <a:r>
              <a:rPr lang="nl-BE"/>
              <a:t>Reaction energies</a:t>
            </a:r>
            <a:endParaRPr lang="en-BE"/>
          </a:p>
        </p:txBody>
      </p:sp>
      <p:pic>
        <p:nvPicPr>
          <p:cNvPr id="7" name="Picture 6">
            <a:extLst>
              <a:ext uri="{FF2B5EF4-FFF2-40B4-BE49-F238E27FC236}">
                <a16:creationId xmlns:a16="http://schemas.microsoft.com/office/drawing/2014/main" id="{B0ECD310-0ACB-D353-15C3-294B57CFE4BC}"/>
              </a:ext>
            </a:extLst>
          </p:cNvPr>
          <p:cNvPicPr>
            <a:picLocks noChangeAspect="1"/>
          </p:cNvPicPr>
          <p:nvPr/>
        </p:nvPicPr>
        <p:blipFill>
          <a:blip r:embed="rId2"/>
          <a:stretch>
            <a:fillRect/>
          </a:stretch>
        </p:blipFill>
        <p:spPr>
          <a:xfrm>
            <a:off x="37254" y="1554090"/>
            <a:ext cx="12117491" cy="3105583"/>
          </a:xfrm>
          <a:prstGeom prst="rect">
            <a:avLst/>
          </a:prstGeom>
        </p:spPr>
      </p:pic>
    </p:spTree>
    <p:extLst>
      <p:ext uri="{BB962C8B-B14F-4D97-AF65-F5344CB8AC3E}">
        <p14:creationId xmlns:p14="http://schemas.microsoft.com/office/powerpoint/2010/main" val="21778343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ACAAFEF-BBE7-1369-3100-D50F5AB4394E}"/>
              </a:ext>
            </a:extLst>
          </p:cNvPr>
          <p:cNvSpPr>
            <a:spLocks noGrp="1"/>
          </p:cNvSpPr>
          <p:nvPr>
            <p:ph type="sldNum" sz="quarter" idx="12"/>
          </p:nvPr>
        </p:nvSpPr>
        <p:spPr/>
        <p:txBody>
          <a:bodyPr/>
          <a:lstStyle/>
          <a:p>
            <a:fld id="{0A297500-7527-634B-90F4-69D0994C32B4}" type="slidenum">
              <a:rPr lang="nl-NL" smtClean="0"/>
              <a:pPr/>
              <a:t>28</a:t>
            </a:fld>
            <a:endParaRPr lang="nl-NL" dirty="0"/>
          </a:p>
        </p:txBody>
      </p:sp>
      <p:sp>
        <p:nvSpPr>
          <p:cNvPr id="4" name="Content Placeholder 3">
            <a:extLst>
              <a:ext uri="{FF2B5EF4-FFF2-40B4-BE49-F238E27FC236}">
                <a16:creationId xmlns:a16="http://schemas.microsoft.com/office/drawing/2014/main" id="{2AF94F1E-E628-D8F8-0802-33FBFCC334A5}"/>
              </a:ext>
            </a:extLst>
          </p:cNvPr>
          <p:cNvSpPr>
            <a:spLocks noGrp="1"/>
          </p:cNvSpPr>
          <p:nvPr>
            <p:ph sz="quarter" idx="13"/>
          </p:nvPr>
        </p:nvSpPr>
        <p:spPr>
          <a:xfrm>
            <a:off x="574800" y="1232812"/>
            <a:ext cx="10655300" cy="4392376"/>
          </a:xfrm>
        </p:spPr>
        <p:txBody>
          <a:bodyPr/>
          <a:lstStyle/>
          <a:p>
            <a:pPr marL="0" indent="0">
              <a:buNone/>
            </a:pPr>
            <a:r>
              <a:rPr lang="nl-BE"/>
              <a:t>Energy exchange term in the fluid model</a:t>
            </a:r>
          </a:p>
        </p:txBody>
      </p:sp>
      <p:sp>
        <p:nvSpPr>
          <p:cNvPr id="5" name="Title 4">
            <a:extLst>
              <a:ext uri="{FF2B5EF4-FFF2-40B4-BE49-F238E27FC236}">
                <a16:creationId xmlns:a16="http://schemas.microsoft.com/office/drawing/2014/main" id="{7E8C3533-52D7-3CF3-5A17-A68951D73871}"/>
              </a:ext>
            </a:extLst>
          </p:cNvPr>
          <p:cNvSpPr>
            <a:spLocks noGrp="1"/>
          </p:cNvSpPr>
          <p:nvPr>
            <p:ph type="title"/>
          </p:nvPr>
        </p:nvSpPr>
        <p:spPr/>
        <p:txBody>
          <a:bodyPr/>
          <a:lstStyle/>
          <a:p>
            <a:r>
              <a:rPr lang="nl-BE"/>
              <a:t>Elastic collisions</a:t>
            </a:r>
            <a:endParaRPr lang="en-BE"/>
          </a:p>
        </p:txBody>
      </p:sp>
      <p:pic>
        <p:nvPicPr>
          <p:cNvPr id="7" name="Picture 6">
            <a:extLst>
              <a:ext uri="{FF2B5EF4-FFF2-40B4-BE49-F238E27FC236}">
                <a16:creationId xmlns:a16="http://schemas.microsoft.com/office/drawing/2014/main" id="{EF2DD217-B328-A92F-10DA-19CD411EE7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24102" y="2119765"/>
            <a:ext cx="4529032" cy="3939243"/>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A3E372CD-EE69-6BB0-BBF0-80A4E65C4CD0}"/>
                  </a:ext>
                </a:extLst>
              </p:cNvPr>
              <p:cNvSpPr txBox="1"/>
              <p:nvPr/>
            </p:nvSpPr>
            <p:spPr>
              <a:xfrm>
                <a:off x="961900" y="1943848"/>
                <a:ext cx="6270173" cy="2810256"/>
              </a:xfrm>
              <a:prstGeom prst="rect">
                <a:avLst/>
              </a:prstGeom>
              <a:noFill/>
            </p:spPr>
            <p:txBody>
              <a:bodyPr wrap="square" lIns="0" tIns="0" rIns="0" bIns="0" rtlCol="0">
                <a:spAutoFit/>
              </a:bodyPr>
              <a:lstStyle/>
              <a:p>
                <a:pPr marL="285750" indent="-285750">
                  <a:buFont typeface="Arial" panose="020B0604020202020204" pitchFamily="34" charset="0"/>
                  <a:buChar char="•"/>
                </a:pPr>
                <a:r>
                  <a:rPr lang="nl-BE" sz="2000"/>
                  <a:t>Assume split-up in ‘thermal’ and ‘mechanical’ part</a:t>
                </a:r>
                <a:endParaRPr lang="en-BE" sz="2000"/>
              </a:p>
              <a:p>
                <a:pPr marL="285750" indent="-285750">
                  <a:buFont typeface="Arial" panose="020B0604020202020204" pitchFamily="34" charset="0"/>
                  <a:buChar char="•"/>
                </a:pPr>
                <a:endParaRPr lang="nl-BE" sz="2000" i="1">
                  <a:latin typeface="Cambria Math" panose="02040503050406030204" pitchFamily="18" charset="0"/>
                </a:endParaRPr>
              </a:p>
              <a:p>
                <a:pPr marL="285750" indent="-285750">
                  <a:buFont typeface="Arial" panose="020B0604020202020204" pitchFamily="34" charset="0"/>
                  <a:buChar char="•"/>
                </a:pPr>
                <a14:m>
                  <m:oMath xmlns:m="http://schemas.openxmlformats.org/officeDocument/2006/math">
                    <m:sSubSup>
                      <m:sSubSupPr>
                        <m:ctrlPr>
                          <a:rPr lang="nl-BE" sz="2000" i="1" smtClean="0">
                            <a:latin typeface="Cambria Math" panose="02040503050406030204" pitchFamily="18" charset="0"/>
                          </a:rPr>
                        </m:ctrlPr>
                      </m:sSubSupPr>
                      <m:e>
                        <m:r>
                          <a:rPr lang="nl-BE" sz="2000" i="1" smtClean="0">
                            <a:latin typeface="Cambria Math" panose="02040503050406030204" pitchFamily="18" charset="0"/>
                          </a:rPr>
                          <m:t>𝑆</m:t>
                        </m:r>
                      </m:e>
                      <m:sub>
                        <m:r>
                          <m:rPr>
                            <m:sty m:val="p"/>
                          </m:rPr>
                          <a:rPr lang="nl-BE" sz="2000" i="1" smtClean="0">
                            <a:latin typeface="Cambria Math" panose="02040503050406030204" pitchFamily="18" charset="0"/>
                          </a:rPr>
                          <m:t>m</m:t>
                        </m:r>
                        <m:r>
                          <a:rPr lang="nl-BE" sz="2000" i="1" smtClean="0">
                            <a:latin typeface="Cambria Math" panose="02040503050406030204" pitchFamily="18" charset="0"/>
                          </a:rPr>
                          <m:t>,</m:t>
                        </m:r>
                        <m:r>
                          <a:rPr lang="nl-BE" sz="2000" i="1" smtClean="0">
                            <a:latin typeface="Cambria Math" panose="02040503050406030204" pitchFamily="18" charset="0"/>
                          </a:rPr>
                          <m:t>𝑡𝑜𝑡</m:t>
                        </m:r>
                      </m:sub>
                      <m:sup>
                        <m:r>
                          <a:rPr lang="nl-BE" sz="2000" i="1" smtClean="0">
                            <a:latin typeface="Cambria Math" panose="02040503050406030204" pitchFamily="18" charset="0"/>
                          </a:rPr>
                          <m:t>𝐸</m:t>
                        </m:r>
                      </m:sup>
                    </m:sSubSup>
                    <m:r>
                      <a:rPr lang="nl-BE" sz="2000" i="1" smtClean="0">
                        <a:latin typeface="Cambria Math" panose="02040503050406030204" pitchFamily="18" charset="0"/>
                      </a:rPr>
                      <m:t>=</m:t>
                    </m:r>
                    <m:sSubSup>
                      <m:sSubSupPr>
                        <m:ctrlPr>
                          <a:rPr lang="nl-BE" sz="2000" i="1" smtClean="0">
                            <a:latin typeface="Cambria Math" panose="02040503050406030204" pitchFamily="18" charset="0"/>
                          </a:rPr>
                        </m:ctrlPr>
                      </m:sSubSupPr>
                      <m:e>
                        <m:r>
                          <a:rPr lang="nl-BE" sz="2000" i="1" smtClean="0">
                            <a:latin typeface="Cambria Math" panose="02040503050406030204" pitchFamily="18" charset="0"/>
                          </a:rPr>
                          <m:t>𝑆</m:t>
                        </m:r>
                      </m:e>
                      <m:sub>
                        <m:r>
                          <m:rPr>
                            <m:sty m:val="p"/>
                          </m:rPr>
                          <a:rPr lang="nl-BE" sz="2000" i="1" smtClean="0">
                            <a:latin typeface="Cambria Math" panose="02040503050406030204" pitchFamily="18" charset="0"/>
                          </a:rPr>
                          <m:t>m</m:t>
                        </m:r>
                        <m:r>
                          <a:rPr lang="nl-BE" sz="2000" i="1" smtClean="0">
                            <a:latin typeface="Cambria Math" panose="02040503050406030204" pitchFamily="18" charset="0"/>
                          </a:rPr>
                          <m:t>,</m:t>
                        </m:r>
                        <m:r>
                          <m:rPr>
                            <m:sty m:val="p"/>
                          </m:rPr>
                          <a:rPr lang="nl-BE" sz="2000" i="1" smtClean="0">
                            <a:latin typeface="Cambria Math" panose="02040503050406030204" pitchFamily="18" charset="0"/>
                          </a:rPr>
                          <m:t>Δ</m:t>
                        </m:r>
                        <m:r>
                          <a:rPr lang="nl-BE" sz="2000" i="1" smtClean="0">
                            <a:latin typeface="Cambria Math" panose="02040503050406030204" pitchFamily="18" charset="0"/>
                          </a:rPr>
                          <m:t>𝑇</m:t>
                        </m:r>
                      </m:sub>
                      <m:sup>
                        <m:r>
                          <a:rPr lang="nl-BE" sz="2000" i="1" smtClean="0">
                            <a:latin typeface="Cambria Math" panose="02040503050406030204" pitchFamily="18" charset="0"/>
                          </a:rPr>
                          <m:t>𝐸</m:t>
                        </m:r>
                      </m:sup>
                    </m:sSubSup>
                    <m:r>
                      <a:rPr lang="nl-BE" sz="2000" i="1" smtClean="0">
                        <a:latin typeface="Cambria Math" panose="02040503050406030204" pitchFamily="18" charset="0"/>
                      </a:rPr>
                      <m:t>+</m:t>
                    </m:r>
                    <m:sSub>
                      <m:sSubPr>
                        <m:ctrlPr>
                          <a:rPr lang="nl-BE" sz="2000" b="1" i="1" smtClean="0">
                            <a:latin typeface="Cambria Math" panose="02040503050406030204" pitchFamily="18" charset="0"/>
                          </a:rPr>
                        </m:ctrlPr>
                      </m:sSubPr>
                      <m:e>
                        <m:r>
                          <a:rPr lang="nl-BE" sz="2000" b="1" i="1" smtClean="0">
                            <a:latin typeface="Cambria Math" panose="02040503050406030204" pitchFamily="18" charset="0"/>
                          </a:rPr>
                          <m:t>𝐕</m:t>
                        </m:r>
                      </m:e>
                      <m:sub>
                        <m:r>
                          <m:rPr>
                            <m:sty m:val="p"/>
                          </m:rPr>
                          <a:rPr lang="nl-BE" sz="2000" b="0" i="0" smtClean="0">
                            <a:latin typeface="Cambria Math" panose="02040503050406030204" pitchFamily="18" charset="0"/>
                          </a:rPr>
                          <m:t>m</m:t>
                        </m:r>
                      </m:sub>
                    </m:sSub>
                    <m:r>
                      <a:rPr lang="nl-BE" sz="2000" b="0" i="1" smtClean="0">
                        <a:latin typeface="Cambria Math" panose="02040503050406030204" pitchFamily="18" charset="0"/>
                      </a:rPr>
                      <m:t> ⋅</m:t>
                    </m:r>
                    <m:sSubSup>
                      <m:sSubSupPr>
                        <m:ctrlPr>
                          <a:rPr lang="nl-BE" sz="2000" b="1" i="1" smtClean="0">
                            <a:latin typeface="Cambria Math" panose="02040503050406030204" pitchFamily="18" charset="0"/>
                          </a:rPr>
                        </m:ctrlPr>
                      </m:sSubSupPr>
                      <m:e>
                        <m:r>
                          <a:rPr lang="nl-BE" sz="2000" b="1" i="1" smtClean="0">
                            <a:latin typeface="Cambria Math" panose="02040503050406030204" pitchFamily="18" charset="0"/>
                          </a:rPr>
                          <m:t>𝐒</m:t>
                        </m:r>
                      </m:e>
                      <m:sub>
                        <m:r>
                          <m:rPr>
                            <m:sty m:val="p"/>
                          </m:rPr>
                          <a:rPr lang="nl-BE" sz="2000" b="0" i="1" smtClean="0">
                            <a:latin typeface="Cambria Math" panose="02040503050406030204" pitchFamily="18" charset="0"/>
                          </a:rPr>
                          <m:t>m</m:t>
                        </m:r>
                      </m:sub>
                      <m:sup>
                        <m:r>
                          <a:rPr lang="nl-BE" sz="2000" b="0" i="1" smtClean="0">
                            <a:latin typeface="Cambria Math" panose="02040503050406030204" pitchFamily="18" charset="0"/>
                          </a:rPr>
                          <m:t>𝑚</m:t>
                        </m:r>
                      </m:sup>
                    </m:sSubSup>
                    <m:r>
                      <a:rPr lang="nl-BE" sz="2000" b="0" i="1" smtClean="0">
                        <a:latin typeface="Cambria Math" panose="02040503050406030204" pitchFamily="18" charset="0"/>
                      </a:rPr>
                      <m:t>+</m:t>
                    </m:r>
                    <m:r>
                      <a:rPr lang="nl-BE" sz="2000" b="0" i="1" smtClean="0">
                        <a:latin typeface="Cambria Math" panose="02040503050406030204" pitchFamily="18" charset="0"/>
                      </a:rPr>
                      <m:t>𝛼</m:t>
                    </m:r>
                    <m:sSubSup>
                      <m:sSubSupPr>
                        <m:ctrlPr>
                          <a:rPr lang="nl-BE" sz="2000" b="0" i="1" smtClean="0">
                            <a:latin typeface="Cambria Math" panose="02040503050406030204" pitchFamily="18" charset="0"/>
                          </a:rPr>
                        </m:ctrlPr>
                      </m:sSubSupPr>
                      <m:e>
                        <m:r>
                          <a:rPr lang="nl-BE" sz="2000" b="0" i="1" smtClean="0">
                            <a:latin typeface="Cambria Math" panose="02040503050406030204" pitchFamily="18" charset="0"/>
                          </a:rPr>
                          <m:t>𝑆</m:t>
                        </m:r>
                      </m:e>
                      <m:sub>
                        <m:r>
                          <a:rPr lang="nl-BE" sz="2000" b="0" i="1" smtClean="0">
                            <a:latin typeface="Cambria Math" panose="02040503050406030204" pitchFamily="18" charset="0"/>
                          </a:rPr>
                          <m:t>𝑓𝑟𝑖𝑐</m:t>
                        </m:r>
                      </m:sub>
                      <m:sup>
                        <m:r>
                          <a:rPr lang="nl-BE" sz="2000" b="0" i="1" smtClean="0">
                            <a:latin typeface="Cambria Math" panose="02040503050406030204" pitchFamily="18" charset="0"/>
                          </a:rPr>
                          <m:t>𝐸</m:t>
                        </m:r>
                      </m:sup>
                    </m:sSubSup>
                  </m:oMath>
                </a14:m>
                <a:endParaRPr lang="nl-BE"/>
              </a:p>
              <a:p>
                <a:pPr marL="285750" indent="-285750">
                  <a:buFont typeface="Arial" panose="020B0604020202020204" pitchFamily="34" charset="0"/>
                  <a:buChar char="•"/>
                </a:pPr>
                <a:endParaRPr lang="nl-BE"/>
              </a:p>
              <a:p>
                <a:pPr marL="285750" indent="-285750">
                  <a:buFont typeface="Arial" panose="020B0604020202020204" pitchFamily="34" charset="0"/>
                  <a:buChar char="•"/>
                </a:pPr>
                <a:r>
                  <a:rPr lang="nl-BE"/>
                  <a:t>Assume total friction heating is distributed inversely proportional to mass</a:t>
                </a:r>
                <a:br>
                  <a:rPr lang="nl-BE"/>
                </a:br>
                <a:endParaRPr lang="nl-BE"/>
              </a:p>
              <a:p>
                <a:pPr marL="285750" indent="-285750">
                  <a:buFont typeface="Arial" panose="020B0604020202020204" pitchFamily="34" charset="0"/>
                  <a:buChar char="•"/>
                </a:pPr>
                <a14:m>
                  <m:oMath xmlns:m="http://schemas.openxmlformats.org/officeDocument/2006/math">
                    <m:r>
                      <a:rPr lang="nl-BE" sz="2000" b="0" i="1" smtClean="0">
                        <a:latin typeface="Cambria Math" panose="02040503050406030204" pitchFamily="18" charset="0"/>
                      </a:rPr>
                      <m:t>𝛼</m:t>
                    </m:r>
                    <m:r>
                      <a:rPr lang="nl-BE" sz="2000" b="0" i="1" smtClean="0">
                        <a:latin typeface="Cambria Math" panose="02040503050406030204" pitchFamily="18" charset="0"/>
                      </a:rPr>
                      <m:t>=</m:t>
                    </m:r>
                    <m:f>
                      <m:fPr>
                        <m:ctrlPr>
                          <a:rPr lang="nl-BE" sz="2000" b="0" i="1" smtClean="0">
                            <a:latin typeface="Cambria Math" panose="02040503050406030204" pitchFamily="18" charset="0"/>
                          </a:rPr>
                        </m:ctrlPr>
                      </m:fPr>
                      <m:num>
                        <m:sSub>
                          <m:sSubPr>
                            <m:ctrlPr>
                              <a:rPr lang="nl-BE" sz="2000" b="0" i="1" smtClean="0">
                                <a:latin typeface="Cambria Math" panose="02040503050406030204" pitchFamily="18" charset="0"/>
                              </a:rPr>
                            </m:ctrlPr>
                          </m:sSubPr>
                          <m:e>
                            <m:r>
                              <a:rPr lang="nl-BE" sz="2000" b="0" i="1" smtClean="0">
                                <a:latin typeface="Cambria Math" panose="02040503050406030204" pitchFamily="18" charset="0"/>
                              </a:rPr>
                              <m:t>𝑚</m:t>
                            </m:r>
                          </m:e>
                          <m:sub>
                            <m:r>
                              <m:rPr>
                                <m:sty m:val="p"/>
                              </m:rPr>
                              <a:rPr lang="nl-BE" sz="2000" b="0" i="0" smtClean="0">
                                <a:latin typeface="Cambria Math" panose="02040503050406030204" pitchFamily="18" charset="0"/>
                              </a:rPr>
                              <m:t>i</m:t>
                            </m:r>
                          </m:sub>
                        </m:sSub>
                      </m:num>
                      <m:den>
                        <m:sSub>
                          <m:sSubPr>
                            <m:ctrlPr>
                              <a:rPr lang="nl-BE" sz="2000" b="0" i="1" smtClean="0">
                                <a:latin typeface="Cambria Math" panose="02040503050406030204" pitchFamily="18" charset="0"/>
                              </a:rPr>
                            </m:ctrlPr>
                          </m:sSubPr>
                          <m:e>
                            <m:r>
                              <a:rPr lang="nl-BE" sz="2000" b="0" i="1" smtClean="0">
                                <a:latin typeface="Cambria Math" panose="02040503050406030204" pitchFamily="18" charset="0"/>
                              </a:rPr>
                              <m:t>𝑚</m:t>
                            </m:r>
                          </m:e>
                          <m:sub>
                            <m:r>
                              <m:rPr>
                                <m:sty m:val="p"/>
                              </m:rPr>
                              <a:rPr lang="nl-BE" sz="2000" b="0" i="0" smtClean="0">
                                <a:latin typeface="Cambria Math" panose="02040503050406030204" pitchFamily="18" charset="0"/>
                              </a:rPr>
                              <m:t>i</m:t>
                            </m:r>
                          </m:sub>
                        </m:sSub>
                        <m:r>
                          <a:rPr lang="nl-BE" sz="2000" b="0" i="1" smtClean="0">
                            <a:latin typeface="Cambria Math" panose="02040503050406030204" pitchFamily="18" charset="0"/>
                          </a:rPr>
                          <m:t>+</m:t>
                        </m:r>
                        <m:sSub>
                          <m:sSubPr>
                            <m:ctrlPr>
                              <a:rPr lang="nl-BE" sz="2000" b="0" i="1" smtClean="0">
                                <a:latin typeface="Cambria Math" panose="02040503050406030204" pitchFamily="18" charset="0"/>
                              </a:rPr>
                            </m:ctrlPr>
                          </m:sSubPr>
                          <m:e>
                            <m:r>
                              <a:rPr lang="nl-BE" sz="2000" b="0" i="1" smtClean="0">
                                <a:latin typeface="Cambria Math" panose="02040503050406030204" pitchFamily="18" charset="0"/>
                              </a:rPr>
                              <m:t>𝑚</m:t>
                            </m:r>
                          </m:e>
                          <m:sub>
                            <m:r>
                              <m:rPr>
                                <m:sty m:val="p"/>
                              </m:rPr>
                              <a:rPr lang="nl-BE" sz="2000" b="0" i="0" smtClean="0">
                                <a:latin typeface="Cambria Math" panose="02040503050406030204" pitchFamily="18" charset="0"/>
                              </a:rPr>
                              <m:t>m</m:t>
                            </m:r>
                          </m:sub>
                        </m:sSub>
                      </m:den>
                    </m:f>
                    <m:r>
                      <a:rPr lang="nl-BE" sz="2000" b="0" i="1" smtClean="0">
                        <a:latin typeface="Cambria Math" panose="02040503050406030204" pitchFamily="18" charset="0"/>
                      </a:rPr>
                      <m:t> </m:t>
                    </m:r>
                  </m:oMath>
                </a14:m>
                <a:endParaRPr lang="nl-BE" sz="2000"/>
              </a:p>
              <a:p>
                <a:endParaRPr lang="en-BE"/>
              </a:p>
            </p:txBody>
          </p:sp>
        </mc:Choice>
        <mc:Fallback xmlns="">
          <p:sp>
            <p:nvSpPr>
              <p:cNvPr id="8" name="TextBox 7">
                <a:extLst>
                  <a:ext uri="{FF2B5EF4-FFF2-40B4-BE49-F238E27FC236}">
                    <a16:creationId xmlns:a16="http://schemas.microsoft.com/office/drawing/2014/main" id="{A3E372CD-EE69-6BB0-BBF0-80A4E65C4CD0}"/>
                  </a:ext>
                </a:extLst>
              </p:cNvPr>
              <p:cNvSpPr txBox="1">
                <a:spLocks noRot="1" noChangeAspect="1" noMove="1" noResize="1" noEditPoints="1" noAdjustHandles="1" noChangeArrowheads="1" noChangeShapeType="1" noTextEdit="1"/>
              </p:cNvSpPr>
              <p:nvPr/>
            </p:nvSpPr>
            <p:spPr>
              <a:xfrm>
                <a:off x="961900" y="1943848"/>
                <a:ext cx="6270173" cy="2810256"/>
              </a:xfrm>
              <a:prstGeom prst="rect">
                <a:avLst/>
              </a:prstGeom>
              <a:blipFill>
                <a:blip r:embed="rId3"/>
                <a:stretch>
                  <a:fillRect l="-2335" t="-2603"/>
                </a:stretch>
              </a:blipFill>
            </p:spPr>
            <p:txBody>
              <a:bodyPr/>
              <a:lstStyle/>
              <a:p>
                <a:r>
                  <a:rPr lang="en-BE">
                    <a:noFill/>
                  </a:rPr>
                  <a:t> </a:t>
                </a:r>
              </a:p>
            </p:txBody>
          </p:sp>
        </mc:Fallback>
      </mc:AlternateContent>
    </p:spTree>
    <p:extLst>
      <p:ext uri="{BB962C8B-B14F-4D97-AF65-F5344CB8AC3E}">
        <p14:creationId xmlns:p14="http://schemas.microsoft.com/office/powerpoint/2010/main" val="19530604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E0E2F-B87B-1ABC-34AF-6BE57E6A8E88}"/>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077AF7E-9447-FA26-4DBD-AAAFC07CFA9C}"/>
              </a:ext>
            </a:extLst>
          </p:cNvPr>
          <p:cNvSpPr>
            <a:spLocks noGrp="1"/>
          </p:cNvSpPr>
          <p:nvPr>
            <p:ph type="sldNum" sz="quarter" idx="12"/>
          </p:nvPr>
        </p:nvSpPr>
        <p:spPr/>
        <p:txBody>
          <a:bodyPr/>
          <a:lstStyle/>
          <a:p>
            <a:fld id="{0A297500-7527-634B-90F4-69D0994C32B4}" type="slidenum">
              <a:rPr lang="nl-NL" smtClean="0"/>
              <a:pPr/>
              <a:t>29</a:t>
            </a:fld>
            <a:endParaRPr lang="nl-NL" dirty="0"/>
          </a:p>
        </p:txBody>
      </p:sp>
      <p:sp>
        <p:nvSpPr>
          <p:cNvPr id="5" name="Title 4">
            <a:extLst>
              <a:ext uri="{FF2B5EF4-FFF2-40B4-BE49-F238E27FC236}">
                <a16:creationId xmlns:a16="http://schemas.microsoft.com/office/drawing/2014/main" id="{096B4599-6AA1-4248-86E3-57016496680F}"/>
              </a:ext>
            </a:extLst>
          </p:cNvPr>
          <p:cNvSpPr>
            <a:spLocks noGrp="1"/>
          </p:cNvSpPr>
          <p:nvPr>
            <p:ph type="title"/>
          </p:nvPr>
        </p:nvSpPr>
        <p:spPr/>
        <p:txBody>
          <a:bodyPr/>
          <a:lstStyle/>
          <a:p>
            <a:r>
              <a:rPr lang="nl-BE"/>
              <a:t>Scope</a:t>
            </a:r>
          </a:p>
        </p:txBody>
      </p:sp>
      <p:graphicFrame>
        <p:nvGraphicFramePr>
          <p:cNvPr id="10" name="Table 9">
            <a:extLst>
              <a:ext uri="{FF2B5EF4-FFF2-40B4-BE49-F238E27FC236}">
                <a16:creationId xmlns:a16="http://schemas.microsoft.com/office/drawing/2014/main" id="{C618A79E-3E0A-2853-2E7B-31DEA9C98CC6}"/>
              </a:ext>
            </a:extLst>
          </p:cNvPr>
          <p:cNvGraphicFramePr>
            <a:graphicFrameLocks noGrp="1"/>
          </p:cNvGraphicFramePr>
          <p:nvPr>
            <p:extLst>
              <p:ext uri="{D42A27DB-BD31-4B8C-83A1-F6EECF244321}">
                <p14:modId xmlns:p14="http://schemas.microsoft.com/office/powerpoint/2010/main" val="1238253463"/>
              </p:ext>
            </p:extLst>
          </p:nvPr>
        </p:nvGraphicFramePr>
        <p:xfrm>
          <a:off x="4067861" y="1299380"/>
          <a:ext cx="5200073" cy="4207392"/>
        </p:xfrm>
        <a:graphic>
          <a:graphicData uri="http://schemas.openxmlformats.org/drawingml/2006/table">
            <a:tbl>
              <a:tblPr firstRow="1" firstCol="1" bandRow="1"/>
              <a:tblGrid>
                <a:gridCol w="587428">
                  <a:extLst>
                    <a:ext uri="{9D8B030D-6E8A-4147-A177-3AD203B41FA5}">
                      <a16:colId xmlns:a16="http://schemas.microsoft.com/office/drawing/2014/main" val="4191517471"/>
                    </a:ext>
                  </a:extLst>
                </a:gridCol>
                <a:gridCol w="2010940">
                  <a:extLst>
                    <a:ext uri="{9D8B030D-6E8A-4147-A177-3AD203B41FA5}">
                      <a16:colId xmlns:a16="http://schemas.microsoft.com/office/drawing/2014/main" val="2213198641"/>
                    </a:ext>
                  </a:extLst>
                </a:gridCol>
                <a:gridCol w="2601705">
                  <a:extLst>
                    <a:ext uri="{9D8B030D-6E8A-4147-A177-3AD203B41FA5}">
                      <a16:colId xmlns:a16="http://schemas.microsoft.com/office/drawing/2014/main" val="2606165362"/>
                    </a:ext>
                  </a:extLst>
                </a:gridCol>
              </a:tblGrid>
              <a:tr h="226637">
                <a:tc>
                  <a:txBody>
                    <a:bodyPr/>
                    <a:lstStyle/>
                    <a:p>
                      <a:pPr>
                        <a:lnSpc>
                          <a:spcPct val="107000"/>
                        </a:lnSpc>
                        <a:spcAft>
                          <a:spcPts val="800"/>
                        </a:spcAft>
                      </a:pPr>
                      <a:r>
                        <a:rPr lang="nl-BE" sz="1500" b="1" kern="0">
                          <a:solidFill>
                            <a:schemeClr val="tx1">
                              <a:lumMod val="50000"/>
                            </a:schemeClr>
                          </a:solidFill>
                          <a:effectLst/>
                          <a:latin typeface="CMR10"/>
                          <a:ea typeface="Calibri" panose="020F0502020204030204" pitchFamily="34" charset="0"/>
                          <a:cs typeface="CMR10"/>
                        </a:rPr>
                        <a:t>Nr.</a:t>
                      </a:r>
                      <a:endParaRPr lang="nl-BE" sz="1500" kern="10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nl-BE" sz="1500" b="1" kern="0">
                          <a:solidFill>
                            <a:schemeClr val="tx1">
                              <a:lumMod val="50000"/>
                            </a:schemeClr>
                          </a:solidFill>
                          <a:effectLst/>
                          <a:latin typeface="CMR10"/>
                          <a:ea typeface="Calibri" panose="020F0502020204030204" pitchFamily="34" charset="0"/>
                          <a:cs typeface="CMR10"/>
                        </a:rPr>
                        <a:t>Reaction</a:t>
                      </a:r>
                      <a:endParaRPr lang="nl-BE" sz="1500" kern="10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800"/>
                        </a:spcAft>
                      </a:pPr>
                      <a:r>
                        <a:rPr lang="nl-BE" sz="1500" b="1" kern="0">
                          <a:solidFill>
                            <a:schemeClr val="tx1">
                              <a:lumMod val="50000"/>
                            </a:schemeClr>
                          </a:solidFill>
                          <a:effectLst/>
                          <a:latin typeface="CMR10"/>
                          <a:ea typeface="Calibri" panose="020F0502020204030204" pitchFamily="34" charset="0"/>
                          <a:cs typeface="CMR10"/>
                        </a:rPr>
                        <a:t>Type</a:t>
                      </a:r>
                      <a:endParaRPr lang="nl-BE" sz="1500" kern="10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98958281"/>
                  </a:ext>
                </a:extLst>
              </a:tr>
              <a:tr h="226637">
                <a:tc gridSpan="3">
                  <a:txBody>
                    <a:bodyPr/>
                    <a:lstStyle/>
                    <a:p>
                      <a:pPr>
                        <a:lnSpc>
                          <a:spcPct val="107000"/>
                        </a:lnSpc>
                        <a:spcAft>
                          <a:spcPts val="800"/>
                        </a:spcAft>
                      </a:pPr>
                      <a:r>
                        <a:rPr lang="nl-BE" sz="1500" b="1" kern="10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Atom-plasma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hMerge="1">
                  <a:txBody>
                    <a:bodyPr/>
                    <a:lstStyle/>
                    <a:p>
                      <a:pPr>
                        <a:lnSpc>
                          <a:spcPct val="107000"/>
                        </a:lnSpc>
                        <a:spcAft>
                          <a:spcPts val="800"/>
                        </a:spcAft>
                      </a:pP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hMerge="1">
                  <a:txBody>
                    <a:bodyPr/>
                    <a:lstStyle/>
                    <a:p>
                      <a:pPr>
                        <a:lnSpc>
                          <a:spcPct val="107000"/>
                        </a:lnSpc>
                        <a:spcAft>
                          <a:spcPts val="800"/>
                        </a:spcAft>
                      </a:pP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2444193328"/>
                  </a:ext>
                </a:extLst>
              </a:tr>
              <a:tr h="22663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 + e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D</a:t>
                      </a:r>
                      <a:r>
                        <a:rPr lang="nl-BE" sz="1500" kern="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+ 2 e</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Ionization</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2903137063"/>
                  </a:ext>
                </a:extLst>
              </a:tr>
              <a:tr h="22663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 + D</a:t>
                      </a:r>
                      <a:r>
                        <a:rPr lang="nl-BE" sz="1500" kern="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D</a:t>
                      </a:r>
                      <a:r>
                        <a:rPr lang="nl-BE" sz="1500" kern="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D</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Charge-exchange</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1893723086"/>
                  </a:ext>
                </a:extLst>
              </a:tr>
              <a:tr h="22663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r>
                        <a:rPr lang="nl-BE" sz="1500" kern="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D</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Ion recombination</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2235001489"/>
                  </a:ext>
                </a:extLst>
              </a:tr>
              <a:tr h="226637">
                <a:tc gridSpan="3">
                  <a:txBody>
                    <a:bodyPr/>
                    <a:lstStyle/>
                    <a:p>
                      <a:pPr>
                        <a:lnSpc>
                          <a:spcPct val="107000"/>
                        </a:lnSpc>
                        <a:spcAft>
                          <a:spcPts val="800"/>
                        </a:spcAft>
                      </a:pPr>
                      <a:r>
                        <a:rPr lang="nl-BE" sz="1500" b="1" kern="10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Neutral-neutral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hMerge="1">
                  <a:txBody>
                    <a:bodyPr/>
                    <a:lstStyle/>
                    <a:p>
                      <a:pPr>
                        <a:lnSpc>
                          <a:spcPct val="107000"/>
                        </a:lnSpc>
                        <a:spcAft>
                          <a:spcPts val="800"/>
                        </a:spcAft>
                      </a:pP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hMerge="1">
                  <a:txBody>
                    <a:bodyPr/>
                    <a:lstStyle/>
                    <a:p>
                      <a:pPr>
                        <a:lnSpc>
                          <a:spcPct val="107000"/>
                        </a:lnSpc>
                        <a:spcAft>
                          <a:spcPts val="800"/>
                        </a:spcAft>
                      </a:pP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2414465014"/>
                  </a:ext>
                </a:extLst>
              </a:tr>
              <a:tr h="22663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 + D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D + D</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Elastic collision</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1479229345"/>
                  </a:ext>
                </a:extLst>
              </a:tr>
              <a:tr h="22663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 + D</a:t>
                      </a:r>
                      <a:r>
                        <a:rPr lang="nl-BE" sz="1500" kern="0" baseline="-25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D + D</a:t>
                      </a:r>
                      <a:r>
                        <a:rPr lang="nl-BE" sz="1500" kern="0" baseline="-25000">
                          <a:solidFill>
                            <a:srgbClr val="000000"/>
                          </a:solidFill>
                          <a:effectLst/>
                          <a:latin typeface="Calibri" panose="020F0502020204030204" pitchFamily="34" charset="0"/>
                          <a:ea typeface="Calibri" panose="020F0502020204030204" pitchFamily="34" charset="0"/>
                          <a:cs typeface="Calibri" panose="020F0502020204030204" pitchFamily="34" charset="0"/>
                        </a:rPr>
                        <a:t>2 </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Elastic collision</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3325963121"/>
                  </a:ext>
                </a:extLst>
              </a:tr>
              <a:tr h="22663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r>
                        <a:rPr lang="nl-BE" sz="1500" kern="0" baseline="-25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 D</a:t>
                      </a:r>
                      <a:r>
                        <a:rPr lang="nl-BE" sz="1500" kern="0" baseline="-25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D</a:t>
                      </a:r>
                      <a:r>
                        <a:rPr lang="nl-BE" sz="1500" kern="0" baseline="-25000">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 D</a:t>
                      </a:r>
                      <a:r>
                        <a:rPr lang="nl-BE" sz="1500" kern="0" baseline="-25000">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Elastic collision</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2560863267"/>
                  </a:ext>
                </a:extLst>
              </a:tr>
              <a:tr h="226637">
                <a:tc gridSpan="3">
                  <a:txBody>
                    <a:bodyPr/>
                    <a:lstStyle/>
                    <a:p>
                      <a:pPr>
                        <a:lnSpc>
                          <a:spcPct val="107000"/>
                        </a:lnSpc>
                        <a:spcAft>
                          <a:spcPts val="800"/>
                        </a:spcAft>
                      </a:pPr>
                      <a:r>
                        <a:rPr lang="nl-BE" sz="1500" b="1" kern="100">
                          <a:solidFill>
                            <a:schemeClr val="tx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Molecule-plasma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hMerge="1">
                  <a:txBody>
                    <a:bodyPr/>
                    <a:lstStyle/>
                    <a:p>
                      <a:pPr>
                        <a:lnSpc>
                          <a:spcPct val="107000"/>
                        </a:lnSpc>
                        <a:spcAft>
                          <a:spcPts val="800"/>
                        </a:spcAft>
                      </a:pP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hMerge="1">
                  <a:txBody>
                    <a:bodyPr/>
                    <a:lstStyle/>
                    <a:p>
                      <a:pPr>
                        <a:lnSpc>
                          <a:spcPct val="107000"/>
                        </a:lnSpc>
                        <a:spcAft>
                          <a:spcPts val="800"/>
                        </a:spcAft>
                      </a:pP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2234553189"/>
                  </a:ext>
                </a:extLst>
              </a:tr>
              <a:tr h="22663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r>
                        <a:rPr lang="nl-BE" sz="1500" kern="0" baseline="-25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r>
                        <a:rPr lang="nl-BE" sz="1500" kern="0" baseline="-25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r>
                        <a:rPr lang="nl-BE" sz="1500" kern="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+ 2 e</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Non-dissociative ionization</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2180369198"/>
                  </a:ext>
                </a:extLst>
              </a:tr>
              <a:tr h="22663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r>
                        <a:rPr lang="nl-BE" sz="1500" kern="0" baseline="-25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D + D</a:t>
                      </a:r>
                      <a:r>
                        <a:rPr lang="nl-BE" sz="1500" kern="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Dissociation</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4128438810"/>
                  </a:ext>
                </a:extLst>
              </a:tr>
              <a:tr h="22663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9</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r>
                        <a:rPr lang="nl-BE" sz="1500" kern="0" baseline="-25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D + D</a:t>
                      </a:r>
                      <a:r>
                        <a:rPr lang="nl-BE" sz="1500" kern="0" baseline="300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nl-BE" sz="1500" kern="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+ 2 e</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Dissociative ionization</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263724195"/>
                  </a:ext>
                </a:extLst>
              </a:tr>
              <a:tr h="22663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r>
                        <a:rPr lang="nl-BE" sz="1500" kern="0" baseline="-25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D</a:t>
                      </a:r>
                      <a:r>
                        <a:rPr lang="nl-BE" sz="1500" kern="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D</a:t>
                      </a:r>
                      <a:r>
                        <a:rPr lang="nl-BE" sz="1500" kern="0" baseline="300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 D</a:t>
                      </a:r>
                      <a:r>
                        <a:rPr lang="nl-BE" sz="1500" kern="0" baseline="-25000">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Elastic collision</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3390430297"/>
                  </a:ext>
                </a:extLst>
              </a:tr>
              <a:tr h="22663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r>
                        <a:rPr lang="nl-BE" sz="1500" kern="0" baseline="-25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D</a:t>
                      </a:r>
                      <a:r>
                        <a:rPr lang="nl-BE" sz="1500" kern="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D + D</a:t>
                      </a:r>
                      <a:r>
                        <a:rPr lang="nl-BE" sz="1500" kern="0" baseline="-25000">
                          <a:solidFill>
                            <a:srgbClr val="000000"/>
                          </a:solidFill>
                          <a:effectLst/>
                          <a:latin typeface="Calibri" panose="020F0502020204030204" pitchFamily="34" charset="0"/>
                          <a:ea typeface="Calibri" panose="020F0502020204030204" pitchFamily="34" charset="0"/>
                          <a:cs typeface="Calibri" panose="020F0502020204030204" pitchFamily="34" charset="0"/>
                        </a:rPr>
                        <a:t>2</a:t>
                      </a:r>
                      <a:r>
                        <a:rPr lang="nl-BE" sz="1500" kern="0" baseline="300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Ion conversion</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1835356735"/>
                  </a:ext>
                </a:extLst>
              </a:tr>
              <a:tr h="22663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r>
                        <a:rPr lang="nl-BE" sz="1500" kern="0" baseline="-25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r>
                        <a:rPr lang="nl-BE" sz="1500" kern="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e + D + D</a:t>
                      </a:r>
                      <a:r>
                        <a:rPr lang="nl-BE" sz="1500" kern="0" baseline="300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Dissociative excitation</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625043857"/>
                  </a:ext>
                </a:extLst>
              </a:tr>
              <a:tr h="22663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r>
                        <a:rPr lang="nl-BE" sz="1500" kern="0" baseline="-25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r>
                        <a:rPr lang="nl-BE" sz="1500" kern="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2 e + D</a:t>
                      </a:r>
                      <a:r>
                        <a:rPr lang="nl-BE" sz="1500" kern="0" baseline="300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 D</a:t>
                      </a:r>
                      <a:r>
                        <a:rPr lang="nl-BE" sz="1500" kern="0" baseline="300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Dissociative ionization</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814682808"/>
                  </a:ext>
                </a:extLst>
              </a:tr>
              <a:tr h="226637">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a:t>
                      </a:r>
                      <a:r>
                        <a:rPr lang="nl-BE" sz="1500" kern="0" baseline="-25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a:t>
                      </a:r>
                      <a:r>
                        <a:rPr lang="nl-BE" sz="1500" kern="0" baseline="300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nl-BE" sz="1500" kern="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 </a:t>
                      </a:r>
                      <a:r>
                        <a:rPr lang="nl-BE" sz="15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D + D</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a:txBody>
                    <a:bodyPr/>
                    <a:lstStyle/>
                    <a:p>
                      <a:pPr>
                        <a:lnSpc>
                          <a:spcPct val="107000"/>
                        </a:lnSpc>
                        <a:spcAft>
                          <a:spcPts val="800"/>
                        </a:spcAft>
                      </a:pPr>
                      <a:r>
                        <a:rPr lang="nl-BE" sz="1500" kern="0">
                          <a:solidFill>
                            <a:srgbClr val="000000"/>
                          </a:solidFill>
                          <a:effectLst/>
                          <a:latin typeface="CMR10"/>
                          <a:ea typeface="Calibri" panose="020F0502020204030204" pitchFamily="34" charset="0"/>
                          <a:cs typeface="CMR10"/>
                        </a:rPr>
                        <a:t>Dissociative  recombination</a:t>
                      </a:r>
                      <a:endParaRPr lang="nl-BE" sz="15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extLst>
                  <a:ext uri="{0D108BD9-81ED-4DB2-BD59-A6C34878D82A}">
                    <a16:rowId xmlns:a16="http://schemas.microsoft.com/office/drawing/2014/main" val="1764024930"/>
                  </a:ext>
                </a:extLst>
              </a:tr>
            </a:tbl>
          </a:graphicData>
        </a:graphic>
      </p:graphicFrame>
      <p:sp>
        <p:nvSpPr>
          <p:cNvPr id="11" name="TextBox 10">
            <a:extLst>
              <a:ext uri="{FF2B5EF4-FFF2-40B4-BE49-F238E27FC236}">
                <a16:creationId xmlns:a16="http://schemas.microsoft.com/office/drawing/2014/main" id="{D7E3A045-F805-5EA7-20CC-A900234DBA09}"/>
              </a:ext>
            </a:extLst>
          </p:cNvPr>
          <p:cNvSpPr txBox="1"/>
          <p:nvPr/>
        </p:nvSpPr>
        <p:spPr>
          <a:xfrm>
            <a:off x="2069770" y="1687532"/>
            <a:ext cx="2909456" cy="646331"/>
          </a:xfrm>
          <a:prstGeom prst="rect">
            <a:avLst/>
          </a:prstGeom>
          <a:noFill/>
        </p:spPr>
        <p:txBody>
          <a:bodyPr wrap="square" rtlCol="0">
            <a:spAutoFit/>
          </a:bodyPr>
          <a:lstStyle/>
          <a:p>
            <a:r>
              <a:rPr lang="nl-BE"/>
              <a:t>Existing fluid </a:t>
            </a:r>
            <a:br>
              <a:rPr lang="nl-BE"/>
            </a:br>
            <a:r>
              <a:rPr lang="nl-BE"/>
              <a:t>neutral models</a:t>
            </a:r>
          </a:p>
        </p:txBody>
      </p:sp>
      <p:sp>
        <p:nvSpPr>
          <p:cNvPr id="12" name="Left Brace 11">
            <a:extLst>
              <a:ext uri="{FF2B5EF4-FFF2-40B4-BE49-F238E27FC236}">
                <a16:creationId xmlns:a16="http://schemas.microsoft.com/office/drawing/2014/main" id="{4D147A1B-D73E-08D6-5AA9-02B76C3E1EFC}"/>
              </a:ext>
            </a:extLst>
          </p:cNvPr>
          <p:cNvSpPr/>
          <p:nvPr/>
        </p:nvSpPr>
        <p:spPr>
          <a:xfrm>
            <a:off x="3681870" y="1523628"/>
            <a:ext cx="266966" cy="922476"/>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a:p>
        </p:txBody>
      </p:sp>
      <p:sp>
        <p:nvSpPr>
          <p:cNvPr id="13" name="Left Brace 12">
            <a:extLst>
              <a:ext uri="{FF2B5EF4-FFF2-40B4-BE49-F238E27FC236}">
                <a16:creationId xmlns:a16="http://schemas.microsoft.com/office/drawing/2014/main" id="{D45295A0-AAC2-DDB1-8E3F-FDEA13DB7687}"/>
              </a:ext>
            </a:extLst>
          </p:cNvPr>
          <p:cNvSpPr/>
          <p:nvPr/>
        </p:nvSpPr>
        <p:spPr>
          <a:xfrm>
            <a:off x="3681870" y="3470204"/>
            <a:ext cx="273892" cy="2036567"/>
          </a:xfrm>
          <a:prstGeom prst="leftBrace">
            <a:avLst/>
          </a:prstGeom>
          <a:ln w="28575">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a:p>
        </p:txBody>
      </p:sp>
      <p:sp>
        <p:nvSpPr>
          <p:cNvPr id="14" name="TextBox 13">
            <a:extLst>
              <a:ext uri="{FF2B5EF4-FFF2-40B4-BE49-F238E27FC236}">
                <a16:creationId xmlns:a16="http://schemas.microsoft.com/office/drawing/2014/main" id="{BDD53C0A-0640-E390-AD55-FA60CB6CE7F5}"/>
              </a:ext>
            </a:extLst>
          </p:cNvPr>
          <p:cNvSpPr txBox="1"/>
          <p:nvPr/>
        </p:nvSpPr>
        <p:spPr>
          <a:xfrm>
            <a:off x="1469338" y="4288370"/>
            <a:ext cx="2909456" cy="369332"/>
          </a:xfrm>
          <a:prstGeom prst="rect">
            <a:avLst/>
          </a:prstGeom>
          <a:noFill/>
        </p:spPr>
        <p:txBody>
          <a:bodyPr wrap="square" rtlCol="0">
            <a:spAutoFit/>
          </a:bodyPr>
          <a:lstStyle/>
          <a:p>
            <a:r>
              <a:rPr lang="nl-BE" b="1">
                <a:solidFill>
                  <a:srgbClr val="7030A0"/>
                </a:solidFill>
              </a:rPr>
              <a:t>This presentation</a:t>
            </a:r>
          </a:p>
        </p:txBody>
      </p:sp>
      <p:sp>
        <p:nvSpPr>
          <p:cNvPr id="4" name="TextBox 3">
            <a:extLst>
              <a:ext uri="{FF2B5EF4-FFF2-40B4-BE49-F238E27FC236}">
                <a16:creationId xmlns:a16="http://schemas.microsoft.com/office/drawing/2014/main" id="{32AC5C06-33F5-35B3-781D-084CC5050D1A}"/>
              </a:ext>
            </a:extLst>
          </p:cNvPr>
          <p:cNvSpPr txBox="1"/>
          <p:nvPr/>
        </p:nvSpPr>
        <p:spPr>
          <a:xfrm>
            <a:off x="2139042" y="2660820"/>
            <a:ext cx="2909456" cy="369332"/>
          </a:xfrm>
          <a:prstGeom prst="rect">
            <a:avLst/>
          </a:prstGeom>
          <a:noFill/>
        </p:spPr>
        <p:txBody>
          <a:bodyPr wrap="square" rtlCol="0">
            <a:spAutoFit/>
          </a:bodyPr>
          <a:lstStyle/>
          <a:p>
            <a:r>
              <a:rPr lang="nl-BE"/>
              <a:t>Future work</a:t>
            </a:r>
          </a:p>
        </p:txBody>
      </p:sp>
      <p:sp>
        <p:nvSpPr>
          <p:cNvPr id="6" name="Left Brace 5">
            <a:extLst>
              <a:ext uri="{FF2B5EF4-FFF2-40B4-BE49-F238E27FC236}">
                <a16:creationId xmlns:a16="http://schemas.microsoft.com/office/drawing/2014/main" id="{404D822E-9A8C-9228-5F0E-D4BC32641AFA}"/>
              </a:ext>
            </a:extLst>
          </p:cNvPr>
          <p:cNvSpPr/>
          <p:nvPr/>
        </p:nvSpPr>
        <p:spPr>
          <a:xfrm>
            <a:off x="3688796" y="2496916"/>
            <a:ext cx="266966" cy="922476"/>
          </a:xfrm>
          <a:prstGeom prst="lef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nl-BE"/>
          </a:p>
        </p:txBody>
      </p:sp>
    </p:spTree>
    <p:extLst>
      <p:ext uri="{BB962C8B-B14F-4D97-AF65-F5344CB8AC3E}">
        <p14:creationId xmlns:p14="http://schemas.microsoft.com/office/powerpoint/2010/main" val="1169999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13" grpId="0" animBg="1"/>
      <p:bldP spid="14" grpId="0"/>
      <p:bldP spid="4" grpId="0"/>
      <p:bldP spid="6" grpId="0" animBg="1"/>
    </p:bldLst>
  </p:timing>
</p:sld>
</file>

<file path=ppt/theme/theme1.xml><?xml version="1.0" encoding="utf-8"?>
<a:theme xmlns:a="http://schemas.openxmlformats.org/drawingml/2006/main" name="KU Leuven">
  <a:themeElements>
    <a:clrScheme name="Custom 14">
      <a:dk1>
        <a:srgbClr val="2F4D5D"/>
      </a:dk1>
      <a:lt1>
        <a:srgbClr val="FFFFFF"/>
      </a:lt1>
      <a:dk2>
        <a:srgbClr val="1D8DB0"/>
      </a:dk2>
      <a:lt2>
        <a:srgbClr val="DCE7F0"/>
      </a:lt2>
      <a:accent1>
        <a:srgbClr val="1D8DB0"/>
      </a:accent1>
      <a:accent2>
        <a:srgbClr val="2F4D5D"/>
      </a:accent2>
      <a:accent3>
        <a:srgbClr val="52BDEC"/>
      </a:accent3>
      <a:accent4>
        <a:srgbClr val="466E87"/>
      </a:accent4>
      <a:accent5>
        <a:srgbClr val="E7B037"/>
      </a:accent5>
      <a:accent6>
        <a:srgbClr val="D4D842"/>
      </a:accent6>
      <a:hlink>
        <a:srgbClr val="466E87"/>
      </a:hlink>
      <a:folHlink>
        <a:srgbClr val="1D8DB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1760</Words>
  <Application>Microsoft Office PowerPoint</Application>
  <PresentationFormat>Widescreen</PresentationFormat>
  <Paragraphs>302</Paragraphs>
  <Slides>29</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Aptos</vt:lpstr>
      <vt:lpstr>Arial</vt:lpstr>
      <vt:lpstr>Calibri</vt:lpstr>
      <vt:lpstr>Cambria Math</vt:lpstr>
      <vt:lpstr>CMR10</vt:lpstr>
      <vt:lpstr>Instrument Sans</vt:lpstr>
      <vt:lpstr>Roboto</vt:lpstr>
      <vt:lpstr>KU Leuven</vt:lpstr>
      <vt:lpstr>A fluid model for the deuterium molecules in the plasma edge based on the AMJUEL database and benchmark with EIRENE</vt:lpstr>
      <vt:lpstr>How to simulate neutrals?</vt:lpstr>
      <vt:lpstr>Scope</vt:lpstr>
      <vt:lpstr>Previous work</vt:lpstr>
      <vt:lpstr>Slab case</vt:lpstr>
      <vt:lpstr>Kinetic solution</vt:lpstr>
      <vt:lpstr>Kinetic solution</vt:lpstr>
      <vt:lpstr>Molecular ions D_2^+</vt:lpstr>
      <vt:lpstr>Fluid model components</vt:lpstr>
      <vt:lpstr>Reaction dependencies</vt:lpstr>
      <vt:lpstr>Elastic collisions</vt:lpstr>
      <vt:lpstr>Fluid model components</vt:lpstr>
      <vt:lpstr>Boundary conditions</vt:lpstr>
      <vt:lpstr>Fluid model components</vt:lpstr>
      <vt:lpstr>Transport model</vt:lpstr>
      <vt:lpstr>Results</vt:lpstr>
      <vt:lpstr>Conclusion</vt:lpstr>
      <vt:lpstr>Future work </vt:lpstr>
      <vt:lpstr>PowerPoint Presentation</vt:lpstr>
      <vt:lpstr>Results: sources</vt:lpstr>
      <vt:lpstr>Slab case</vt:lpstr>
      <vt:lpstr>PowerPoint Presentation</vt:lpstr>
      <vt:lpstr>Treatment of elastic collisions</vt:lpstr>
      <vt:lpstr>Kinetic treatment elastic collisions</vt:lpstr>
      <vt:lpstr>Kinetic treatment elastic collisions</vt:lpstr>
      <vt:lpstr>Kinetic treatment elastic collisions</vt:lpstr>
      <vt:lpstr>Reaction energies</vt:lpstr>
      <vt:lpstr>Elastic collisions</vt:lpstr>
      <vt:lpstr>Scope</vt:lpstr>
    </vt:vector>
  </TitlesOfParts>
  <Company>KU Leuven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Fluid models for the molecules in the plasma edge of nuclear fusion devices</dc:title>
  <dc:creator>Wim Van Uytven</dc:creator>
  <cp:lastModifiedBy>Wim Van Uytven</cp:lastModifiedBy>
  <cp:revision>7</cp:revision>
  <dcterms:created xsi:type="dcterms:W3CDTF">2023-12-15T14:20:54Z</dcterms:created>
  <dcterms:modified xsi:type="dcterms:W3CDTF">2026-10-06T10:23:52Z</dcterms:modified>
</cp:coreProperties>
</file>