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3" r:id="rId4"/>
    <p:sldId id="282" r:id="rId5"/>
    <p:sldId id="258" r:id="rId6"/>
    <p:sldId id="280" r:id="rId7"/>
    <p:sldId id="285" r:id="rId8"/>
    <p:sldId id="260" r:id="rId9"/>
    <p:sldId id="261" r:id="rId10"/>
    <p:sldId id="301" r:id="rId11"/>
    <p:sldId id="277" r:id="rId12"/>
    <p:sldId id="300" r:id="rId13"/>
    <p:sldId id="288" r:id="rId14"/>
    <p:sldId id="286" r:id="rId15"/>
    <p:sldId id="278" r:id="rId16"/>
    <p:sldId id="295" r:id="rId17"/>
    <p:sldId id="287" r:id="rId18"/>
    <p:sldId id="289" r:id="rId19"/>
    <p:sldId id="291" r:id="rId20"/>
    <p:sldId id="292" r:id="rId21"/>
    <p:sldId id="294" r:id="rId22"/>
    <p:sldId id="296" r:id="rId23"/>
    <p:sldId id="297" r:id="rId24"/>
    <p:sldId id="298" r:id="rId25"/>
    <p:sldId id="299" r:id="rId26"/>
    <p:sldId id="284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EAE"/>
    <a:srgbClr val="F0F4F1"/>
    <a:srgbClr val="3E4A46"/>
    <a:srgbClr val="033626"/>
    <a:srgbClr val="003526"/>
    <a:srgbClr val="115740"/>
    <a:srgbClr val="115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2" autoAdjust="0"/>
    <p:restoredTop sz="96327"/>
  </p:normalViewPr>
  <p:slideViewPr>
    <p:cSldViewPr snapToGrid="0" snapToObjects="1">
      <p:cViewPr varScale="1">
        <p:scale>
          <a:sx n="170" d="100"/>
          <a:sy n="170" d="100"/>
        </p:scale>
        <p:origin x="512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033F8-58D6-784D-9B48-C7DF0D9F7F1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3D1B6-3F52-974B-A149-77B14E5C6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96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4CC71-B2A4-4349-8F25-F0E79F1696E8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B6EE-9B96-E242-9C42-9CC4CC736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057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Forward Euler in pseudo-time with a local step per element-velocity pair. Scan in collisionality L/lambda ~ 20 n_e / 1e18 m^-3 from 1 to 1000.</a:t>
            </a:r>
          </a:p>
          <a:p>
            <a:r>
              <a:t>Two stability limits:</a:t>
            </a:r>
          </a:p>
          <a:p>
            <a:r>
              <a:t>- Transport limit (low collisionality): largest stable dtau0 is 0.36, 0.08, 0.035, 0.018 for p = 1, 2, 3, 4. It roughly halves with each order above p = 2.</a:t>
            </a:r>
          </a:p>
          <a:p>
            <a:r>
              <a:t>- Collisional limit (high collisionality): forward Euler needs nu*dtau &lt; 2, giving dtau0 &lt; 0.33/n_e, the same for every p.</a:t>
            </a:r>
          </a:p>
          <a:p>
            <a:r>
              <a:t>Iterations to bring all residuals below 1e-6: about 2,000 / 7,500 / 14,000 / 27,000 for p = 1-4 at low collisionality; the same for every p at high collisionality, growing with density to about 19,500 at L/lambda = 1000.</a:t>
            </a:r>
          </a:p>
          <a:p>
            <a:r>
              <a:t>Consequences: the cost of one iteration does not depend on collisionality, but the number of iterations does. Higher order is more accurate per node but costs more iterations.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Verification of the individual pieces.</a:t>
            </a:r>
          </a:p>
          <a:p>
            <a:r>
              <a:t>- Ionization: exponential decay advanced with SSP-RK3; the error in n(t = 2) falls at third order in nu*dt.</a:t>
            </a:r>
          </a:p>
          <a:p>
            <a:r>
              <a:t>- Charge exchange: the discrete CX rate between two Maxwellians converges at 4th order in the velocity spacing, the expected rate for a lattice rule with a conical singularity in the kernel.</a:t>
            </a:r>
          </a:p>
          <a:p>
            <a:r>
              <a:t>- Wall boundary condition: emitting-wall test converges at 4th order in the mesh at p =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Neutral-neutral collisions use a BGK operator with the Mieussens discrete equilibrium, so mass, momentum and energy are conserved at the discrete level.</a:t>
            </a:r>
          </a:p>
          <a:p>
            <a:r>
              <a:t>- Periodic relaxation test with an anisotropic perturbation: conserved quantities stay constant to round-off (2.4e-13), and the kinetic entropy increases monotonically.</a:t>
            </a:r>
          </a:p>
          <a:p>
            <a:r>
              <a:t>- The Newton Jacobian for the equilibrium factorises on the tensor velocity grid, so it costs O(N_vx + N_vy + N_vz) and converges in at most 3 iterations.</a:t>
            </a:r>
          </a:p>
          <a:p>
            <a:r>
              <a:t>- BGK costs about 2% of CX.</a:t>
            </a:r>
          </a:p>
          <a:p>
            <a:r>
              <a:t>- A different pseudo-time step for each velocity breaks this discrete conservation, so BGK currently runs only in transient mode; a moment-preserving pseudo-time update is in progress.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Cost per phase-space degree of freedom per iteration, on one RTX A5000.</a:t>
            </a:r>
          </a:p>
          <a:p>
            <a:r>
              <a:t>- CX is 90-95% of each iteration in double precision; nothing else is worth optimising. BGK costs about 2% of CX.</a:t>
            </a:r>
          </a:p>
          <a:p>
            <a:r>
              <a:t>- The FFT convolution takes 11.5 ms at 16^3 velocities and 1.25 s at 64^3, scaling as N_v^1.13; direct evaluation scales as N_v^2.02.</a:t>
            </a:r>
          </a:p>
          <a:p>
            <a:r>
              <a:t>- Running only the convolution in fp32 is 3.5-7.6x faster and changes the high-density DEGAS2 benchmark solution by 6e-7.</a:t>
            </a:r>
          </a:p>
          <a:p>
            <a:r>
              <a:t>- Once the GPU is saturated the cost is about 4.5 ns per phase-space DOF per iteration in double precision. It is linear in the number of elements and roughly independent of polynomial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Spatial: the DG discretisation converges at the expected O(dx^(p+1)) for p = 1-4, including on randomly perturbed meshes.</a:t>
            </a:r>
          </a:p>
          <a:p>
            <a:r>
              <a:t>Velocity: the even-N rule is the "alternative extended Simpson" rule (trapezoid rule with fourth-order end corrections) and converges exponentially once the distribution has decayed at the grid edges. Odd N uses composite Simpson weights, which alternate and converge at half the exponential rate. Both level off at the DG error.</a:t>
            </a:r>
          </a:p>
          <a:p>
            <a:r>
              <a:t>History: the code only accepted odd N until late August, which is why earlier MAST-U runs used N_vz = 25. An even-vs-odd comparison at N_vz ~ 25 changed energy quantities by about 14%, because neither resolves the 2 eV Maxwellian.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Background plasma from a SOLPS-ITER simulation of MAST-U shot 45470 at 0.42 s: ohmic L-mode, double null, conventional divertor (Moulton et al., Nucl. Fusion 64, 076049, 2024). Ion fields are set equal to the electron fields.</a:t>
            </a:r>
          </a:p>
          <a:p>
            <a:r>
              <a:t>Planar 2D cross-section, uniform toroidally (no cylindrical geometry terms). 709 quadrilaterals from Gmsh extending to the first wall, p = 1.</a:t>
            </a:r>
          </a:p>
          <a:p>
            <a:r>
              <a:t>Velocity grid 108 x 108 x 26 over +/-4.7e5 m/s. Recycling walls at 2 eV. Ionization, CX and recombination on. fp32 CX.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Steady-state neutral solution.</a:t>
            </a:r>
          </a:p>
          <a:p>
            <a:r>
              <a:t>- Peak neutral density 8e17 m^-3 at the lower inner strike point.</a:t>
            </a:r>
          </a:p>
          <a:p>
            <a:r>
              <a:t>- Neutral temperature goes from a few eV in the divertor chambers to above 100 eV in the core.</a:t>
            </a:r>
          </a:p>
          <a:p>
            <a:r>
              <a:t>- Streamlines of the neutral flux run from the strike points through the domain to the walls.</a:t>
            </a:r>
          </a:p>
          <a:p>
            <a:r>
              <a:t>- Faint streaks from the strike points follow the velocity-grid directions: ray effects, with about 1.6 velocity points per thermal speed of the 2 eV recycled neutrals.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Global particle and energy balance, and residual convergence.</a:t>
            </a:r>
          </a:p>
          <a:p>
            <a:r>
              <a:t>- Ionization removes 18% of the emitted neutrals; the other 82% are absorbed at the walls.</a:t>
            </a:r>
          </a:p>
          <a:p>
            <a:r>
              <a:t>- Particle and energy balances close to 3e-9 relative.</a:t>
            </a:r>
          </a:p>
          <a:p>
            <a:r>
              <a:t>- 4,000 iterations: 86 min with the fp32 convolution, 6.0 h in double precision, for 8.6e8 phase-space DOFs and 18.8 of 24 GiB.</a:t>
            </a:r>
          </a:p>
          <a:p>
            <a:r>
              <a:t>- Residuals drop about 8 orders of magnitude, then level off at the fp32 floor (5e-7 to 8e-6). In fp64 they continue to 4e-14 to 1e-12, and the density changes by only 2e-7.</a:t>
            </a:r>
          </a:p>
          <a:p>
            <a:r>
              <a:t>- CX particle non-conservation is 4e-8 of the wall emission in fp32 against 3e-16 in fp64.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Steady-state particle (R) and energy (P) exchange rates for recombination, ionization and charge exchange. Red is a source for the neutrals, blue a sink.</a:t>
            </a:r>
          </a:p>
          <a:p>
            <a:r>
              <a:t>- Ionization is the main volumetric sink of neutral particles and energy.</a:t>
            </a:r>
          </a:p>
          <a:p>
            <a:r>
              <a:t>- Charge exchange conserves particles, so R_cx is at round-off (non-conservation is 4e-8 of the wall emission with the fp32 convolution). In energy it is a source for neutrals inside the plasma and a sink near the walls.</a:t>
            </a:r>
          </a:p>
          <a:p>
            <a:r>
              <a:t>- Recombination is a small source. Only radiative recombination is included; three-body recombination is still to be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en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97820"/>
            <a:ext cx="7772400" cy="1102519"/>
          </a:xfrm>
        </p:spPr>
        <p:txBody>
          <a:bodyPr/>
          <a:lstStyle>
            <a:lvl1pPr>
              <a:defRPr cap="all" spc="200" baseline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1"/>
            <a:ext cx="6400800" cy="547007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Palatino Linotype"/>
                <a:cs typeface="Palatino Linotyp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7015-6804-1644-B1A9-E562224640AE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3613547"/>
            <a:ext cx="6400800" cy="56078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230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i="0" cap="all" spc="200">
                <a:latin typeface="Palatino Linotype"/>
                <a:cs typeface="Palatino Linotype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Palatino Linotype"/>
                <a:cs typeface="Palatino Linotyp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6E0F2-9D80-F24E-BB25-40290376A3D1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E0ECA-4824-C54E-AB41-5B98621975E0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0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E0ECA-4824-C54E-AB41-5B98621975E0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7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4BC7F-13B5-934D-B1F4-1DD7250437D4}" type="datetime1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96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3FBA-362A-6B43-9351-513665384042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9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B948C-B400-324A-9AA6-27F79D085A29}" type="datetime1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95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1D06-9664-AC42-BCAB-BB7DC5802C7D}" type="datetime1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8229600" cy="871538"/>
          </a:xfrm>
        </p:spPr>
        <p:txBody>
          <a:bodyPr anchor="ctr" anchorCtr="0">
            <a:noAutofit/>
          </a:bodyPr>
          <a:lstStyle>
            <a:lvl1pPr algn="l"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7"/>
            <a:ext cx="5111750" cy="35182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A438F-814C-0F41-B907-83C2D7067070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4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ctr" anchorCtr="0"/>
          <a:lstStyle>
            <a:lvl1pPr algn="l">
              <a:defRPr sz="2000" b="0" i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9D4CA-40D8-D54A-9AD9-D1A775476938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7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431B5-E506-4941-9C45-4B546E2D9B0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2654639"/>
            <a:ext cx="5486400" cy="28529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654362"/>
            <a:ext cx="8229600" cy="657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“Type a quote here”</a:t>
            </a:r>
          </a:p>
        </p:txBody>
      </p:sp>
    </p:spTree>
    <p:extLst>
      <p:ext uri="{BB962C8B-B14F-4D97-AF65-F5344CB8AC3E}">
        <p14:creationId xmlns:p14="http://schemas.microsoft.com/office/powerpoint/2010/main" val="93516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2673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4164A-9218-D442-BFB5-B5F070837CDA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2673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2673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0E020-FD70-774F-88AD-BC4F91F2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8" r:id="rId4"/>
    <p:sldLayoutId id="2147483653" r:id="rId5"/>
    <p:sldLayoutId id="2147483652" r:id="rId6"/>
    <p:sldLayoutId id="2147483654" r:id="rId7"/>
    <p:sldLayoutId id="2147483655" r:id="rId8"/>
    <p:sldLayoutId id="2147483656" r:id="rId9"/>
    <p:sldLayoutId id="2147483657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all" spc="200">
          <a:solidFill>
            <a:schemeClr val="accent1"/>
          </a:solidFill>
          <a:latin typeface="Palatino Linotype"/>
          <a:ea typeface="+mj-ea"/>
          <a:cs typeface="Palatino Linotyp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accent1"/>
          </a:solidFill>
          <a:latin typeface="Palatino Linotype"/>
          <a:ea typeface="+mn-ea"/>
          <a:cs typeface="Palatino Linotyp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accent1"/>
          </a:solidFill>
          <a:latin typeface="Palatino Linotype"/>
          <a:ea typeface="+mn-ea"/>
          <a:cs typeface="Palatino Linotyp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accent1"/>
          </a:solidFill>
          <a:latin typeface="Palatino Linotype"/>
          <a:ea typeface="+mn-ea"/>
          <a:cs typeface="Palatino Linotyp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accent1"/>
          </a:solidFill>
          <a:latin typeface="Palatino Linotype"/>
          <a:ea typeface="+mn-ea"/>
          <a:cs typeface="Palatino Linotyp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accent1"/>
          </a:solidFill>
          <a:latin typeface="Palatino Linotype"/>
          <a:ea typeface="+mn-ea"/>
          <a:cs typeface="Palatino Linotyp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20490"/>
            <a:ext cx="7772400" cy="1102519"/>
          </a:xfrm>
        </p:spPr>
        <p:txBody>
          <a:bodyPr>
            <a:noAutofit/>
          </a:bodyPr>
          <a:lstStyle/>
          <a:p>
            <a:r>
              <a:rPr lang="en-US" sz="3200" cap="none" dirty="0"/>
              <a:t>GUERNICA: </a:t>
            </a:r>
            <a:br>
              <a:rPr lang="en-US" sz="3200" cap="none" dirty="0"/>
            </a:br>
            <a:r>
              <a:rPr lang="en-US" sz="3200" cap="none" dirty="0"/>
              <a:t>Overcoming Challenges Associated With 2X3V Kinetic Neutrals</a:t>
            </a:r>
            <a:br>
              <a:rPr lang="en-US" sz="3200" cap="none" dirty="0"/>
            </a:br>
            <a:endParaRPr lang="en-US" sz="3200" cap="non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dirty="0"/>
              <a:t>Jack Gabriel and Saskia </a:t>
            </a:r>
            <a:r>
              <a:rPr dirty="0" err="1"/>
              <a:t>Mordijck</a:t>
            </a:r>
            <a:endParaRPr dirty="0"/>
          </a:p>
          <a:p>
            <a:r>
              <a:rPr dirty="0"/>
              <a:t>William &amp; 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434840"/>
            <a:ext cx="73152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spcAft>
                <a:spcPts val="300"/>
              </a:spcAft>
              <a:buNone/>
            </a:pPr>
            <a:r>
              <a:rPr sz="950" b="0" i="0" dirty="0">
                <a:solidFill>
                  <a:srgbClr val="FFFFFF"/>
                </a:solidFill>
                <a:latin typeface="Palatino Linotype"/>
              </a:rPr>
              <a:t>UKAEA Exhaust Code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GUERNICA: 2X3V Kinetic Neutral Solver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discretiz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13" y="1595666"/>
            <a:ext cx="4883544" cy="22802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3879758"/>
            <a:ext cx="3977639" cy="11208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37160" indent="-137160" algn="l">
              <a:spcAft>
                <a:spcPts val="700"/>
              </a:spcAft>
              <a:buFont typeface="Arial"/>
              <a:buChar char="•"/>
            </a:pPr>
            <a:r>
              <a:rPr lang="en-US" sz="1400" b="1" i="0" dirty="0">
                <a:solidFill>
                  <a:srgbClr val="115740"/>
                </a:solidFill>
                <a:latin typeface="Palatino Linotype"/>
              </a:rPr>
              <a:t>Equation:</a:t>
            </a:r>
            <a:r>
              <a:rPr lang="en-US" sz="1050" b="1" i="0" dirty="0">
                <a:solidFill>
                  <a:srgbClr val="115740"/>
                </a:solidFill>
                <a:latin typeface="Palatino Linotype"/>
              </a:rPr>
              <a:t> </a:t>
            </a:r>
            <a:r>
              <a:rPr lang="en-US" sz="1300" b="0" i="0" dirty="0">
                <a:solidFill>
                  <a:srgbClr val="3F4A46"/>
                </a:solidFill>
                <a:latin typeface="Palatino Linotype"/>
              </a:rPr>
              <a:t>Boltzmann for atomic hydrogen on a static background plasma</a:t>
            </a:r>
          </a:p>
          <a:p>
            <a:pPr marL="137160" indent="-137160" algn="l">
              <a:spcAft>
                <a:spcPts val="7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Configuration space: </a:t>
            </a:r>
            <a:r>
              <a:rPr sz="1300" b="0" i="0" dirty="0">
                <a:solidFill>
                  <a:srgbClr val="3F4A46"/>
                </a:solidFill>
                <a:latin typeface="Palatino Linotype"/>
              </a:rPr>
              <a:t>DG on unstructured quadrilaterals, nodal Gauss–</a:t>
            </a:r>
            <a:r>
              <a:rPr sz="1300" b="0" i="0" dirty="0" err="1">
                <a:solidFill>
                  <a:srgbClr val="3F4A46"/>
                </a:solidFill>
                <a:latin typeface="Palatino Linotype"/>
              </a:rPr>
              <a:t>Lobatto</a:t>
            </a:r>
            <a:r>
              <a:rPr sz="1300" b="0" i="0" dirty="0">
                <a:solidFill>
                  <a:srgbClr val="3F4A46"/>
                </a:solidFill>
                <a:latin typeface="Palatino Linotype"/>
              </a:rPr>
              <a:t> basis, upwind flux, matrix-free, built on MFEM</a:t>
            </a:r>
            <a:endParaRPr lang="en-US" sz="1300" b="0" i="0" dirty="0">
              <a:solidFill>
                <a:srgbClr val="3F4A46"/>
              </a:solidFill>
              <a:latin typeface="Palatino Linotyp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1193B66-B1BA-BE4A-2820-AF505FFAF9E4}"/>
                  </a:ext>
                </a:extLst>
              </p:cNvPr>
              <p:cNvSpPr txBox="1"/>
              <p:nvPr/>
            </p:nvSpPr>
            <p:spPr>
              <a:xfrm>
                <a:off x="2972966" y="899379"/>
                <a:ext cx="2629438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1193B66-B1BA-BE4A-2820-AF505FFAF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966" y="899379"/>
                <a:ext cx="2629438" cy="526683"/>
              </a:xfrm>
              <a:prstGeom prst="rect">
                <a:avLst/>
              </a:prstGeom>
              <a:blipFill>
                <a:blip r:embed="rId4"/>
                <a:stretch>
                  <a:fillRect l="-3365" t="-7143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12C982E-84C5-B1B2-11DA-495C6F43B1BA}"/>
              </a:ext>
            </a:extLst>
          </p:cNvPr>
          <p:cNvSpPr txBox="1"/>
          <p:nvPr/>
        </p:nvSpPr>
        <p:spPr>
          <a:xfrm>
            <a:off x="4709161" y="3879758"/>
            <a:ext cx="3782767" cy="11208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37160" indent="-137160" algn="l">
              <a:spcAft>
                <a:spcPts val="7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Velocity space: </a:t>
            </a:r>
            <a:r>
              <a:rPr sz="1300" b="0" i="0" dirty="0">
                <a:solidFill>
                  <a:srgbClr val="3F4A46"/>
                </a:solidFill>
                <a:latin typeface="Palatino Linotype"/>
              </a:rPr>
              <a:t>discrete velocity method on a uniform Cartesian grid</a:t>
            </a:r>
          </a:p>
          <a:p>
            <a:pPr marL="137160" indent="-137160" algn="l">
              <a:spcAft>
                <a:spcPts val="700"/>
              </a:spcAft>
              <a:buFont typeface="Arial"/>
              <a:buChar char="•"/>
            </a:pPr>
            <a:r>
              <a:rPr lang="en-US" sz="1400" b="1" i="0" dirty="0">
                <a:solidFill>
                  <a:srgbClr val="115740"/>
                </a:solidFill>
                <a:latin typeface="Palatino Linotype"/>
              </a:rPr>
              <a:t>Collision operators</a:t>
            </a:r>
            <a:r>
              <a:rPr sz="1400" b="1" i="0" dirty="0">
                <a:solidFill>
                  <a:srgbClr val="115740"/>
                </a:solidFill>
                <a:latin typeface="Palatino Linotype"/>
              </a:rPr>
              <a:t>: </a:t>
            </a:r>
            <a:r>
              <a:rPr lang="en-US" sz="1300" i="0" dirty="0">
                <a:solidFill>
                  <a:srgbClr val="3E4A46"/>
                </a:solidFill>
                <a:latin typeface="Palatino Linotype"/>
              </a:rPr>
              <a:t>Charge exchange, ionization, radiative recombination,   conservative BGK neutral-neutral*</a:t>
            </a:r>
            <a:endParaRPr lang="en-US" sz="1300" b="1" i="0" dirty="0">
              <a:solidFill>
                <a:srgbClr val="3E4A46"/>
              </a:solidFill>
              <a:latin typeface="Palatino Linotype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6C8907DE-5E22-C331-70D9-1F1DCEB84192}"/>
              </a:ext>
            </a:extLst>
          </p:cNvPr>
          <p:cNvSpPr/>
          <p:nvPr/>
        </p:nvSpPr>
        <p:spPr>
          <a:xfrm rot="16200000">
            <a:off x="3801004" y="1102774"/>
            <a:ext cx="177887" cy="67455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B7BA3286-801C-D9FD-4842-9D9C7565416F}"/>
              </a:ext>
            </a:extLst>
          </p:cNvPr>
          <p:cNvSpPr/>
          <p:nvPr/>
        </p:nvSpPr>
        <p:spPr>
          <a:xfrm rot="16200000">
            <a:off x="4929016" y="937924"/>
            <a:ext cx="177886" cy="99684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C861312-BC2E-7B6B-CBDC-00E170649E72}"/>
              </a:ext>
            </a:extLst>
          </p:cNvPr>
          <p:cNvCxnSpPr/>
          <p:nvPr/>
        </p:nvCxnSpPr>
        <p:spPr>
          <a:xfrm flipH="1">
            <a:off x="3680085" y="1525291"/>
            <a:ext cx="217358" cy="281024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00E265-4A60-AA05-8C78-FEE87C23FB4B}"/>
              </a:ext>
            </a:extLst>
          </p:cNvPr>
          <p:cNvCxnSpPr>
            <a:cxnSpLocks/>
          </p:cNvCxnSpPr>
          <p:nvPr/>
        </p:nvCxnSpPr>
        <p:spPr>
          <a:xfrm>
            <a:off x="5014210" y="1523160"/>
            <a:ext cx="232349" cy="43533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Left Brace 17">
            <a:extLst>
              <a:ext uri="{FF2B5EF4-FFF2-40B4-BE49-F238E27FC236}">
                <a16:creationId xmlns:a16="http://schemas.microsoft.com/office/drawing/2014/main" id="{66569ED9-A6B3-8217-9129-221BFF4E148F}"/>
              </a:ext>
            </a:extLst>
          </p:cNvPr>
          <p:cNvSpPr/>
          <p:nvPr/>
        </p:nvSpPr>
        <p:spPr>
          <a:xfrm rot="10800000">
            <a:off x="2674056" y="848603"/>
            <a:ext cx="177887" cy="67455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6D5BE-5DBD-1418-95F1-46B2757D72E1}"/>
              </a:ext>
            </a:extLst>
          </p:cNvPr>
          <p:cNvSpPr txBox="1"/>
          <p:nvPr/>
        </p:nvSpPr>
        <p:spPr>
          <a:xfrm>
            <a:off x="1641533" y="816485"/>
            <a:ext cx="11528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latin typeface="Palatino Linotype" panose="02040502050505030304" pitchFamily="18" charset="0"/>
              </a:rPr>
              <a:t>Transient</a:t>
            </a:r>
          </a:p>
          <a:p>
            <a:pPr algn="r"/>
            <a:endParaRPr lang="en-US" sz="1400" dirty="0">
              <a:latin typeface="Palatino Linotype" panose="02040502050505030304" pitchFamily="18" charset="0"/>
            </a:endParaRPr>
          </a:p>
          <a:p>
            <a:pPr algn="r"/>
            <a:r>
              <a:rPr lang="en-US" sz="1400" dirty="0">
                <a:latin typeface="Palatino Linotype" panose="02040502050505030304" pitchFamily="18" charset="0"/>
              </a:rPr>
              <a:t>Steady-state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6E8F5C-D908-AFEB-1FB3-34DCBC2A752F}"/>
              </a:ext>
            </a:extLst>
          </p:cNvPr>
          <p:cNvSpPr/>
          <p:nvPr/>
        </p:nvSpPr>
        <p:spPr>
          <a:xfrm>
            <a:off x="4434839" y="3870385"/>
            <a:ext cx="3782767" cy="10848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07A537-BCD7-BECB-8D81-F42ACB5F2DD2}"/>
              </a:ext>
            </a:extLst>
          </p:cNvPr>
          <p:cNvSpPr/>
          <p:nvPr/>
        </p:nvSpPr>
        <p:spPr>
          <a:xfrm>
            <a:off x="223708" y="4408378"/>
            <a:ext cx="4197096" cy="5613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/>
      <p:bldP spid="8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ADE096-ABCD-73C7-BF86-51C3B1A59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AFE9D3-C85B-7912-3A86-4DFC2E16A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How Long Does A Code Take To Run?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3C1279-D59C-A31B-BEA0-1259BCFCF74A}"/>
                  </a:ext>
                </a:extLst>
              </p:cNvPr>
              <p:cNvSpPr txBox="1"/>
              <p:nvPr/>
            </p:nvSpPr>
            <p:spPr>
              <a:xfrm>
                <a:off x="3010441" y="1063229"/>
                <a:ext cx="2802562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3C1279-D59C-A31B-BEA0-1259BCFCF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0441" y="1063229"/>
                <a:ext cx="2802562" cy="526683"/>
              </a:xfrm>
              <a:prstGeom prst="rect">
                <a:avLst/>
              </a:prstGeom>
              <a:blipFill>
                <a:blip r:embed="rId2"/>
                <a:stretch>
                  <a:fillRect l="-3167" t="-4651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5343F06-BE01-7996-3E6A-102995A6F659}"/>
              </a:ext>
            </a:extLst>
          </p:cNvPr>
          <p:cNvSpPr txBox="1"/>
          <p:nvPr/>
        </p:nvSpPr>
        <p:spPr>
          <a:xfrm>
            <a:off x="1738859" y="2447162"/>
            <a:ext cx="5067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Wall Clock Time = # of iterations x time per iteration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341375-C012-7BF5-E2D1-CC0F012B9CC2}"/>
              </a:ext>
            </a:extLst>
          </p:cNvPr>
          <p:cNvCxnSpPr/>
          <p:nvPr/>
        </p:nvCxnSpPr>
        <p:spPr>
          <a:xfrm flipH="1" flipV="1">
            <a:off x="3350302" y="1656413"/>
            <a:ext cx="704537" cy="79074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174425A-6952-2DC8-A2D7-F61741E3FFAD}"/>
              </a:ext>
            </a:extLst>
          </p:cNvPr>
          <p:cNvCxnSpPr>
            <a:cxnSpLocks/>
          </p:cNvCxnSpPr>
          <p:nvPr/>
        </p:nvCxnSpPr>
        <p:spPr>
          <a:xfrm flipH="1" flipV="1">
            <a:off x="4774367" y="1794017"/>
            <a:ext cx="891915" cy="666249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eft Brace 9">
            <a:extLst>
              <a:ext uri="{FF2B5EF4-FFF2-40B4-BE49-F238E27FC236}">
                <a16:creationId xmlns:a16="http://schemas.microsoft.com/office/drawing/2014/main" id="{D62E4E3D-BC2D-30F5-5B73-C160DD15A8F2}"/>
              </a:ext>
            </a:extLst>
          </p:cNvPr>
          <p:cNvSpPr/>
          <p:nvPr/>
        </p:nvSpPr>
        <p:spPr>
          <a:xfrm rot="16200000">
            <a:off x="4612345" y="572493"/>
            <a:ext cx="200378" cy="2087383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95886E-9BCA-80FD-4DA0-0DFC3E306FF8}"/>
              </a:ext>
            </a:extLst>
          </p:cNvPr>
          <p:cNvSpPr/>
          <p:nvPr/>
        </p:nvSpPr>
        <p:spPr>
          <a:xfrm>
            <a:off x="3350302" y="2460266"/>
            <a:ext cx="1484026" cy="455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379D67-C65C-5D45-E577-324C5435E9DE}"/>
              </a:ext>
            </a:extLst>
          </p:cNvPr>
          <p:cNvSpPr/>
          <p:nvPr/>
        </p:nvSpPr>
        <p:spPr>
          <a:xfrm>
            <a:off x="4834328" y="2455574"/>
            <a:ext cx="2087383" cy="4553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2F835E-0E73-ED90-C4EC-058536331CF2}"/>
              </a:ext>
            </a:extLst>
          </p:cNvPr>
          <p:cNvSpPr txBox="1"/>
          <p:nvPr/>
        </p:nvSpPr>
        <p:spPr>
          <a:xfrm>
            <a:off x="75472" y="2982257"/>
            <a:ext cx="87012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Part 1: Speeding up charge exchange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Part 2: The negative consequences of the choices made to speed up charge exchange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Part 3: Fixing the negative consequences of the choices made to speed up charge exchange</a:t>
            </a:r>
          </a:p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Part 4: The serendipitous potentially positive consequences of fixing the negative consequences of the choices made to speed up charge exchange</a:t>
            </a:r>
          </a:p>
        </p:txBody>
      </p:sp>
    </p:spTree>
    <p:extLst>
      <p:ext uri="{BB962C8B-B14F-4D97-AF65-F5344CB8AC3E}">
        <p14:creationId xmlns:p14="http://schemas.microsoft.com/office/powerpoint/2010/main" val="177707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1F8A-4F9C-7F36-B921-86834BEA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Cost Per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58F09-CC0A-7D19-C889-A84750750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54DDE-1FF6-F1BB-733A-702878339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53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cap="none" dirty="0"/>
              <a:t>Full CX Matches DEGAS2; Meier CX Does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85216" y="1143000"/>
            <a:ext cx="430257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000" b="1" i="0" dirty="0">
                <a:solidFill>
                  <a:schemeClr val="tx2"/>
                </a:solidFill>
                <a:latin typeface="Palatino Linotype"/>
              </a:rPr>
              <a:t>Full CX: a convolution in velocity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5" y="2048256"/>
            <a:ext cx="404674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00" b="0" i="0" dirty="0">
                <a:solidFill>
                  <a:srgbClr val="3F4A46"/>
                </a:solidFill>
                <a:latin typeface="Palatino Linotype"/>
              </a:rPr>
              <a:t>Velocity-dependent loss</a:t>
            </a:r>
            <a:r>
              <a:rPr lang="en-US" sz="1200" b="0" i="0" dirty="0">
                <a:solidFill>
                  <a:srgbClr val="3F4A46"/>
                </a:solidFill>
                <a:latin typeface="Palatino Linotype"/>
              </a:rPr>
              <a:t>,</a:t>
            </a:r>
            <a:r>
              <a:rPr sz="1200" b="0" i="0" dirty="0">
                <a:solidFill>
                  <a:srgbClr val="3F4A46"/>
                </a:solidFill>
                <a:latin typeface="Palatino Linotype"/>
              </a:rPr>
              <a:t> gain from the full integral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6166" y="1142999"/>
            <a:ext cx="333261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000" b="1" i="0" dirty="0">
                <a:solidFill>
                  <a:schemeClr val="tx2"/>
                </a:solidFill>
                <a:latin typeface="Palatino Linotype"/>
              </a:rPr>
              <a:t>Meier approximation: eliminating velocity dependence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6166" y="2048256"/>
            <a:ext cx="376732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00" b="0" i="0" dirty="0">
                <a:solidFill>
                  <a:srgbClr val="3F4A46"/>
                </a:solidFill>
                <a:latin typeface="Palatino Linotype"/>
              </a:rPr>
              <a:t>Velocity-independent loss rate; new neutrals get the ion Maxwellian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341751"/>
            <a:ext cx="4325112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800" b="0" i="0" dirty="0">
                <a:solidFill>
                  <a:srgbClr val="7F8684"/>
                </a:solidFill>
                <a:latin typeface="Palatino Linotype"/>
              </a:rPr>
              <a:t>Low-density Bernard benchmark: T</a:t>
            </a:r>
            <a:r>
              <a:rPr lang="en-US" sz="800" baseline="-25000" dirty="0">
                <a:solidFill>
                  <a:srgbClr val="7F8684"/>
                </a:solidFill>
                <a:latin typeface="Palatino Linotype"/>
              </a:rPr>
              <a:t>i</a:t>
            </a:r>
            <a:r>
              <a:rPr sz="800" b="0" i="0" dirty="0">
                <a:solidFill>
                  <a:srgbClr val="7F8684"/>
                </a:solidFill>
                <a:latin typeface="Palatino Linotype"/>
              </a:rPr>
              <a:t> = 60 eV, n = 5×10¹⁸ m⁻³, L = 40 m, recycling walls (R = 1)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70A491-5C50-2A42-FD5F-E782D111F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80" y="2395728"/>
            <a:ext cx="2083535" cy="19388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FE263D-3C48-2DD1-107E-889B84DD1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95728"/>
            <a:ext cx="2083195" cy="19385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84AF9D-E2A9-C2E6-792B-E1A1880837AE}"/>
                  </a:ext>
                </a:extLst>
              </p:cNvPr>
              <p:cNvSpPr txBox="1"/>
              <p:nvPr/>
            </p:nvSpPr>
            <p:spPr>
              <a:xfrm>
                <a:off x="566928" y="1321443"/>
                <a:ext cx="4320862" cy="48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p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p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p>
                                  <m: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  <m:r>
                                <a:rPr lang="en-US" sz="1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p>
                                  <m:r>
                                    <a:rPr lang="en-US" sz="12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84AF9D-E2A9-C2E6-792B-E1A188083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28" y="1321443"/>
                <a:ext cx="4320862" cy="484363"/>
              </a:xfrm>
              <a:prstGeom prst="rect">
                <a:avLst/>
              </a:prstGeom>
              <a:blipFill>
                <a:blip r:embed="rId5"/>
                <a:stretch>
                  <a:fillRect l="-293" t="-156410" b="-2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D74301-AC90-9411-BE34-380AD5A30545}"/>
                  </a:ext>
                </a:extLst>
              </p:cNvPr>
              <p:cNvSpPr txBox="1"/>
              <p:nvPr/>
            </p:nvSpPr>
            <p:spPr>
              <a:xfrm>
                <a:off x="585216" y="1768886"/>
                <a:ext cx="201503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12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US" sz="1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p>
                              <m:r>
                                <a:rPr lang="en-US" sz="12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D74301-AC90-9411-BE34-380AD5A30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216" y="1768886"/>
                <a:ext cx="2015039" cy="184666"/>
              </a:xfrm>
              <a:prstGeom prst="rect">
                <a:avLst/>
              </a:prstGeom>
              <a:blipFill>
                <a:blip r:embed="rId6"/>
                <a:stretch>
                  <a:fillRect l="-125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32E99D-724E-3381-BEB3-5640C2DB4BFC}"/>
                  </a:ext>
                </a:extLst>
              </p:cNvPr>
              <p:cNvSpPr txBox="1"/>
              <p:nvPr/>
            </p:nvSpPr>
            <p:spPr>
              <a:xfrm>
                <a:off x="5226166" y="1432412"/>
                <a:ext cx="225895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</m:sub>
                      </m:sSub>
                      <m:d>
                        <m:dPr>
                          <m:ctrlP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sz="12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𝑐𝑥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832E99D-724E-3381-BEB3-5640C2DB4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166" y="1432412"/>
                <a:ext cx="2258952" cy="184666"/>
              </a:xfrm>
              <a:prstGeom prst="rect">
                <a:avLst/>
              </a:prstGeom>
              <a:blipFill>
                <a:blip r:embed="rId7"/>
                <a:stretch>
                  <a:fillRect l="-1117" r="-1676" b="-3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D2AEB4-A7D5-64DC-9AAF-0BC0126491E8}"/>
                  </a:ext>
                </a:extLst>
              </p:cNvPr>
              <p:cNvSpPr txBox="1"/>
              <p:nvPr/>
            </p:nvSpPr>
            <p:spPr>
              <a:xfrm>
                <a:off x="5226166" y="1676158"/>
                <a:ext cx="2126351" cy="346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</m:sub>
                        <m:sup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𝑡𝑖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𝑡𝑛</m:t>
                              </m:r>
                            </m:sub>
                            <m:sup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12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DD2AEB4-A7D5-64DC-9AAF-0BC012649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166" y="1676158"/>
                <a:ext cx="2126351" cy="346249"/>
              </a:xfrm>
              <a:prstGeom prst="rect">
                <a:avLst/>
              </a:prstGeom>
              <a:blipFill>
                <a:blip r:embed="rId8"/>
                <a:stretch>
                  <a:fillRect l="-1190" t="-3571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30368" y="2468880"/>
            <a:ext cx="3456432" cy="18774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Full CX reproduces DEGAS2 results to within its noise 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Meier over-penetrates: 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Increased temperature profile leads to increased penetration, 31% too many neutrals overall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One code, mesh and velocity grid; only the CX operator swapped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9D4B87-CDA4-D8F5-148A-3295C27A0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00451A-A627-AEE4-6619-01C7D33EC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CX Is Slow; FFT Makes It Fast(er)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0705F-CE17-DBDD-060D-FFFF99229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60" y="1228708"/>
            <a:ext cx="3520440" cy="275466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4C698F-9E2A-2FD1-A67A-B14A06238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311706"/>
              </p:ext>
            </p:extLst>
          </p:nvPr>
        </p:nvGraphicFramePr>
        <p:xfrm>
          <a:off x="457200" y="3695574"/>
          <a:ext cx="5003718" cy="697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347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Palatino Linotype"/>
                        </a:rPr>
                        <a:t>Low-density benchmark</a:t>
                      </a:r>
                    </a:p>
                  </a:txBody>
                  <a:tcPr marL="73152" marR="73152" marT="27432" marB="27432" anchor="ctr">
                    <a:solidFill>
                      <a:srgbClr val="1157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Palatino Linotype"/>
                        </a:rPr>
                        <a:t>Full CX fp64</a:t>
                      </a:r>
                    </a:p>
                  </a:txBody>
                  <a:tcPr marL="73152" marR="73152" marT="27432" marB="27432" anchor="ctr">
                    <a:solidFill>
                      <a:srgbClr val="1157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Palatino Linotype"/>
                        </a:rPr>
                        <a:t>Full CX fp32</a:t>
                      </a:r>
                    </a:p>
                  </a:txBody>
                  <a:tcPr marL="73152" marR="73152" marT="27432" marB="27432" anchor="ctr">
                    <a:solidFill>
                      <a:srgbClr val="1157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FFFFFF"/>
                          </a:solidFill>
                          <a:latin typeface="Palatino Linotype"/>
                        </a:rPr>
                        <a:t>Meier (Gkeyll)</a:t>
                      </a:r>
                    </a:p>
                  </a:txBody>
                  <a:tcPr marL="73152" marR="73152" marT="27432" marB="27432" anchor="ctr">
                    <a:solidFill>
                      <a:srgbClr val="1157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347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115740"/>
                          </a:solidFill>
                          <a:latin typeface="Palatino Linotype"/>
                        </a:rPr>
                        <a:t>CX operator per iteration</a:t>
                      </a:r>
                    </a:p>
                  </a:txBody>
                  <a:tcPr marL="73152" marR="73152" marT="27432" marB="27432" anchor="ctr">
                    <a:solidFill>
                      <a:srgbClr val="EFF3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>
                          <a:solidFill>
                            <a:srgbClr val="3F4A46"/>
                          </a:solidFill>
                          <a:latin typeface="Palatino Linotype"/>
                        </a:rPr>
                        <a:t>695.6 ms</a:t>
                      </a:r>
                    </a:p>
                  </a:txBody>
                  <a:tcPr marL="73152" marR="73152" marT="27432" marB="27432" anchor="ctr">
                    <a:solidFill>
                      <a:srgbClr val="EFF3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>
                          <a:solidFill>
                            <a:srgbClr val="3F4A46"/>
                          </a:solidFill>
                          <a:latin typeface="Palatino Linotype"/>
                        </a:rPr>
                        <a:t>103.7 ms</a:t>
                      </a:r>
                    </a:p>
                  </a:txBody>
                  <a:tcPr marL="73152" marR="73152" marT="27432" marB="27432" anchor="ctr">
                    <a:solidFill>
                      <a:srgbClr val="EFF3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>
                          <a:solidFill>
                            <a:srgbClr val="3F4A46"/>
                          </a:solidFill>
                          <a:latin typeface="Palatino Linotype"/>
                        </a:rPr>
                        <a:t>3.1 ms</a:t>
                      </a:r>
                    </a:p>
                  </a:txBody>
                  <a:tcPr marL="73152" marR="73152" marT="27432" marB="27432" anchor="ctr">
                    <a:solidFill>
                      <a:srgbClr val="EF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47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None/>
                      </a:pPr>
                      <a:r>
                        <a:rPr sz="900" b="1" i="0">
                          <a:solidFill>
                            <a:srgbClr val="115740"/>
                          </a:solidFill>
                          <a:latin typeface="Palatino Linotype"/>
                        </a:rPr>
                        <a:t>Wall time to a 10⁻⁵ residual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>
                          <a:solidFill>
                            <a:srgbClr val="3F4A46"/>
                          </a:solidFill>
                          <a:latin typeface="Palatino Linotype"/>
                        </a:rPr>
                        <a:t>75.9 min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>
                          <a:solidFill>
                            <a:srgbClr val="3F4A46"/>
                          </a:solidFill>
                          <a:latin typeface="Palatino Linotype"/>
                        </a:rPr>
                        <a:t>18.4 min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sz="900" b="0" i="0" dirty="0">
                          <a:solidFill>
                            <a:srgbClr val="3F4A46"/>
                          </a:solidFill>
                          <a:latin typeface="Palatino Linotype"/>
                        </a:rPr>
                        <a:t>8.3 min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609AB1-9248-72EC-9CBF-E0EBEF4B18DA}"/>
                  </a:ext>
                </a:extLst>
              </p:cNvPr>
              <p:cNvSpPr txBox="1"/>
              <p:nvPr/>
            </p:nvSpPr>
            <p:spPr>
              <a:xfrm>
                <a:off x="457200" y="1390135"/>
                <a:ext cx="4781862" cy="2305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37160" indent="-137160">
                  <a:spcAft>
                    <a:spcPts val="300"/>
                  </a:spcAft>
                  <a:buFont typeface="Arial"/>
                  <a:buChar char="•"/>
                </a:pPr>
                <a:r>
                  <a:rPr lang="en-US" sz="1400" i="0" dirty="0">
                    <a:solidFill>
                      <a:schemeClr val="tx1"/>
                    </a:solidFill>
                    <a:latin typeface="Palatino Linotype"/>
                  </a:rPr>
                  <a:t>FFT brings full CX operator from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𝓞</m:t>
                    </m:r>
                    <m:r>
                      <a:rPr lang="en-US" sz="1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  <m:sup>
                        <m: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sz="14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</m:t>
                    </m:r>
                    <m:r>
                      <a:rPr lang="en-US" sz="14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𝓞</m:t>
                    </m:r>
                    <m:r>
                      <a:rPr lang="en-US" sz="14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sub>
                    </m:sSub>
                    <m:func>
                      <m:funcPr>
                        <m:ctrlPr>
                          <a:rPr lang="en-US" sz="1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1400" b="1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sSub>
                          <m:sSubPr>
                            <m:ctrlPr>
                              <a:rPr lang="en-US" sz="14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en-US" sz="14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𝒗</m:t>
                            </m:r>
                          </m:sub>
                        </m:sSub>
                      </m:e>
                    </m:func>
                    <m:r>
                      <a:rPr lang="en-US" sz="14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b="1" i="0" dirty="0">
                  <a:solidFill>
                    <a:schemeClr val="accent1"/>
                  </a:solidFill>
                  <a:latin typeface="Palatino Linotype"/>
                </a:endParaRPr>
              </a:p>
              <a:p>
                <a:pPr>
                  <a:spcAft>
                    <a:spcPts val="300"/>
                  </a:spcAft>
                </a:pPr>
                <a:endParaRPr lang="en-US" sz="1400" b="1" i="0" dirty="0">
                  <a:solidFill>
                    <a:schemeClr val="tx1"/>
                  </a:solidFill>
                  <a:latin typeface="Palatino Linotype"/>
                </a:endParaRPr>
              </a:p>
              <a:p>
                <a:pPr marL="137160" indent="-137160">
                  <a:spcAft>
                    <a:spcPts val="300"/>
                  </a:spcAft>
                  <a:buFont typeface="Arial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Palatino Linotype"/>
                  </a:rPr>
                  <a:t>FFT at 48</a:t>
                </a:r>
                <a:r>
                  <a:rPr lang="en-US" sz="1400" baseline="30000" dirty="0">
                    <a:solidFill>
                      <a:schemeClr val="tx1"/>
                    </a:solidFill>
                    <a:latin typeface="Palatino Linotype"/>
                  </a:rPr>
                  <a:t>3 </a:t>
                </a:r>
                <a:r>
                  <a:rPr lang="en-US" sz="1400" dirty="0">
                    <a:solidFill>
                      <a:schemeClr val="tx1"/>
                    </a:solidFill>
                    <a:latin typeface="Palatino Linotype"/>
                  </a:rPr>
                  <a:t>is </a:t>
                </a:r>
                <a:r>
                  <a:rPr lang="en-US" sz="1400" b="1" dirty="0">
                    <a:solidFill>
                      <a:schemeClr val="accent1"/>
                    </a:solidFill>
                    <a:latin typeface="Palatino Linotype"/>
                  </a:rPr>
                  <a:t>1300x faster </a:t>
                </a:r>
                <a:r>
                  <a:rPr lang="en-US" sz="1400" dirty="0">
                    <a:solidFill>
                      <a:schemeClr val="tx1"/>
                    </a:solidFill>
                    <a:latin typeface="Palatino Linotype"/>
                  </a:rPr>
                  <a:t>than direct: 0.55s vs 12 min</a:t>
                </a:r>
              </a:p>
              <a:p>
                <a:pPr>
                  <a:spcAft>
                    <a:spcPts val="300"/>
                  </a:spcAft>
                </a:pPr>
                <a:endParaRPr lang="en-US" sz="1400" dirty="0">
                  <a:solidFill>
                    <a:schemeClr val="tx1"/>
                  </a:solidFill>
                  <a:latin typeface="Palatino Linotype"/>
                </a:endParaRPr>
              </a:p>
              <a:p>
                <a:pPr marL="137160" indent="-137160">
                  <a:spcAft>
                    <a:spcPts val="300"/>
                  </a:spcAft>
                  <a:buFont typeface="Arial"/>
                  <a:buChar char="•"/>
                </a:pPr>
                <a:r>
                  <a:rPr lang="en-US" sz="1400" b="1" i="0" dirty="0">
                    <a:solidFill>
                      <a:schemeClr val="accent1"/>
                    </a:solidFill>
                    <a:latin typeface="Palatino Linotype"/>
                  </a:rPr>
                  <a:t>90-95%</a:t>
                </a:r>
                <a:r>
                  <a:rPr lang="en-US" sz="1400" i="0" dirty="0">
                    <a:solidFill>
                      <a:schemeClr val="tx1"/>
                    </a:solidFill>
                    <a:latin typeface="Palatino Linotype"/>
                  </a:rPr>
                  <a:t> of each iteration is CX for fp64</a:t>
                </a:r>
              </a:p>
              <a:p>
                <a:pPr>
                  <a:spcAft>
                    <a:spcPts val="300"/>
                  </a:spcAft>
                </a:pPr>
                <a:endParaRPr lang="en-US" sz="1400" i="0" dirty="0">
                  <a:solidFill>
                    <a:schemeClr val="tx1"/>
                  </a:solidFill>
                  <a:latin typeface="Palatino Linotype"/>
                </a:endParaRPr>
              </a:p>
              <a:p>
                <a:pPr marL="137160" indent="-137160">
                  <a:spcAft>
                    <a:spcPts val="300"/>
                  </a:spcAft>
                  <a:buFont typeface="Arial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Palatino Linotype"/>
                  </a:rPr>
                  <a:t>fp32 is </a:t>
                </a:r>
                <a:r>
                  <a:rPr lang="en-US" sz="1400" b="1" dirty="0">
                    <a:solidFill>
                      <a:schemeClr val="accent1"/>
                    </a:solidFill>
                    <a:latin typeface="Palatino Linotype"/>
                  </a:rPr>
                  <a:t>3.5-7.6x</a:t>
                </a:r>
                <a:r>
                  <a:rPr lang="en-US" sz="1400" dirty="0">
                    <a:solidFill>
                      <a:schemeClr val="tx1"/>
                    </a:solidFill>
                    <a:latin typeface="Palatino Linotype"/>
                  </a:rPr>
                  <a:t> faster than fp64; solution changes by 6x10</a:t>
                </a:r>
                <a:r>
                  <a:rPr lang="en-US" sz="1400" baseline="30000" dirty="0">
                    <a:solidFill>
                      <a:schemeClr val="tx1"/>
                    </a:solidFill>
                    <a:latin typeface="Palatino Linotype"/>
                  </a:rPr>
                  <a:t>-7</a:t>
                </a:r>
                <a:endParaRPr lang="en-US" sz="1400" i="0" dirty="0">
                  <a:solidFill>
                    <a:schemeClr val="tx1"/>
                  </a:solidFill>
                  <a:latin typeface="Palatino Linotype"/>
                </a:endParaRPr>
              </a:p>
              <a:p>
                <a:pPr marL="137160" indent="-137160">
                  <a:spcAft>
                    <a:spcPts val="300"/>
                  </a:spcAft>
                  <a:buFont typeface="Arial"/>
                  <a:buChar char="•"/>
                </a:pPr>
                <a:endParaRPr lang="en-US" sz="1400" i="0" dirty="0">
                  <a:solidFill>
                    <a:schemeClr val="tx1"/>
                  </a:solidFill>
                  <a:latin typeface="Palatino Linotype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609AB1-9248-72EC-9CBF-E0EBEF4B1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390135"/>
                <a:ext cx="4781862" cy="2305439"/>
              </a:xfrm>
              <a:prstGeom prst="rect">
                <a:avLst/>
              </a:prstGeom>
              <a:blipFill>
                <a:blip r:embed="rId3"/>
                <a:stretch>
                  <a:fillRect l="-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150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74074-5457-E44F-8EAC-D0506882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none" dirty="0"/>
              <a:t>The Issue With Uniform Cartesian Grids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1BA32-74C8-731B-D224-8587C11DA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61725-54C1-55C3-526A-FDDB92F7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9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Preliminary MAST-U Demonstration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fig11a_neutral_den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2197046" cy="3474720"/>
          </a:xfrm>
          <a:prstGeom prst="rect">
            <a:avLst/>
          </a:prstGeom>
        </p:spPr>
      </p:pic>
      <p:pic>
        <p:nvPicPr>
          <p:cNvPr id="6" name="Picture 5" descr="fig10_residua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1169540"/>
            <a:ext cx="2743200" cy="2103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34640" y="1101317"/>
            <a:ext cx="2926080" cy="21826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Setup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SOLPS-ITER background, shot 45470 at 0.42 s; ions = electrons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Planar 2D, 709 quads to the first wall, p = 1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108 × 108 × 26 velocities over ±4.7×10⁵ m/s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Recycling walls at 2 eV</a:t>
            </a:r>
            <a:endParaRPr lang="en-US" sz="1400" dirty="0">
              <a:solidFill>
                <a:srgbClr val="2B302E"/>
              </a:solidFill>
              <a:latin typeface="Palatino Linotype"/>
            </a:endParaRP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lang="en-US" sz="1400" dirty="0">
                <a:solidFill>
                  <a:srgbClr val="2B302E"/>
                </a:solidFill>
                <a:latin typeface="Palatino Linotype"/>
              </a:rPr>
              <a:t>I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onization + CX + recombination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3310128"/>
            <a:ext cx="5559852" cy="14080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Results</a:t>
            </a:r>
          </a:p>
          <a:p>
            <a:pPr marL="155448" indent="-155448" algn="l">
              <a:spcAft>
                <a:spcPts val="3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4,000 iterations in 86 min on one A5000 with fp32 CX (6.0 h in fp64): 8.6×10⁸ phase-space DOFs, 18.8 of 24 GiB</a:t>
            </a:r>
          </a:p>
          <a:p>
            <a:pPr marL="155448" indent="-155448" algn="l">
              <a:spcAft>
                <a:spcPts val="300"/>
              </a:spcAft>
              <a:buFont typeface="Arial"/>
              <a:buChar char="•"/>
            </a:pPr>
            <a:r>
              <a:rPr lang="en-US" sz="1400" dirty="0">
                <a:solidFill>
                  <a:srgbClr val="2B302E"/>
                </a:solidFill>
                <a:latin typeface="Palatino Linotype"/>
              </a:rPr>
              <a:t>P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article and energy balance to 3×10⁻⁹</a:t>
            </a:r>
          </a:p>
          <a:p>
            <a:pPr marL="155448" indent="-155448" algn="l">
              <a:spcAft>
                <a:spcPts val="3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Peak </a:t>
            </a:r>
            <a:r>
              <a:rPr sz="1400" b="0" i="0" dirty="0" err="1">
                <a:solidFill>
                  <a:srgbClr val="2B302E"/>
                </a:solidFill>
                <a:latin typeface="Palatino Linotype"/>
              </a:rPr>
              <a:t>n</a:t>
            </a:r>
            <a:r>
              <a:rPr sz="1400" b="0" i="0" baseline="-25000" dirty="0" err="1">
                <a:solidFill>
                  <a:srgbClr val="2B302E"/>
                </a:solidFill>
                <a:latin typeface="Palatino Linotype"/>
              </a:rPr>
              <a:t>n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 = 8×10¹⁷ m⁻³ at the lower inner strike point; T</a:t>
            </a:r>
            <a:r>
              <a:rPr sz="1400" b="0" i="0" baseline="-25000" dirty="0">
                <a:solidFill>
                  <a:srgbClr val="2B302E"/>
                </a:solidFill>
                <a:latin typeface="Palatino Linotype"/>
              </a:rPr>
              <a:t>n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 from a few eV to &gt; 100 eV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cap="none" dirty="0"/>
              <a:t>Consequences Of Under-Resolved Velocity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b3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1560"/>
            <a:ext cx="8229600" cy="1214546"/>
          </a:xfrm>
          <a:prstGeom prst="rect">
            <a:avLst/>
          </a:prstGeom>
        </p:spPr>
      </p:pic>
      <p:pic>
        <p:nvPicPr>
          <p:cNvPr id="6" name="Picture 5" descr="s4_wall_ray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95728"/>
            <a:ext cx="2514600" cy="19847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0" y="2423160"/>
            <a:ext cx="2606040" cy="15183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Converged ≠ Correct</a:t>
            </a:r>
          </a:p>
          <a:p>
            <a:pPr marL="155448" indent="-155448" algn="l">
              <a:spcAft>
                <a:spcPts val="500"/>
              </a:spcAft>
              <a:buFont typeface="Arial"/>
              <a:buChar char="•"/>
            </a:pPr>
            <a:r>
              <a:rPr sz="1300" b="0" i="0" dirty="0">
                <a:solidFill>
                  <a:srgbClr val="2B302E"/>
                </a:solidFill>
                <a:latin typeface="Palatino Linotype"/>
              </a:rPr>
              <a:t>MAST-U: ≈ 1.6 points per thermal speed of the 2 eV neutrals, between 16² and 32²</a:t>
            </a:r>
          </a:p>
          <a:p>
            <a:pPr marL="155448" indent="-155448" algn="l">
              <a:spcAft>
                <a:spcPts val="500"/>
              </a:spcAft>
              <a:buFont typeface="Arial"/>
              <a:buChar char="•"/>
            </a:pPr>
            <a:r>
              <a:rPr sz="1300" b="0" i="0" dirty="0">
                <a:solidFill>
                  <a:srgbClr val="2B302E"/>
                </a:solidFill>
                <a:latin typeface="Palatino Linotype"/>
              </a:rPr>
              <a:t>Looks like under-sampled EIRENE, but the cause is discretization, not statistics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2423160"/>
            <a:ext cx="2651760" cy="18287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Uniform Cartesian grid has major drawbacks</a:t>
            </a:r>
          </a:p>
          <a:p>
            <a:pPr marL="155448" indent="-155448" algn="l">
              <a:spcAft>
                <a:spcPts val="5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Allows for fast CX evaluation BUT,</a:t>
            </a:r>
          </a:p>
          <a:p>
            <a:pPr marL="347472" indent="-146304" algn="l">
              <a:spcAft>
                <a:spcPts val="500"/>
              </a:spcAft>
              <a:buFont typeface="Arial"/>
              <a:buChar char="–"/>
            </a:pPr>
            <a:r>
              <a:rPr sz="1300" b="0" i="0" dirty="0">
                <a:solidFill>
                  <a:srgbClr val="2B302E"/>
                </a:solidFill>
                <a:latin typeface="Palatino Linotype"/>
              </a:rPr>
              <a:t>One grid for 2 eV wall neutrals and &gt; 100 eV CX neutrals</a:t>
            </a:r>
          </a:p>
          <a:p>
            <a:pPr marL="347472" indent="-146304" algn="l">
              <a:spcAft>
                <a:spcPts val="500"/>
              </a:spcAft>
              <a:buFont typeface="Arial"/>
              <a:buChar char="–"/>
            </a:pPr>
            <a:r>
              <a:rPr sz="1300" b="0" i="0" dirty="0">
                <a:solidFill>
                  <a:srgbClr val="2B302E"/>
                </a:solidFill>
                <a:latin typeface="Palatino Linotype"/>
              </a:rPr>
              <a:t>≈ </a:t>
            </a:r>
            <a:r>
              <a:rPr lang="en-US" sz="1300" dirty="0">
                <a:solidFill>
                  <a:srgbClr val="2B302E"/>
                </a:solidFill>
                <a:latin typeface="Palatino Linotype"/>
              </a:rPr>
              <a:t>128</a:t>
            </a:r>
            <a:r>
              <a:rPr lang="en-US" sz="1300" baseline="30000" dirty="0">
                <a:solidFill>
                  <a:srgbClr val="2B302E"/>
                </a:solidFill>
                <a:latin typeface="Palatino Linotype"/>
              </a:rPr>
              <a:t>3</a:t>
            </a:r>
            <a:r>
              <a:rPr sz="1300" b="0" i="0" dirty="0">
                <a:solidFill>
                  <a:srgbClr val="2B302E"/>
                </a:solidFill>
                <a:latin typeface="Palatino Linotype"/>
              </a:rPr>
              <a:t> points needed: does not fit in GPU memory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76B7-7386-D096-F223-AF0C54A6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Moving To A Spherical Grid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8440F-9C1E-541B-6E15-8A8627C7E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3 (and some of 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B334A-76D0-E7C4-B156-2888E203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98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From Uniform Cartesian To Spherical Velocity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11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B4AA93-DC7A-B10C-BE7E-B6672E482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5200"/>
            <a:ext cx="7772400" cy="242287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3519248"/>
            <a:ext cx="7772400" cy="7360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~</a:t>
            </a:r>
            <a:r>
              <a:rPr lang="en-US" sz="1400" b="1" dirty="0">
                <a:solidFill>
                  <a:srgbClr val="115740"/>
                </a:solidFill>
                <a:latin typeface="Palatino Linotype"/>
              </a:rPr>
              <a:t>7</a:t>
            </a:r>
            <a:r>
              <a:rPr sz="1400" b="1" i="0" dirty="0">
                <a:solidFill>
                  <a:srgbClr val="115740"/>
                </a:solidFill>
                <a:latin typeface="Palatino Linotype"/>
              </a:rPr>
              <a:t>× fewer velocity points: 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54 speeds × 12 × </a:t>
            </a:r>
            <a:r>
              <a:rPr lang="en-US" sz="1400" dirty="0">
                <a:solidFill>
                  <a:srgbClr val="2B302E"/>
                </a:solidFill>
                <a:latin typeface="Palatino Linotype"/>
              </a:rPr>
              <a:t>64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 directions = </a:t>
            </a:r>
            <a:r>
              <a:rPr lang="en-US" sz="1400" dirty="0">
                <a:solidFill>
                  <a:srgbClr val="2B302E"/>
                </a:solidFill>
                <a:latin typeface="Palatino Linotype"/>
              </a:rPr>
              <a:t>41,472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 against ≈ 300,000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CX without the FFT: 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Legendre expansion of the kernel (L = 8), ~10⁻⁴ accuracy to Mach 6, ~20× fewer operations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A34EA-90A1-CE27-052B-261A01F5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584FD-B3EE-9FCA-8185-5245406C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785BD-7DED-7936-CACB-8703685C1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173736" indent="-173736">
              <a:spcAft>
                <a:spcPts val="500"/>
              </a:spcAft>
            </a:pPr>
            <a:r>
              <a:rPr lang="en-US" sz="3600" b="1" dirty="0">
                <a:solidFill>
                  <a:srgbClr val="115740"/>
                </a:solidFill>
              </a:rPr>
              <a:t>GUERNICA: </a:t>
            </a:r>
            <a:r>
              <a:rPr lang="en-US" sz="3600" dirty="0">
                <a:solidFill>
                  <a:srgbClr val="2B302E"/>
                </a:solidFill>
              </a:rPr>
              <a:t>a 2X3V continuum kinetic neutral solver that keeps the full charge-exchange operator</a:t>
            </a:r>
          </a:p>
          <a:p>
            <a:pPr marL="173736" indent="-173736">
              <a:spcAft>
                <a:spcPts val="700"/>
              </a:spcAft>
            </a:pPr>
            <a:r>
              <a:rPr lang="en-US" sz="3600" b="1" dirty="0">
                <a:solidFill>
                  <a:srgbClr val="115740"/>
                </a:solidFill>
              </a:rPr>
              <a:t>Reducing cost of charge exchange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Full CX reproduces DEGAS2; the Meier approximation over-penetrates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The FFT makes full CX 1300× faster than direct evaluation, and an fp32 convolution a further 3.5–7.6×</a:t>
            </a:r>
            <a:endParaRPr lang="en-US" sz="3300" b="1" dirty="0">
              <a:solidFill>
                <a:srgbClr val="115740"/>
              </a:solidFill>
            </a:endParaRP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A uniform Cartesian grid allows the FFT but under-resolves the cold wall neutrals: ray effects</a:t>
            </a:r>
          </a:p>
          <a:p>
            <a:pPr marL="173736" indent="-173736">
              <a:spcAft>
                <a:spcPts val="700"/>
              </a:spcAft>
            </a:pPr>
            <a:r>
              <a:rPr lang="en-US" sz="3600" b="1" dirty="0">
                <a:solidFill>
                  <a:srgbClr val="115740"/>
                </a:solidFill>
              </a:rPr>
              <a:t>Plans to take advantage of a spherical velocity grid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A log-spaced spherical grid covers 2 eV wall neutrals to the hot core with ~7× fewer points with better accuracy (in development)</a:t>
            </a:r>
            <a:endParaRPr lang="en-US" sz="3300" b="1" dirty="0">
              <a:solidFill>
                <a:srgbClr val="115740"/>
              </a:solidFill>
            </a:endParaRP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AEAEAE"/>
                </a:solidFill>
              </a:rPr>
              <a:t>Explicit pseudo-time stepping is limited by stability, so convergence can still be slow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AEAEAE"/>
                </a:solidFill>
              </a:rPr>
              <a:t>Advection sweeps invert transport and loss exactly: no stability limit (in development)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EC354-E9EE-72E0-90AF-2BBA8C8C4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Backup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EB7A-74C2-CB21-956A-66C17B2AF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Number Of Iterations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08EAD-3DE7-1A73-D975-BFF1280C2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0C970-A974-5256-1F7D-1589CB1F4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3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 dirty="0"/>
              <a:t>From Time Stepping To Advection Sweeps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15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57200" y="1115568"/>
            <a:ext cx="2468880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350" b="1" i="0" dirty="0">
                <a:solidFill>
                  <a:srgbClr val="115740"/>
                </a:solidFill>
                <a:latin typeface="Palatino Linotype"/>
              </a:rPr>
              <a:t>1. Transient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lang="en-US" sz="1100" b="0" i="1" dirty="0">
                <a:solidFill>
                  <a:srgbClr val="6F7674"/>
                </a:solidFill>
                <a:latin typeface="Palatino Linotype"/>
              </a:rPr>
              <a:t>The origin story</a:t>
            </a:r>
            <a:endParaRPr sz="1100" b="0" i="1" dirty="0">
              <a:solidFill>
                <a:srgbClr val="6F7674"/>
              </a:solidFill>
              <a:latin typeface="Palatino Linotyp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7200" y="2377440"/>
                <a:ext cx="2468880" cy="166199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155448" indent="-155448" algn="l">
                  <a:spcAft>
                    <a:spcPts val="600"/>
                  </a:spcAft>
                  <a:buFont typeface="Arial"/>
                  <a:buChar char="•"/>
                </a:pPr>
                <a:r>
                  <a:rPr lang="en-US" sz="1400" b="0" i="0" dirty="0">
                    <a:solidFill>
                      <a:srgbClr val="2B302E"/>
                    </a:solidFill>
                    <a:latin typeface="Palatino Linotype"/>
                  </a:rPr>
                  <a:t>SSP-RK3 with one global step</a:t>
                </a:r>
              </a:p>
              <a:p>
                <a:pPr marL="155448" indent="-155448" algn="l">
                  <a:spcAft>
                    <a:spcPts val="600"/>
                  </a:spcAft>
                  <a:buFont typeface="Arial"/>
                  <a:buChar char="•"/>
                </a:pPr>
                <a:r>
                  <a:rPr lang="en-US" sz="1400" b="0" i="0" dirty="0">
                    <a:solidFill>
                      <a:srgbClr val="2B302E"/>
                    </a:solidFill>
                    <a:latin typeface="Palatino Linotype"/>
                  </a:rPr>
                  <a:t>The fastest velocity in the smallest element sets </a:t>
                </a:r>
                <a:r>
                  <a:rPr lang="el-GR" sz="1400" b="0" i="0" dirty="0" err="1">
                    <a:solidFill>
                      <a:srgbClr val="2B302E"/>
                    </a:solidFill>
                    <a:latin typeface="Palatino Linotype"/>
                  </a:rPr>
                  <a:t>Δ</a:t>
                </a:r>
                <a:r>
                  <a:rPr lang="en-US" sz="1400" b="0" i="0" dirty="0" err="1">
                    <a:solidFill>
                      <a:srgbClr val="2B302E"/>
                    </a:solidFill>
                    <a:latin typeface="Palatino Linotype"/>
                  </a:rPr>
                  <a:t>t</a:t>
                </a:r>
                <a:r>
                  <a:rPr lang="en-US" sz="1400" b="0" i="0" dirty="0">
                    <a:solidFill>
                      <a:srgbClr val="2B302E"/>
                    </a:solidFill>
                    <a:latin typeface="Palatino Linotype"/>
                  </a:rPr>
                  <a:t> for every unknown</a:t>
                </a:r>
              </a:p>
              <a:p>
                <a:pPr marL="155448" indent="-155448" algn="l">
                  <a:spcAft>
                    <a:spcPts val="600"/>
                  </a:spcAft>
                  <a:buFont typeface="Arial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solidFill>
                          <a:srgbClr val="2B302E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400" b="0" i="1" smtClean="0">
                        <a:solidFill>
                          <a:srgbClr val="2B302E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solidFill>
                          <a:srgbClr val="2B302E"/>
                        </a:solidFill>
                        <a:latin typeface="Cambria Math" panose="02040503050406030204" pitchFamily="18" charset="0"/>
                      </a:rPr>
                      <m:t>≈5×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2B302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2B302E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2B302E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2B302E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400" b="0" i="0" dirty="0">
                    <a:solidFill>
                      <a:srgbClr val="2B302E"/>
                    </a:solidFill>
                    <a:latin typeface="Palatino Linotype"/>
                  </a:rPr>
                  <a:t> for MAST-U demonstration</a:t>
                </a:r>
                <a:endParaRPr sz="1400" b="0" i="0" dirty="0">
                  <a:solidFill>
                    <a:srgbClr val="2B302E"/>
                  </a:solidFill>
                  <a:latin typeface="Palatino Linotype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377440"/>
                <a:ext cx="2468880" cy="1661993"/>
              </a:xfrm>
              <a:prstGeom prst="rect">
                <a:avLst/>
              </a:prstGeom>
              <a:blipFill>
                <a:blip r:embed="rId3"/>
                <a:stretch>
                  <a:fillRect l="-4615" t="-3788" b="-5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337560" y="1115568"/>
            <a:ext cx="2468880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350" b="1" i="0" dirty="0">
                <a:solidFill>
                  <a:srgbClr val="115740"/>
                </a:solidFill>
                <a:latin typeface="Palatino Linotype"/>
              </a:rPr>
              <a:t>2. Pseudo-time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lang="en-US" sz="1100" i="1" dirty="0">
                <a:solidFill>
                  <a:srgbClr val="6F7674"/>
                </a:solidFill>
                <a:latin typeface="Palatino Linotype"/>
              </a:rPr>
              <a:t>T</a:t>
            </a:r>
            <a:r>
              <a:rPr sz="1100" b="0" i="1" dirty="0">
                <a:solidFill>
                  <a:srgbClr val="6F7674"/>
                </a:solidFill>
                <a:latin typeface="Palatino Linotype"/>
              </a:rPr>
              <a:t>oday’s steady solver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37560" y="2377440"/>
            <a:ext cx="2468880" cy="16619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Forward Euler, local step per element–velocity pair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Still explicit: a transport limit and a collisional limit (</a:t>
            </a:r>
            <a:r>
              <a:rPr sz="1400" b="0" i="0" dirty="0" err="1">
                <a:solidFill>
                  <a:srgbClr val="2B302E"/>
                </a:solidFill>
                <a:latin typeface="Palatino Linotype"/>
              </a:rPr>
              <a:t>νΔτ</a:t>
            </a:r>
            <a:r>
              <a:rPr sz="1400" b="0" i="0" dirty="0">
                <a:solidFill>
                  <a:srgbClr val="2B302E"/>
                </a:solidFill>
                <a:latin typeface="Palatino Linotype"/>
              </a:rPr>
              <a:t> &lt; 2)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lang="en-US" sz="1400" b="0" i="0" dirty="0">
                <a:solidFill>
                  <a:srgbClr val="2B302E"/>
                </a:solidFill>
                <a:latin typeface="Palatino Linotype"/>
              </a:rPr>
              <a:t>Convergence can still be slow</a:t>
            </a:r>
            <a:endParaRPr sz="1400" b="0" i="0" dirty="0">
              <a:solidFill>
                <a:srgbClr val="2B302E"/>
              </a:solidFill>
              <a:latin typeface="Palatino Linotype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17920" y="1115568"/>
            <a:ext cx="2468880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350" b="1" i="0" dirty="0">
                <a:solidFill>
                  <a:srgbClr val="115740"/>
                </a:solidFill>
                <a:latin typeface="Palatino Linotype"/>
              </a:rPr>
              <a:t>3. Advection sweep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lang="en-US" sz="1100" b="0" i="1" dirty="0">
                <a:solidFill>
                  <a:srgbClr val="6F7674"/>
                </a:solidFill>
                <a:latin typeface="Palatino Linotype"/>
              </a:rPr>
              <a:t>Moving forward</a:t>
            </a:r>
            <a:endParaRPr sz="1100" b="0" i="1" dirty="0">
              <a:solidFill>
                <a:srgbClr val="6F7674"/>
              </a:solidFill>
              <a:latin typeface="Palatino Linotype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17920" y="2377440"/>
            <a:ext cx="2468880" cy="18774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Per direction, solve elements in downwind order (4 × 4 local system at p = 1)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400" b="0" i="0" dirty="0">
                <a:solidFill>
                  <a:srgbClr val="2B302E"/>
                </a:solidFill>
                <a:latin typeface="Palatino Linotype"/>
              </a:rPr>
              <a:t>Transport and loss inverted exactly: no stability limit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lang="en-US" sz="1400" b="0" i="0" dirty="0">
                <a:solidFill>
                  <a:srgbClr val="2B302E"/>
                </a:solidFill>
                <a:latin typeface="Palatino Linotype"/>
              </a:rPr>
              <a:t>Basic idea can be applied for both steady state and transient</a:t>
            </a:r>
            <a:endParaRPr sz="1400" b="0" i="0" dirty="0">
              <a:solidFill>
                <a:srgbClr val="2B302E"/>
              </a:solidFill>
              <a:latin typeface="Palatino Linotype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200" y="4297506"/>
            <a:ext cx="8229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400" b="1" i="0" dirty="0">
                <a:solidFill>
                  <a:srgbClr val="115740"/>
                </a:solidFill>
                <a:latin typeface="Palatino Linotype"/>
              </a:rPr>
              <a:t>Why not fully implicit? </a:t>
            </a:r>
            <a:r>
              <a:rPr lang="en-US" sz="1400" i="0" dirty="0">
                <a:latin typeface="Palatino Linotype"/>
              </a:rPr>
              <a:t>Memory constraints!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70151E9-FA20-ABC7-4211-3BFAB4C27777}"/>
                  </a:ext>
                </a:extLst>
              </p:cNvPr>
              <p:cNvSpPr txBox="1"/>
              <p:nvPr/>
            </p:nvSpPr>
            <p:spPr>
              <a:xfrm>
                <a:off x="457200" y="1578963"/>
                <a:ext cx="1980607" cy="5404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func>
                        <m:func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ctrlP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sz="16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16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70151E9-FA20-ABC7-4211-3BFAB4C27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578963"/>
                <a:ext cx="1980607" cy="540404"/>
              </a:xfrm>
              <a:prstGeom prst="rect">
                <a:avLst/>
              </a:prstGeom>
              <a:blipFill>
                <a:blip r:embed="rId4"/>
                <a:stretch>
                  <a:fillRect l="-2564" r="-3846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63209C-3C25-19D7-5A69-74D5CCFF1EF2}"/>
                  </a:ext>
                </a:extLst>
              </p:cNvPr>
              <p:cNvSpPr txBox="1"/>
              <p:nvPr/>
            </p:nvSpPr>
            <p:spPr>
              <a:xfrm>
                <a:off x="3337560" y="1578963"/>
                <a:ext cx="1743106" cy="5404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</m:sSubSup>
                      <m:r>
                        <a:rPr lang="en-US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6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1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16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𝒋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63209C-3C25-19D7-5A69-74D5CCFF1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7560" y="1578963"/>
                <a:ext cx="1743106" cy="540404"/>
              </a:xfrm>
              <a:prstGeom prst="rect">
                <a:avLst/>
              </a:prstGeom>
              <a:blipFill>
                <a:blip r:embed="rId5"/>
                <a:stretch>
                  <a:fillRect l="-2920" r="-4380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05482E-1FA8-28E4-2D57-68B8DE49B503}"/>
                  </a:ext>
                </a:extLst>
              </p:cNvPr>
              <p:cNvSpPr txBox="1"/>
              <p:nvPr/>
            </p:nvSpPr>
            <p:spPr>
              <a:xfrm>
                <a:off x="5835186" y="1706951"/>
                <a:ext cx="3234347" cy="304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US" sz="16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en-US" sz="1600" b="0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sz="1600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Sup>
                        <m:sSubSup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𝑐𝑥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6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505482E-1FA8-28E4-2D57-68B8DE49B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186" y="1706951"/>
                <a:ext cx="3234347" cy="304571"/>
              </a:xfrm>
              <a:prstGeom prst="rect">
                <a:avLst/>
              </a:prstGeom>
              <a:blipFill>
                <a:blip r:embed="rId6"/>
                <a:stretch>
                  <a:fillRect t="-4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081BBD-DDBA-2FED-7566-E41C72C65E7B}"/>
              </a:ext>
            </a:extLst>
          </p:cNvPr>
          <p:cNvCxnSpPr/>
          <p:nvPr/>
        </p:nvCxnSpPr>
        <p:spPr>
          <a:xfrm>
            <a:off x="2585803" y="1849165"/>
            <a:ext cx="622092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C641D6-13CA-35EF-F121-292BD3F5BC5B}"/>
              </a:ext>
            </a:extLst>
          </p:cNvPr>
          <p:cNvCxnSpPr/>
          <p:nvPr/>
        </p:nvCxnSpPr>
        <p:spPr>
          <a:xfrm>
            <a:off x="5184348" y="1859236"/>
            <a:ext cx="622092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  <p:bldP spid="32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Stability And Convergence Of Pseudo-Time Stepping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s4_stability_lim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58657"/>
            <a:ext cx="2834640" cy="2254684"/>
          </a:xfrm>
          <a:prstGeom prst="rect">
            <a:avLst/>
          </a:prstGeom>
        </p:spPr>
      </p:pic>
      <p:pic>
        <p:nvPicPr>
          <p:cNvPr id="6" name="Picture 5" descr="s4_stability_itera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145701"/>
            <a:ext cx="2834640" cy="22805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474720"/>
            <a:ext cx="2834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Largest stable pseudo-time parameter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3474720"/>
            <a:ext cx="2834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Iterations to a 10⁻⁶ residual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188720"/>
            <a:ext cx="2194560" cy="8874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300"/>
              </a:spcAft>
              <a:buNone/>
            </a:pPr>
            <a:r>
              <a:rPr sz="1100" b="1" i="0" dirty="0">
                <a:solidFill>
                  <a:srgbClr val="115740"/>
                </a:solidFill>
                <a:latin typeface="Palatino Linotype"/>
              </a:rPr>
              <a:t>Two stability limits</a:t>
            </a:r>
          </a:p>
          <a:p>
            <a:pPr marL="155448" indent="-155448" algn="l">
              <a:spcAft>
                <a:spcPts val="500"/>
              </a:spcAft>
              <a:buFont typeface="Arial"/>
              <a:buChar char="•"/>
            </a:pPr>
            <a:r>
              <a:rPr sz="1000" b="1" i="0" dirty="0">
                <a:solidFill>
                  <a:srgbClr val="115740"/>
                </a:solidFill>
                <a:latin typeface="Palatino Linotype"/>
              </a:rPr>
              <a:t>Transport: </a:t>
            </a:r>
            <a:r>
              <a:rPr sz="1000" b="0" i="0" dirty="0">
                <a:solidFill>
                  <a:srgbClr val="2B302E"/>
                </a:solidFill>
                <a:latin typeface="Palatino Linotype"/>
              </a:rPr>
              <a:t>Δτ</a:t>
            </a:r>
            <a:r>
              <a:rPr sz="1000" b="0" i="0" baseline="-25000" dirty="0">
                <a:solidFill>
                  <a:srgbClr val="2B302E"/>
                </a:solidFill>
                <a:latin typeface="Palatino Linotype"/>
              </a:rPr>
              <a:t>0</a:t>
            </a:r>
            <a:r>
              <a:rPr sz="1000" b="0" i="0" dirty="0">
                <a:solidFill>
                  <a:srgbClr val="2B302E"/>
                </a:solidFill>
                <a:latin typeface="Palatino Linotype"/>
              </a:rPr>
              <a:t> ≤ 0.36, 0.08, 0.035, 0.018 for p = 1–4</a:t>
            </a:r>
          </a:p>
          <a:p>
            <a:pPr marL="155448" indent="-155448" algn="l">
              <a:spcAft>
                <a:spcPts val="500"/>
              </a:spcAft>
              <a:buFont typeface="Arial"/>
              <a:buChar char="•"/>
            </a:pPr>
            <a:r>
              <a:rPr sz="1000" b="1" i="0" dirty="0">
                <a:solidFill>
                  <a:srgbClr val="115740"/>
                </a:solidFill>
                <a:latin typeface="Palatino Linotype"/>
              </a:rPr>
              <a:t>Collisional: </a:t>
            </a:r>
            <a:r>
              <a:rPr sz="1000" b="0" i="0" dirty="0" err="1">
                <a:solidFill>
                  <a:srgbClr val="2B302E"/>
                </a:solidFill>
                <a:latin typeface="Palatino Linotype"/>
              </a:rPr>
              <a:t>νΔτ</a:t>
            </a:r>
            <a:r>
              <a:rPr sz="1000" b="0" i="0" dirty="0">
                <a:solidFill>
                  <a:srgbClr val="2B302E"/>
                </a:solidFill>
                <a:latin typeface="Palatino Linotype"/>
              </a:rPr>
              <a:t> &lt; 2, so Δτ</a:t>
            </a:r>
            <a:r>
              <a:rPr sz="1000" b="0" i="0" baseline="-25000" dirty="0">
                <a:solidFill>
                  <a:srgbClr val="2B302E"/>
                </a:solidFill>
                <a:latin typeface="Palatino Linotype"/>
              </a:rPr>
              <a:t>0</a:t>
            </a:r>
            <a:r>
              <a:rPr sz="1000" b="0" i="0" dirty="0">
                <a:solidFill>
                  <a:srgbClr val="2B302E"/>
                </a:solidFill>
                <a:latin typeface="Palatino Linotype"/>
              </a:rPr>
              <a:t> &lt; 0.33/n</a:t>
            </a:r>
            <a:r>
              <a:rPr sz="1000" b="0" i="0" baseline="-25000" dirty="0">
                <a:solidFill>
                  <a:srgbClr val="2B302E"/>
                </a:solidFill>
                <a:latin typeface="Palatino Linotype"/>
              </a:rPr>
              <a:t>e</a:t>
            </a:r>
            <a:r>
              <a:rPr sz="1000" b="0" i="0" dirty="0">
                <a:solidFill>
                  <a:srgbClr val="2B302E"/>
                </a:solidFill>
                <a:latin typeface="Palatino Linotype"/>
              </a:rPr>
              <a:t> for every 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931920"/>
            <a:ext cx="580644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Cost of one iteration is independent of collisionality; the number of iterations is not.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A96A-CAAB-A505-1EC7-ADC4CD41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3E159-ADA2-DD87-3B1B-F1E61683C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173736" indent="-173736">
              <a:spcAft>
                <a:spcPts val="500"/>
              </a:spcAft>
            </a:pPr>
            <a:r>
              <a:rPr lang="en-US" sz="3600" b="1" dirty="0">
                <a:solidFill>
                  <a:srgbClr val="115740"/>
                </a:solidFill>
              </a:rPr>
              <a:t>GUERNICA: </a:t>
            </a:r>
            <a:r>
              <a:rPr lang="en-US" sz="3600" dirty="0">
                <a:solidFill>
                  <a:srgbClr val="2B302E"/>
                </a:solidFill>
              </a:rPr>
              <a:t>a 2X3V continuum kinetic neutral solver that keeps the full charge-exchange operator</a:t>
            </a:r>
          </a:p>
          <a:p>
            <a:pPr marL="173736" indent="-173736">
              <a:spcAft>
                <a:spcPts val="700"/>
              </a:spcAft>
            </a:pPr>
            <a:r>
              <a:rPr lang="en-US" sz="3600" b="1" dirty="0">
                <a:solidFill>
                  <a:srgbClr val="115740"/>
                </a:solidFill>
              </a:rPr>
              <a:t>Reducing cost of charge exchange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Full CX reproduces DEGAS2; the Meier approximation over-penetrates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The FFT makes full CX 1300× faster than direct evaluation, and an fp32 convolution a further 3.5–7.6×</a:t>
            </a:r>
            <a:endParaRPr lang="en-US" sz="3300" b="1" dirty="0">
              <a:solidFill>
                <a:srgbClr val="115740"/>
              </a:solidFill>
            </a:endParaRP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A uniform Cartesian grid allows the FFT but under-resolves the cold wall neutrals: ray effects</a:t>
            </a:r>
          </a:p>
          <a:p>
            <a:pPr marL="173736" indent="-173736">
              <a:spcAft>
                <a:spcPts val="700"/>
              </a:spcAft>
            </a:pPr>
            <a:r>
              <a:rPr lang="en-US" sz="3600" b="1" dirty="0">
                <a:solidFill>
                  <a:srgbClr val="115740"/>
                </a:solidFill>
              </a:rPr>
              <a:t>Plans to take advantage of a spherical velocity grid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A log-spaced spherical grid covers 2 eV wall neutrals to the hot core with ~7× fewer points with better accuracy (in development)</a:t>
            </a:r>
            <a:endParaRPr lang="en-US" sz="3300" b="1" dirty="0">
              <a:solidFill>
                <a:srgbClr val="115740"/>
              </a:solidFill>
            </a:endParaRP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Explicit pseudo-time stepping is limited by stability, so convergence can still be slow</a:t>
            </a:r>
          </a:p>
          <a:p>
            <a:pPr marL="573786" lvl="1" indent="-173736">
              <a:spcAft>
                <a:spcPts val="700"/>
              </a:spcAft>
            </a:pPr>
            <a:r>
              <a:rPr lang="en-US" sz="3300" dirty="0">
                <a:solidFill>
                  <a:srgbClr val="2B302E"/>
                </a:solidFill>
              </a:rPr>
              <a:t>Advection sweeps invert transport and loss exactly: no stability limit (in development)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1CE65-8BFF-1AA3-7957-DA8E4A9D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95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Operator Tests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s4_ionization_dec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73457"/>
            <a:ext cx="2606040" cy="20422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383280"/>
            <a:ext cx="2606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1100" b="1" i="0">
                <a:solidFill>
                  <a:srgbClr val="115740"/>
                </a:solidFill>
                <a:latin typeface="Palatino Linotype"/>
              </a:rPr>
              <a:t>Ionization decay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SSP-RK3 converges at 3rd order in νΔt</a:t>
            </a:r>
          </a:p>
        </p:txBody>
      </p:sp>
      <p:pic>
        <p:nvPicPr>
          <p:cNvPr id="7" name="Picture 6" descr="s4_cx_ra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980" y="1167644"/>
            <a:ext cx="2606040" cy="20538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68980" y="3383280"/>
            <a:ext cx="2606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1100" b="1" i="0">
                <a:solidFill>
                  <a:srgbClr val="115740"/>
                </a:solidFill>
                <a:latin typeface="Palatino Linotype"/>
              </a:rPr>
              <a:t>CX rate between two Maxwellians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4th order in Δv (lattice rule, conical kernel singularity)</a:t>
            </a:r>
          </a:p>
        </p:txBody>
      </p:sp>
      <p:pic>
        <p:nvPicPr>
          <p:cNvPr id="9" name="Picture 8" descr="s4_wall_me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760" y="1180668"/>
            <a:ext cx="2606040" cy="20277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80760" y="3383280"/>
            <a:ext cx="2606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1100" b="1" i="0">
                <a:solidFill>
                  <a:srgbClr val="115740"/>
                </a:solidFill>
                <a:latin typeface="Palatino Linotype"/>
              </a:rPr>
              <a:t>Wall boundary condition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4th order in the mesh at p = 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BGK Validation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fig02_bgk_conserv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3694"/>
            <a:ext cx="2926080" cy="2256050"/>
          </a:xfrm>
          <a:prstGeom prst="rect">
            <a:avLst/>
          </a:prstGeom>
        </p:spPr>
      </p:pic>
      <p:pic>
        <p:nvPicPr>
          <p:cNvPr id="6" name="Picture 5" descr="fig03_bgk_entro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706" y="1143000"/>
            <a:ext cx="2898986" cy="2377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56616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Relative change in mass, momentum and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356616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Kinetic entropy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0" y="1188720"/>
            <a:ext cx="196596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Conservative: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Mieussens discrete equilibrium holds mass, momentum and energy to round-off (2.4×10⁻¹³)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Entropy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increases monotonically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Newton solve: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O(N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vx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 + 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vy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 + 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vz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), at most 3 iterations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Cost: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about 2% of CX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Transient mode only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for now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Computational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 descr="s4_cost_n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61502"/>
            <a:ext cx="3017520" cy="2386155"/>
          </a:xfrm>
          <a:prstGeom prst="rect">
            <a:avLst/>
          </a:prstGeom>
        </p:spPr>
      </p:pic>
      <p:pic>
        <p:nvPicPr>
          <p:cNvPr id="6" name="Picture 5" descr="s4_cost_elem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176106"/>
            <a:ext cx="3017520" cy="23569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61188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Cost vs velocity points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361188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Cost vs number of elements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3720" y="1188720"/>
            <a:ext cx="178308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CX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is 90–95% of each iteration in fp64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FFT: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scales as 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v</a:t>
            </a:r>
            <a:r>
              <a:rPr sz="1050" b="0" i="0" baseline="30000">
                <a:solidFill>
                  <a:srgbClr val="2B302E"/>
                </a:solidFill>
                <a:latin typeface="Palatino Linotype"/>
              </a:rPr>
              <a:t>1.13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; direct as 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v</a:t>
            </a:r>
            <a:r>
              <a:rPr sz="1050" b="0" i="0" baseline="30000">
                <a:solidFill>
                  <a:srgbClr val="2B302E"/>
                </a:solidFill>
                <a:latin typeface="Palatino Linotype"/>
              </a:rPr>
              <a:t>2.02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fp32 convolution: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3.5–7.6× faster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≈ 4.5 ns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per phase-space DOF per iteration once the GPU is saturated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Linear in elements, roughly independent of 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Spatial And Velocity Convergence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 descr="s4_fourier_spat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8770"/>
            <a:ext cx="3017520" cy="2331618"/>
          </a:xfrm>
          <a:prstGeom prst="rect">
            <a:avLst/>
          </a:prstGeom>
        </p:spPr>
      </p:pic>
      <p:pic>
        <p:nvPicPr>
          <p:cNvPr id="6" name="Picture 5" descr="s4_fourier_veloc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168243"/>
            <a:ext cx="3017520" cy="23726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61188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DG error vs number of elements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361188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Error vs velocity points, even and odd 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3720" y="1188720"/>
            <a:ext cx="178308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Space: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O(Δx</a:t>
            </a:r>
            <a:r>
              <a:rPr sz="1050" b="0" i="0" baseline="30000">
                <a:solidFill>
                  <a:srgbClr val="2B302E"/>
                </a:solidFill>
                <a:latin typeface="Palatino Linotype"/>
              </a:rPr>
              <a:t>p+1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) for p = 1–4, also on randomly perturbed meshes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Velocity, even N: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exponential convergence down to the DG error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Velocity, odd N: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composite Simpson weights converge at half the rate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MAST-U Demonstration: Background And Mesh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fig09a_plasma_den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2216"/>
            <a:ext cx="1783080" cy="2824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Plasma density</a:t>
            </a:r>
          </a:p>
        </p:txBody>
      </p:sp>
      <p:pic>
        <p:nvPicPr>
          <p:cNvPr id="7" name="Picture 6" descr="fig09b_plasma_temperat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20" y="1260812"/>
            <a:ext cx="1783080" cy="2827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172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Plasma temperature</a:t>
            </a:r>
          </a:p>
        </p:txBody>
      </p:sp>
      <p:pic>
        <p:nvPicPr>
          <p:cNvPr id="9" name="Picture 8" descr="fig09c_me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597" y="1097280"/>
            <a:ext cx="1450365" cy="3154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0624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GUERNICA mesh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1188720"/>
            <a:ext cx="251460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SOLPS-ITER background, shot 45470 at 0.42 s: ohmic L-mode, double null, conventional divertor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Ion fields set equal to the electron fields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Planar 2D, uniform toroidally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709 quadrilaterals out to the first wall, p = 1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108 × 108 × 26 velocities over ±4.7×10⁵ m/s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Recycling walls at 2 eV; ionization + CX + recombination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MAST-U Demonstration: Neutral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4612"/>
            <a:ext cx="1783080" cy="28200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Neutral density</a:t>
            </a:r>
          </a:p>
        </p:txBody>
      </p:sp>
      <p:pic>
        <p:nvPicPr>
          <p:cNvPr id="7" name="Picture 6" descr="fig11b_neutral_flu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20" y="1264612"/>
            <a:ext cx="1783080" cy="28200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172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Neutral flux</a:t>
            </a:r>
          </a:p>
        </p:txBody>
      </p:sp>
      <p:pic>
        <p:nvPicPr>
          <p:cNvPr id="9" name="Picture 8" descr="fig11c_neutral_temperat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240" y="1228325"/>
            <a:ext cx="1783080" cy="28925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06240" y="429768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Neutral temperature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1188720"/>
            <a:ext cx="251460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Peak n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n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 = 8×10¹⁷ m⁻³ at the lower inner strike point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T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n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 from a few eV in the divertor chambers to &gt; 100 eV in the core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Flux streamlines run from the strike points to the walls</a:t>
            </a:r>
          </a:p>
          <a:p>
            <a:pPr marL="155448" indent="-155448" algn="l">
              <a:spcAft>
                <a:spcPts val="70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Faint streaks from the strike points are ray effects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MAST-U Demonstration: Balance And Convergence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 descr="fig12a_particle_bal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00758"/>
            <a:ext cx="3291840" cy="1638962"/>
          </a:xfrm>
          <a:prstGeom prst="rect">
            <a:avLst/>
          </a:prstGeom>
        </p:spPr>
      </p:pic>
      <p:pic>
        <p:nvPicPr>
          <p:cNvPr id="6" name="Picture 5" descr="fig12b_energy_bala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38118"/>
            <a:ext cx="3291840" cy="163896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920" y="1123187"/>
            <a:ext cx="2377440" cy="18227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1920" y="301752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Residuals, fp32 (solid) and fp64 (dashed)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188720"/>
            <a:ext cx="219456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Ionization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removes 18% of emitted neutrals; 82% are absorbed at the walls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Balances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close to 3×10⁻⁹ relative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fp32: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residual floor 5×10⁻⁷ to 8×10⁻⁶</a:t>
            </a:r>
          </a:p>
          <a:p>
            <a:pPr marL="155448" indent="-155448" algn="l">
              <a:spcAft>
                <a:spcPts val="6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fp64: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residuals reach 4×10⁻¹⁴ – 10⁻¹²; density changes by 2×10⁻⁷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429000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0"/>
              </a:spcAft>
              <a:buFont typeface="Arial"/>
              <a:buChar char="•"/>
            </a:pPr>
            <a:r>
              <a:rPr sz="1050" b="0" i="0">
                <a:solidFill>
                  <a:srgbClr val="2B302E"/>
                </a:solidFill>
                <a:latin typeface="Palatino Linotype"/>
              </a:rPr>
              <a:t>4,000 iterations: 86 min in fp32, 6.0 h in fp64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cap="none"/>
              <a:t>MAST-U Demonstration: Reaction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 descr="fig13a_Rrec_parti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6093"/>
            <a:ext cx="1325880" cy="2096933"/>
          </a:xfrm>
          <a:prstGeom prst="rect">
            <a:avLst/>
          </a:prstGeom>
        </p:spPr>
      </p:pic>
      <p:pic>
        <p:nvPicPr>
          <p:cNvPr id="6" name="Picture 5" descr="fig13b_Riz_parti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943" y="1179738"/>
            <a:ext cx="1325880" cy="2029642"/>
          </a:xfrm>
          <a:prstGeom prst="rect">
            <a:avLst/>
          </a:prstGeom>
        </p:spPr>
      </p:pic>
      <p:pic>
        <p:nvPicPr>
          <p:cNvPr id="7" name="Picture 6" descr="fig13c_Rcx_parti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688" y="1174563"/>
            <a:ext cx="1325880" cy="2039992"/>
          </a:xfrm>
          <a:prstGeom prst="rect">
            <a:avLst/>
          </a:prstGeom>
        </p:spPr>
      </p:pic>
      <p:pic>
        <p:nvPicPr>
          <p:cNvPr id="8" name="Picture 7" descr="fig13d_Rrec_energ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9432" y="1137182"/>
            <a:ext cx="1325880" cy="2114754"/>
          </a:xfrm>
          <a:prstGeom prst="rect">
            <a:avLst/>
          </a:prstGeom>
        </p:spPr>
      </p:pic>
      <p:pic>
        <p:nvPicPr>
          <p:cNvPr id="9" name="Picture 8" descr="fig13e_Riz_energ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176" y="1171114"/>
            <a:ext cx="1325880" cy="2046891"/>
          </a:xfrm>
          <a:prstGeom prst="rect">
            <a:avLst/>
          </a:prstGeom>
        </p:spPr>
      </p:pic>
      <p:pic>
        <p:nvPicPr>
          <p:cNvPr id="10" name="Picture 9" descr="fig13f_Rcx_energ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0920" y="1168239"/>
            <a:ext cx="1325880" cy="20526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3310128"/>
            <a:ext cx="4087368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Particle rates: recombination, ionization, charge exchange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3310128"/>
            <a:ext cx="4087368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 algn="ctr">
              <a:spcAft>
                <a:spcPts val="100"/>
              </a:spcAft>
              <a:buNone/>
            </a:pPr>
            <a:r>
              <a:rPr sz="950" b="0" i="0">
                <a:solidFill>
                  <a:srgbClr val="6F7674"/>
                </a:solidFill>
                <a:latin typeface="Palatino Linotype"/>
              </a:rPr>
              <a:t>Energy rates: recombination, ionization, charge exchange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657600"/>
            <a:ext cx="777240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Ionization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is the main volumetric sink of neutral particles and energy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Charge exchange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conserves particles (R</a:t>
            </a:r>
            <a:r>
              <a:rPr sz="1050" b="0" i="0" baseline="-25000">
                <a:solidFill>
                  <a:srgbClr val="2B302E"/>
                </a:solidFill>
                <a:latin typeface="Palatino Linotype"/>
              </a:rPr>
              <a:t>cx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 at round-off); in energy it is a source inside the plasma and a sink near the walls</a:t>
            </a:r>
          </a:p>
          <a:p>
            <a:pPr marL="155448" indent="-155448" algn="l">
              <a:spcAft>
                <a:spcPts val="400"/>
              </a:spcAft>
              <a:buFont typeface="Arial"/>
              <a:buChar char="•"/>
            </a:pPr>
            <a:r>
              <a:rPr sz="1050" b="1" i="0">
                <a:solidFill>
                  <a:srgbClr val="115740"/>
                </a:solidFill>
                <a:latin typeface="Palatino Linotype"/>
              </a:rPr>
              <a:t>Recombination </a:t>
            </a:r>
            <a:r>
              <a:rPr sz="1050" b="0" i="0">
                <a:solidFill>
                  <a:srgbClr val="2B302E"/>
                </a:solidFill>
                <a:latin typeface="Palatino Linotype"/>
              </a:rPr>
              <a:t>is a small source; radiative only, three-body still to be added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0C561A-7EC1-1918-A6F0-8E1F900D5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E020-FD70-774F-88AD-BC4F91F264AC}" type="slidenum">
              <a:rPr lang="en-US" smtClean="0"/>
              <a:t>26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A299D0-1454-D8E1-BF19-B2E573272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cap="none" dirty="0"/>
              <a:t>Fundamental Tradeoff Of Modeling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A648E2-2182-54EA-89A6-94CDF4AB5093}"/>
              </a:ext>
            </a:extLst>
          </p:cNvPr>
          <p:cNvCxnSpPr/>
          <p:nvPr/>
        </p:nvCxnSpPr>
        <p:spPr>
          <a:xfrm>
            <a:off x="2038662" y="1851285"/>
            <a:ext cx="5066676" cy="0"/>
          </a:xfrm>
          <a:prstGeom prst="straightConnector1">
            <a:avLst/>
          </a:prstGeom>
          <a:ln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EBDD2E-C991-FBCB-BF72-8775619A9F96}"/>
              </a:ext>
            </a:extLst>
          </p:cNvPr>
          <p:cNvSpPr txBox="1"/>
          <p:nvPr/>
        </p:nvSpPr>
        <p:spPr>
          <a:xfrm>
            <a:off x="1634544" y="141657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Speed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372588-2350-2DD1-A882-1EA44ACC5ACF}"/>
              </a:ext>
            </a:extLst>
          </p:cNvPr>
          <p:cNvSpPr txBox="1"/>
          <p:nvPr/>
        </p:nvSpPr>
        <p:spPr>
          <a:xfrm>
            <a:off x="6461379" y="141657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Accuracy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28EE8D-8C31-42D2-C688-3412D80B651D}"/>
              </a:ext>
            </a:extLst>
          </p:cNvPr>
          <p:cNvSpPr txBox="1"/>
          <p:nvPr/>
        </p:nvSpPr>
        <p:spPr>
          <a:xfrm>
            <a:off x="4217078" y="141657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alatino Linotype" panose="02040502050505030304" pitchFamily="18" charset="0"/>
              </a:rPr>
              <a:t>vs.</a:t>
            </a:r>
          </a:p>
        </p:txBody>
      </p:sp>
      <p:sp>
        <p:nvSpPr>
          <p:cNvPr id="9" name="&quot;No&quot; Symbol 8">
            <a:extLst>
              <a:ext uri="{FF2B5EF4-FFF2-40B4-BE49-F238E27FC236}">
                <a16:creationId xmlns:a16="http://schemas.microsoft.com/office/drawing/2014/main" id="{055F05C5-ABFB-DE32-2001-70F13809D315}"/>
              </a:ext>
            </a:extLst>
          </p:cNvPr>
          <p:cNvSpPr/>
          <p:nvPr/>
        </p:nvSpPr>
        <p:spPr>
          <a:xfrm>
            <a:off x="4039848" y="1189006"/>
            <a:ext cx="824459" cy="824459"/>
          </a:xfrm>
          <a:prstGeom prst="noSmoking">
            <a:avLst>
              <a:gd name="adj" fmla="val 2704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AE1EF-741A-B1F9-47DB-0CB744E42023}"/>
              </a:ext>
            </a:extLst>
          </p:cNvPr>
          <p:cNvSpPr txBox="1"/>
          <p:nvPr/>
        </p:nvSpPr>
        <p:spPr>
          <a:xfrm>
            <a:off x="464831" y="3114549"/>
            <a:ext cx="797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Palatino Linotype" panose="02040502050505030304" pitchFamily="18" charset="0"/>
              </a:rPr>
              <a:t>How can we get 2X3V kinetic neutrals fast without compromising accuracy?</a:t>
            </a:r>
          </a:p>
        </p:txBody>
      </p:sp>
    </p:spTree>
    <p:extLst>
      <p:ext uri="{BB962C8B-B14F-4D97-AF65-F5344CB8AC3E}">
        <p14:creationId xmlns:p14="http://schemas.microsoft.com/office/powerpoint/2010/main" val="212367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formal_presentation_powerpoint_16x9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EA8E4DD6-F6CC-6649-8AA0-0287E72F2445}" vid="{D037BEE6-E101-AA4A-8E75-1ACD7805C5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1951</TotalTime>
  <Words>2817</Words>
  <Application>Microsoft Macintosh PowerPoint</Application>
  <PresentationFormat>On-screen Show (16:9)</PresentationFormat>
  <Paragraphs>262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Palatino Linotype</vt:lpstr>
      <vt:lpstr>formal_presentation_powerpoint_16x9</vt:lpstr>
      <vt:lpstr>GUERNICA:  Overcoming Challenges Associated With 2X3V Kinetic Neutrals </vt:lpstr>
      <vt:lpstr>GUERNICA: 2X3V Kinetic Neutral Solver</vt:lpstr>
      <vt:lpstr>How Long Does A Code Take To Run?</vt:lpstr>
      <vt:lpstr>Cost Per Iteration</vt:lpstr>
      <vt:lpstr>Full CX Matches DEGAS2; Meier CX Does Not</vt:lpstr>
      <vt:lpstr>CX Is Slow; FFT Makes It Fast(er)</vt:lpstr>
      <vt:lpstr>The Issue With Uniform Cartesian Grids</vt:lpstr>
      <vt:lpstr>Preliminary MAST-U Demonstration</vt:lpstr>
      <vt:lpstr>Consequences Of Under-Resolved Velocity Space</vt:lpstr>
      <vt:lpstr>Moving To A Spherical Grid</vt:lpstr>
      <vt:lpstr>From Uniform Cartesian To Spherical Velocity Space</vt:lpstr>
      <vt:lpstr>Conclusions</vt:lpstr>
      <vt:lpstr>Backup</vt:lpstr>
      <vt:lpstr>Number Of Iterations</vt:lpstr>
      <vt:lpstr>From Time Stepping To Advection Sweeps</vt:lpstr>
      <vt:lpstr>Stability And Convergence Of Pseudo-Time Stepping</vt:lpstr>
      <vt:lpstr>Conclusions</vt:lpstr>
      <vt:lpstr>Operator Tests</vt:lpstr>
      <vt:lpstr>BGK Validation</vt:lpstr>
      <vt:lpstr>Computational Cost</vt:lpstr>
      <vt:lpstr>Spatial And Velocity Convergence</vt:lpstr>
      <vt:lpstr>MAST-U Demonstration: Background And Mesh</vt:lpstr>
      <vt:lpstr>MAST-U Demonstration: Neutral Solution</vt:lpstr>
      <vt:lpstr>MAST-U Demonstration: Balance And Convergence</vt:lpstr>
      <vt:lpstr>MAST-U Demonstration: Reaction Rates</vt:lpstr>
      <vt:lpstr>Fundamental Tradeoff Of Modeling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GUERNICA: a continuum kinetic neutral code with full charge exchange on a GPU</dc:title>
  <dc:creator>Jack Gabriel</dc:creator>
  <cp:lastModifiedBy>Jack Gabriel</cp:lastModifiedBy>
  <cp:revision>45</cp:revision>
  <dcterms:created xsi:type="dcterms:W3CDTF">2024-02-26T21:18:57Z</dcterms:created>
  <dcterms:modified xsi:type="dcterms:W3CDTF">2026-10-07T22:33:20Z</dcterms:modified>
</cp:coreProperties>
</file>