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20"/>
  </p:notesMasterIdLst>
  <p:sldIdLst>
    <p:sldId id="256" r:id="rId2"/>
    <p:sldId id="258" r:id="rId3"/>
    <p:sldId id="265" r:id="rId4"/>
    <p:sldId id="259" r:id="rId5"/>
    <p:sldId id="260" r:id="rId6"/>
    <p:sldId id="261" r:id="rId7"/>
    <p:sldId id="264" r:id="rId8"/>
    <p:sldId id="266" r:id="rId9"/>
    <p:sldId id="267" r:id="rId10"/>
    <p:sldId id="268" r:id="rId11"/>
    <p:sldId id="269" r:id="rId12"/>
    <p:sldId id="272" r:id="rId13"/>
    <p:sldId id="270" r:id="rId14"/>
    <p:sldId id="273" r:id="rId15"/>
    <p:sldId id="274" r:id="rId16"/>
    <p:sldId id="275" r:id="rId17"/>
    <p:sldId id="262" r:id="rId18"/>
    <p:sldId id="26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0" d="100"/>
          <a:sy n="90" d="100"/>
        </p:scale>
        <p:origin x="126" y="84"/>
      </p:cViewPr>
      <p:guideLst>
        <p:guide orient="horz" pos="2160"/>
        <p:guide pos="3840"/>
      </p:guideLst>
    </p:cSldViewPr>
  </p:slideViewPr>
  <p:notesTextViewPr>
    <p:cViewPr>
      <p:scale>
        <a:sx n="1" d="1"/>
        <a:sy n="1" d="1"/>
      </p:scale>
      <p:origin x="0" y="0"/>
    </p:cViewPr>
  </p:notesTextViewPr>
  <p:notesViewPr>
    <p:cSldViewPr snapToGrid="0">
      <p:cViewPr varScale="1">
        <p:scale>
          <a:sx n="95" d="100"/>
          <a:sy n="95" d="100"/>
        </p:scale>
        <p:origin x="358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7EAE9-CD22-4919-B9F6-1A82D6CE1B33}" type="datetimeFigureOut">
              <a:rPr lang="de-DE" smtClean="0"/>
              <a:t>05.10.2026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5E968-FCE0-431C-99B4-EC8EA971DFFE}" type="slidenum">
              <a:rPr lang="de-DE" smtClean="0"/>
              <a:t>‹Nr.›</a:t>
            </a:fld>
            <a:endParaRPr lang="de-DE"/>
          </a:p>
        </p:txBody>
      </p:sp>
    </p:spTree>
    <p:extLst>
      <p:ext uri="{BB962C8B-B14F-4D97-AF65-F5344CB8AC3E}">
        <p14:creationId xmlns:p14="http://schemas.microsoft.com/office/powerpoint/2010/main" val="2473659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1.emf"/><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oleObject" Target="../embeddings/oleObject2.bin"/><Relationship Id="rId5" Type="http://schemas.openxmlformats.org/officeDocument/2006/relationships/image" Target="../media/image8.jpg"/><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emf"/><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oleObject" Target="../embeddings/oleObject2.bin"/><Relationship Id="rId5" Type="http://schemas.openxmlformats.org/officeDocument/2006/relationships/image" Target="../media/image8.jp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IPP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991266"/>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dirty="0">
                  <a:latin typeface="Arial Narrow" panose="020B0606020202030204" pitchFamily="34" charset="0"/>
                </a:rPr>
                <a:t>This work has been carried out within the framework of the EUROfusion Consortium, funded by the European Union via the </a:t>
              </a:r>
              <a:r>
                <a:rPr lang="en-US" sz="600" i="1" dirty="0" err="1">
                  <a:latin typeface="Arial Narrow" panose="020B0606020202030204" pitchFamily="34" charset="0"/>
                </a:rPr>
                <a:t>Euratom</a:t>
              </a:r>
              <a:r>
                <a:rPr lang="en-US" sz="600" i="1" dirty="0">
                  <a:latin typeface="Arial Narrow" panose="020B0606020202030204" pitchFamily="34" charset="0"/>
                </a:rPr>
                <a:t> Research and Training </a:t>
              </a:r>
              <a:r>
                <a:rPr lang="en-US" sz="600" i="1" dirty="0" err="1">
                  <a:latin typeface="Arial Narrow" panose="020B0606020202030204" pitchFamily="34" charset="0"/>
                </a:rPr>
                <a:t>Programme</a:t>
              </a:r>
              <a:r>
                <a:rPr lang="en-US" sz="600" i="1" dirty="0">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a:t>
            </a:r>
            <a:r>
              <a:rPr lang="de-DE" dirty="0" smtClean="0"/>
              <a:t>bearbeiten</a:t>
            </a:r>
            <a:endParaRPr lang="de-DE" dirty="0"/>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6463" y="6022660"/>
            <a:ext cx="1563683" cy="371450"/>
          </a:xfrm>
          <a:prstGeom prst="rect">
            <a:avLst/>
          </a:prstGeom>
        </p:spPr>
      </p:pic>
      <p:sp>
        <p:nvSpPr>
          <p:cNvPr id="5" name="Datumsplatzhalter 4"/>
          <p:cNvSpPr>
            <a:spLocks noGrp="1"/>
          </p:cNvSpPr>
          <p:nvPr>
            <p:ph type="dt" sz="half" idx="10"/>
          </p:nvPr>
        </p:nvSpPr>
        <p:spPr/>
        <p:txBody>
          <a:bodyPr/>
          <a:lstStyle/>
          <a:p>
            <a:endParaRPr lang="de-DE" dirty="0"/>
          </a:p>
        </p:txBody>
      </p:sp>
      <p:sp>
        <p:nvSpPr>
          <p:cNvPr id="6" name="Fußzeilenplatzhalter 5"/>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2860045517"/>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IP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a:t>
            </a:r>
            <a:r>
              <a:rPr lang="de-DE" dirty="0" smtClean="0"/>
              <a:t>bearbeiten</a:t>
            </a:r>
            <a:endParaRPr lang="de-DE" dirty="0"/>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endParaRPr lang="de-DE" dirty="0"/>
          </a:p>
        </p:txBody>
      </p:sp>
      <p:sp>
        <p:nvSpPr>
          <p:cNvPr id="6" name="Fußzeilenplatzhalter 5"/>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86396730"/>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IPP Image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825531"/>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dirty="0">
                  <a:latin typeface="Arial Narrow" panose="020B0606020202030204" pitchFamily="34" charset="0"/>
                </a:rPr>
                <a:t>This work has been carried out within the framework of the EUROfusion Consortium, funded by the European Union via the </a:t>
              </a:r>
              <a:r>
                <a:rPr lang="en-US" sz="600" i="1" dirty="0" err="1">
                  <a:latin typeface="Arial Narrow" panose="020B0606020202030204" pitchFamily="34" charset="0"/>
                </a:rPr>
                <a:t>Euratom</a:t>
              </a:r>
              <a:r>
                <a:rPr lang="en-US" sz="600" i="1" dirty="0">
                  <a:latin typeface="Arial Narrow" panose="020B0606020202030204" pitchFamily="34" charset="0"/>
                </a:rPr>
                <a:t> Research and Training </a:t>
              </a:r>
              <a:r>
                <a:rPr lang="en-US" sz="600" i="1" dirty="0" err="1">
                  <a:latin typeface="Arial Narrow" panose="020B0606020202030204" pitchFamily="34" charset="0"/>
                </a:rPr>
                <a:t>Programme</a:t>
              </a:r>
              <a:r>
                <a:rPr lang="en-US" sz="600" i="1" dirty="0">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a:t>
            </a:r>
            <a:r>
              <a:rPr lang="de-DE" dirty="0" smtClean="0"/>
              <a:t>bearbeiten</a:t>
            </a:r>
            <a:endParaRPr lang="de-DE" dirty="0"/>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6463" y="5856925"/>
            <a:ext cx="1563683" cy="371450"/>
          </a:xfrm>
          <a:prstGeom prst="rect">
            <a:avLst/>
          </a:prstGeom>
        </p:spPr>
      </p:pic>
      <p:sp>
        <p:nvSpPr>
          <p:cNvPr id="5" name="Datumsplatzhalter 4"/>
          <p:cNvSpPr>
            <a:spLocks noGrp="1"/>
          </p:cNvSpPr>
          <p:nvPr>
            <p:ph type="dt" sz="half" idx="10"/>
          </p:nvPr>
        </p:nvSpPr>
        <p:spPr/>
        <p:txBody>
          <a:bodyPr/>
          <a:lstStyle/>
          <a:p>
            <a:endParaRPr lang="de-DE" dirty="0"/>
          </a:p>
        </p:txBody>
      </p:sp>
      <p:sp>
        <p:nvSpPr>
          <p:cNvPr id="6" name="Fußzeilenplatzhalter 5"/>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
        <p:nvSpPr>
          <p:cNvPr id="9" name="Bildplatzhalter 8"/>
          <p:cNvSpPr>
            <a:spLocks noGrp="1"/>
          </p:cNvSpPr>
          <p:nvPr>
            <p:ph type="pic" sz="quarter" idx="13" hasCustomPrompt="1"/>
          </p:nvPr>
        </p:nvSpPr>
        <p:spPr>
          <a:xfrm>
            <a:off x="6705602" y="3662363"/>
            <a:ext cx="4864608" cy="2128266"/>
          </a:xfrm>
          <a:noFill/>
        </p:spPr>
        <p:txBody>
          <a:bodyPr/>
          <a:lstStyle>
            <a:lvl1pPr>
              <a:defRPr sz="4800" b="1" baseline="0">
                <a:solidFill>
                  <a:schemeClr val="bg1"/>
                </a:solidFill>
              </a:defRPr>
            </a:lvl1pPr>
          </a:lstStyle>
          <a:p>
            <a:r>
              <a:rPr lang="de-DE" dirty="0" smtClean="0"/>
              <a:t>Insert </a:t>
            </a:r>
            <a:r>
              <a:rPr lang="de-DE" dirty="0" err="1" smtClean="0"/>
              <a:t>your</a:t>
            </a:r>
            <a:r>
              <a:rPr lang="de-DE" dirty="0" smtClean="0"/>
              <a:t> </a:t>
            </a:r>
            <a:r>
              <a:rPr lang="de-DE" dirty="0" err="1" smtClean="0"/>
              <a:t>own</a:t>
            </a:r>
            <a:r>
              <a:rPr lang="de-DE" dirty="0" smtClean="0"/>
              <a:t> title </a:t>
            </a:r>
            <a:r>
              <a:rPr lang="de-DE" dirty="0" err="1" smtClean="0"/>
              <a:t>image</a:t>
            </a:r>
            <a:endParaRPr lang="de-DE" dirty="0"/>
          </a:p>
        </p:txBody>
      </p:sp>
    </p:spTree>
    <p:extLst>
      <p:ext uri="{BB962C8B-B14F-4D97-AF65-F5344CB8AC3E}">
        <p14:creationId xmlns:p14="http://schemas.microsoft.com/office/powerpoint/2010/main" val="1919195500"/>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IPP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a:t>
            </a:r>
            <a:r>
              <a:rPr lang="de-DE" dirty="0" smtClean="0"/>
              <a:t>bearbeiten</a:t>
            </a:r>
            <a:endParaRPr lang="de-DE" dirty="0"/>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endParaRPr lang="de-DE" dirty="0"/>
          </a:p>
        </p:txBody>
      </p:sp>
      <p:sp>
        <p:nvSpPr>
          <p:cNvPr id="6" name="Fußzeilenplatzhalter 5"/>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‹Nr.›</a:t>
            </a:fld>
            <a:endParaRPr lang="de-DE" dirty="0"/>
          </a:p>
        </p:txBody>
      </p:sp>
      <p:sp>
        <p:nvSpPr>
          <p:cNvPr id="8" name="Bildplatzhalter 7"/>
          <p:cNvSpPr>
            <a:spLocks noGrp="1"/>
          </p:cNvSpPr>
          <p:nvPr>
            <p:ph type="pic" sz="quarter" idx="13" hasCustomPrompt="1"/>
          </p:nvPr>
        </p:nvSpPr>
        <p:spPr>
          <a:xfrm>
            <a:off x="6705600" y="3662363"/>
            <a:ext cx="4864100" cy="2128837"/>
          </a:xfrm>
        </p:spPr>
        <p:txBody>
          <a:bodyPr>
            <a:noAutofit/>
          </a:bodyPr>
          <a:lstStyle>
            <a:lvl1pPr>
              <a:defRPr sz="4800" b="1" baseline="0">
                <a:solidFill>
                  <a:schemeClr val="bg1"/>
                </a:solidFill>
              </a:defRPr>
            </a:lvl1pPr>
          </a:lstStyle>
          <a:p>
            <a:r>
              <a:rPr lang="de-DE" dirty="0" smtClean="0"/>
              <a:t>Insert </a:t>
            </a:r>
            <a:r>
              <a:rPr lang="de-DE" dirty="0" err="1" smtClean="0"/>
              <a:t>your</a:t>
            </a:r>
            <a:r>
              <a:rPr lang="de-DE" dirty="0" smtClean="0"/>
              <a:t> </a:t>
            </a:r>
            <a:r>
              <a:rPr lang="de-DE" dirty="0" err="1" smtClean="0"/>
              <a:t>own</a:t>
            </a:r>
            <a:r>
              <a:rPr lang="de-DE" dirty="0" smtClean="0"/>
              <a:t> title </a:t>
            </a:r>
            <a:r>
              <a:rPr lang="de-DE" dirty="0" err="1" smtClean="0"/>
              <a:t>image</a:t>
            </a:r>
            <a:endParaRPr lang="de-DE" dirty="0"/>
          </a:p>
        </p:txBody>
      </p:sp>
    </p:spTree>
    <p:extLst>
      <p:ext uri="{BB962C8B-B14F-4D97-AF65-F5344CB8AC3E}">
        <p14:creationId xmlns:p14="http://schemas.microsoft.com/office/powerpoint/2010/main" val="3668073366"/>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4977669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4913"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2" y="1609726"/>
            <a:ext cx="10837863" cy="4843462"/>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8" name="Datumsplatzhalter 7"/>
          <p:cNvSpPr>
            <a:spLocks noGrp="1"/>
          </p:cNvSpPr>
          <p:nvPr>
            <p:ph type="dt" sz="half" idx="14"/>
          </p:nvPr>
        </p:nvSpPr>
        <p:spPr/>
        <p:txBody>
          <a:bodyPr/>
          <a:lstStyle/>
          <a:p>
            <a:endParaRPr lang="de-DE" dirty="0"/>
          </a:p>
        </p:txBody>
      </p:sp>
      <p:sp>
        <p:nvSpPr>
          <p:cNvPr id="9" name="Fußzeilenplatzhalter 8"/>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10" name="Foliennummernplatzhalter 9"/>
          <p:cNvSpPr>
            <a:spLocks noGrp="1"/>
          </p:cNvSpPr>
          <p:nvPr>
            <p:ph type="sldNum" sz="quarter" idx="16"/>
          </p:nvPr>
        </p:nvSpPr>
        <p:spPr/>
        <p:txBody>
          <a:bodyPr/>
          <a:lstStyle/>
          <a:p>
            <a:fld id="{ECE691D0-CC49-4FC7-9C4D-6112B0CB3A76}" type="slidenum">
              <a:rPr lang="de-DE" smtClean="0"/>
              <a:pPr/>
              <a:t>‹Nr.›</a:t>
            </a:fld>
            <a:endParaRPr lang="de-DE" dirty="0"/>
          </a:p>
        </p:txBody>
      </p:sp>
      <p:sp>
        <p:nvSpPr>
          <p:cNvPr id="12" name="Titel 1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3627371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3417710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937"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5" name="Datumsplatzhalter 14"/>
          <p:cNvSpPr>
            <a:spLocks noGrp="1"/>
          </p:cNvSpPr>
          <p:nvPr>
            <p:ph type="dt" sz="half" idx="14"/>
          </p:nvPr>
        </p:nvSpPr>
        <p:spPr/>
        <p:txBody>
          <a:bodyPr/>
          <a:lstStyle/>
          <a:p>
            <a:endParaRPr lang="de-DE" dirty="0"/>
          </a:p>
        </p:txBody>
      </p:sp>
      <p:sp>
        <p:nvSpPr>
          <p:cNvPr id="16" name="Fußzeilenplatzhalter 15"/>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17" name="Foliennummernplatzhalter 16"/>
          <p:cNvSpPr>
            <a:spLocks noGrp="1"/>
          </p:cNvSpPr>
          <p:nvPr>
            <p:ph type="sldNum" sz="quarter" idx="16"/>
          </p:nvPr>
        </p:nvSpPr>
        <p:spPr/>
        <p:txBody>
          <a:bodyPr/>
          <a:lstStyle/>
          <a:p>
            <a:fld id="{ECE691D0-CC49-4FC7-9C4D-6112B0CB3A76}" type="slidenum">
              <a:rPr lang="de-DE" smtClean="0"/>
              <a:pPr/>
              <a:t>‹Nr.›</a:t>
            </a:fld>
            <a:endParaRPr lang="de-DE" dirty="0"/>
          </a:p>
        </p:txBody>
      </p:sp>
      <p:sp>
        <p:nvSpPr>
          <p:cNvPr id="3" name="Textplatzhalter 2"/>
          <p:cNvSpPr>
            <a:spLocks noGrp="1"/>
          </p:cNvSpPr>
          <p:nvPr>
            <p:ph type="body" sz="quarter" idx="17"/>
          </p:nvPr>
        </p:nvSpPr>
        <p:spPr>
          <a:xfrm>
            <a:off x="658813" y="1609725"/>
            <a:ext cx="10514012" cy="4843463"/>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2" name="Titel 1"/>
          <p:cNvSpPr>
            <a:spLocks noGrp="1"/>
          </p:cNvSpPr>
          <p:nvPr>
            <p:ph type="title"/>
          </p:nvPr>
        </p:nvSpPr>
        <p:spPr/>
        <p:txBody>
          <a:bodyPr/>
          <a:lstStyle/>
          <a:p>
            <a:r>
              <a:rPr lang="de-DE" smtClean="0"/>
              <a:t>Titelmasterformat durch Klicken bearbeiten</a:t>
            </a:r>
            <a:endParaRPr lang="de-DE"/>
          </a:p>
        </p:txBody>
      </p:sp>
    </p:spTree>
    <p:extLst>
      <p:ext uri="{BB962C8B-B14F-4D97-AF65-F5344CB8AC3E}">
        <p14:creationId xmlns:p14="http://schemas.microsoft.com/office/powerpoint/2010/main" val="3176147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Felder (Text/Bi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34D6FFE-C346-403E-A982-395E5408109F}"/>
              </a:ext>
            </a:extLst>
          </p:cNvPr>
          <p:cNvGraphicFramePr>
            <a:graphicFrameLocks noChangeAspect="1"/>
          </p:cNvGraphicFramePr>
          <p:nvPr>
            <p:custDataLst>
              <p:tags r:id="rId2"/>
            </p:custDataLst>
            <p:extLst>
              <p:ext uri="{D42A27DB-BD31-4B8C-83A1-F6EECF244321}">
                <p14:modId xmlns:p14="http://schemas.microsoft.com/office/powerpoint/2010/main" val="14496989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961" name="think-cell Folie" r:id="rId5" imgW="384" imgH="385" progId="TCLayout.ActiveDocument.1">
                  <p:embed/>
                </p:oleObj>
              </mc:Choice>
              <mc:Fallback>
                <p:oleObj name="think-cell Folie" r:id="rId5" imgW="384" imgH="385" progId="TCLayout.ActiveDocument.1">
                  <p:embed/>
                  <p:pic>
                    <p:nvPicPr>
                      <p:cNvPr id="7" name="Object 6" hidden="1">
                        <a:extLst>
                          <a:ext uri="{FF2B5EF4-FFF2-40B4-BE49-F238E27FC236}">
                            <a16:creationId xmlns:a16="http://schemas.microsoft.com/office/drawing/2014/main" id="{434D6FFE-C346-403E-A982-395E5408109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FC65B91-E784-4354-A701-802A4C59DD9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658812" y="1881188"/>
            <a:ext cx="5265737" cy="4572000"/>
          </a:xfrm>
          <a:prstGeom prst="rect">
            <a:avLst/>
          </a:prstGeom>
        </p:spPr>
        <p:txBody>
          <a:bodyPr/>
          <a:lstStyle>
            <a:lvl3pPr>
              <a:defRPr b="0">
                <a:solidFill>
                  <a:schemeClr val="tx1"/>
                </a:solidFill>
              </a:defRPr>
            </a:lvl3pPr>
            <a:lvl4pPr>
              <a:defRPr b="1">
                <a:solidFill>
                  <a:schemeClr val="tx2"/>
                </a:solidFill>
              </a:defRPr>
            </a:lvl4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6296025" y="1881188"/>
            <a:ext cx="5200650" cy="4572000"/>
          </a:xfrm>
          <a:prstGeom prst="rect">
            <a:avLst/>
          </a:prstGeom>
        </p:spPr>
        <p:txBody>
          <a:bodyPr/>
          <a:lstStyle>
            <a:lvl3pPr>
              <a:defRPr b="0">
                <a:solidFill>
                  <a:schemeClr val="tx1"/>
                </a:solidFill>
              </a:defRPr>
            </a:lvl3pPr>
            <a:lvl4pPr>
              <a:defRPr b="1">
                <a:solidFill>
                  <a:schemeClr val="tx2"/>
                </a:solidFill>
              </a:defRPr>
            </a:lvl4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4" name="Titel 13"/>
          <p:cNvSpPr>
            <a:spLocks noGrp="1"/>
          </p:cNvSpPr>
          <p:nvPr>
            <p:ph type="title"/>
          </p:nvPr>
        </p:nvSpPr>
        <p:spPr/>
        <p:txBody>
          <a:bodyPr/>
          <a:lstStyle/>
          <a:p>
            <a:r>
              <a:rPr lang="de-DE" smtClean="0"/>
              <a:t>Titelmasterformat durch Klicken bearbeiten</a:t>
            </a:r>
            <a:endParaRPr lang="de-DE"/>
          </a:p>
        </p:txBody>
      </p:sp>
      <p:sp>
        <p:nvSpPr>
          <p:cNvPr id="12" name="Datumsplatzhalter 11"/>
          <p:cNvSpPr>
            <a:spLocks noGrp="1"/>
          </p:cNvSpPr>
          <p:nvPr>
            <p:ph type="dt" sz="half" idx="10"/>
          </p:nvPr>
        </p:nvSpPr>
        <p:spPr/>
        <p:txBody>
          <a:bodyPr/>
          <a:lstStyle/>
          <a:p>
            <a:endParaRPr lang="de-DE" dirty="0"/>
          </a:p>
        </p:txBody>
      </p:sp>
      <p:sp>
        <p:nvSpPr>
          <p:cNvPr id="13" name="Fußzeilenplatzhalter 12"/>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15" name="Foliennummernplatzhalter 14"/>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312673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nur Text ohne Titel)">
    <p:spTree>
      <p:nvGrpSpPr>
        <p:cNvPr id="1" name=""/>
        <p:cNvGrpSpPr/>
        <p:nvPr/>
      </p:nvGrpSpPr>
      <p:grpSpPr>
        <a:xfrm>
          <a:off x="0" y="0"/>
          <a:ext cx="0" cy="0"/>
          <a:chOff x="0" y="0"/>
          <a:chExt cx="0" cy="0"/>
        </a:xfrm>
      </p:grpSpPr>
      <p:sp>
        <p:nvSpPr>
          <p:cNvPr id="7" name="Inhaltsplatzhalter 6"/>
          <p:cNvSpPr>
            <a:spLocks noGrp="1"/>
          </p:cNvSpPr>
          <p:nvPr>
            <p:ph sz="quarter" idx="13" hasCustomPrompt="1"/>
          </p:nvPr>
        </p:nvSpPr>
        <p:spPr>
          <a:xfrm>
            <a:off x="658813" y="1233488"/>
            <a:ext cx="10837862" cy="5219699"/>
          </a:xfrm>
        </p:spPr>
        <p:txBody>
          <a:bodyPr/>
          <a:lstStyle>
            <a:lvl1pPr>
              <a:defRPr baseline="0"/>
            </a:lvl1pPr>
          </a:lstStyle>
          <a:p>
            <a:pPr lvl="0"/>
            <a:r>
              <a:rPr lang="de-DE" dirty="0"/>
              <a:t>Slide </a:t>
            </a:r>
            <a:r>
              <a:rPr lang="de-DE" dirty="0" err="1"/>
              <a:t>without</a:t>
            </a:r>
            <a:r>
              <a:rPr lang="de-DE" dirty="0"/>
              <a:t> title (</a:t>
            </a:r>
            <a:r>
              <a:rPr lang="de-DE" dirty="0" err="1"/>
              <a:t>exception</a:t>
            </a:r>
            <a:r>
              <a:rPr lang="de-DE" dirty="0"/>
              <a: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p:cNvSpPr>
            <a:spLocks noGrp="1"/>
          </p:cNvSpPr>
          <p:nvPr>
            <p:ph type="dt" sz="half" idx="14"/>
          </p:nvPr>
        </p:nvSpPr>
        <p:spPr/>
        <p:txBody>
          <a:bodyPr/>
          <a:lstStyle/>
          <a:p>
            <a:endParaRPr lang="de-DE" dirty="0"/>
          </a:p>
        </p:txBody>
      </p:sp>
      <p:sp>
        <p:nvSpPr>
          <p:cNvPr id="6" name="Fußzeilenplatzhalter 5"/>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8" name="Foliennummernplatzhalter 7"/>
          <p:cNvSpPr>
            <a:spLocks noGrp="1"/>
          </p:cNvSpPr>
          <p:nvPr>
            <p:ph type="sldNum" sz="quarter" idx="16"/>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1579246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8" name="Datumsplatzhalter 7"/>
          <p:cNvSpPr>
            <a:spLocks noGrp="1"/>
          </p:cNvSpPr>
          <p:nvPr>
            <p:ph type="dt" sz="half" idx="10"/>
          </p:nvPr>
        </p:nvSpPr>
        <p:spPr/>
        <p:txBody>
          <a:bodyPr/>
          <a:lstStyle/>
          <a:p>
            <a:endParaRPr lang="de-DE" dirty="0"/>
          </a:p>
        </p:txBody>
      </p:sp>
      <p:sp>
        <p:nvSpPr>
          <p:cNvPr id="9" name="Fußzeilenplatzhalter 8"/>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10" name="Foliennummernplatzhalter 9"/>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2812658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32535874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985"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smtClean="0"/>
              <a:t>Titelmasterformat durch Klicken bearbeiten</a:t>
            </a:r>
            <a:endParaRPr lang="de-DE"/>
          </a:p>
        </p:txBody>
      </p:sp>
      <p:sp>
        <p:nvSpPr>
          <p:cNvPr id="11" name="Datumsplatzhalter 10"/>
          <p:cNvSpPr>
            <a:spLocks noGrp="1"/>
          </p:cNvSpPr>
          <p:nvPr>
            <p:ph type="dt" sz="half" idx="10"/>
          </p:nvPr>
        </p:nvSpPr>
        <p:spPr/>
        <p:txBody>
          <a:bodyPr/>
          <a:lstStyle/>
          <a:p>
            <a:endParaRPr lang="de-DE" dirty="0"/>
          </a:p>
        </p:txBody>
      </p:sp>
      <p:sp>
        <p:nvSpPr>
          <p:cNvPr id="12" name="Fußzeilenplatzhalter 11"/>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868678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apiteltrenner">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3358235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009" name="think-cell Folie" r:id="rId6" imgW="384" imgH="385" progId="TCLayout.ActiveDocument.1">
                  <p:embed/>
                </p:oleObj>
              </mc:Choice>
              <mc:Fallback>
                <p:oleObj name="think-cell Folie" r:id="rId6"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1" name="Titel 10"/>
          <p:cNvSpPr>
            <a:spLocks noGrp="1"/>
          </p:cNvSpPr>
          <p:nvPr>
            <p:ph type="title"/>
          </p:nvPr>
        </p:nvSpPr>
        <p:spPr>
          <a:xfrm>
            <a:off x="658813" y="3714698"/>
            <a:ext cx="10837862" cy="2667051"/>
          </a:xfrm>
        </p:spPr>
        <p:txBody>
          <a:bodyPr/>
          <a:lstStyle/>
          <a:p>
            <a:r>
              <a:rPr lang="de-DE" smtClean="0"/>
              <a:t>Titelmasterformat durch Klicken bearbeiten</a:t>
            </a:r>
            <a:endParaRPr lang="de-DE" dirty="0"/>
          </a:p>
        </p:txBody>
      </p:sp>
      <p:sp>
        <p:nvSpPr>
          <p:cNvPr id="10" name="Datumsplatzhalter 9"/>
          <p:cNvSpPr>
            <a:spLocks noGrp="1"/>
          </p:cNvSpPr>
          <p:nvPr>
            <p:ph type="dt" sz="half" idx="10"/>
          </p:nvPr>
        </p:nvSpPr>
        <p:spPr/>
        <p:txBody>
          <a:bodyPr/>
          <a:lstStyle/>
          <a:p>
            <a:endParaRPr lang="de-DE" dirty="0"/>
          </a:p>
        </p:txBody>
      </p:sp>
      <p:sp>
        <p:nvSpPr>
          <p:cNvPr id="12" name="Fußzeilenplatzhalter 11"/>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1303433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chlussfolie">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3753552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033" name="think-cell Folie" r:id="rId6" imgW="384" imgH="385" progId="TCLayout.ActiveDocument.1">
                  <p:embed/>
                </p:oleObj>
              </mc:Choice>
              <mc:Fallback>
                <p:oleObj name="think-cell Folie" r:id="rId6"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3" y="1609725"/>
            <a:ext cx="10508614" cy="4843463"/>
          </a:xfrm>
          <a:prstGeom prst="rect">
            <a:avLst/>
          </a:prstGeo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1" name="Titel 10"/>
          <p:cNvSpPr>
            <a:spLocks noGrp="1"/>
          </p:cNvSpPr>
          <p:nvPr>
            <p:ph type="title"/>
          </p:nvPr>
        </p:nvSpPr>
        <p:spPr/>
        <p:txBody>
          <a:bodyPr/>
          <a:lstStyle/>
          <a:p>
            <a:r>
              <a:rPr lang="de-DE" smtClean="0"/>
              <a:t>Titelmasterformat durch Klicken bearbeiten</a:t>
            </a:r>
            <a:endParaRPr lang="de-DE" dirty="0"/>
          </a:p>
        </p:txBody>
      </p:sp>
      <p:sp>
        <p:nvSpPr>
          <p:cNvPr id="12" name="Datumsplatzhalter 11"/>
          <p:cNvSpPr>
            <a:spLocks noGrp="1"/>
          </p:cNvSpPr>
          <p:nvPr>
            <p:ph type="dt" sz="half" idx="14"/>
          </p:nvPr>
        </p:nvSpPr>
        <p:spPr/>
        <p:txBody>
          <a:bodyPr/>
          <a:lstStyle/>
          <a:p>
            <a:endParaRPr lang="de-DE" dirty="0"/>
          </a:p>
        </p:txBody>
      </p:sp>
      <p:sp>
        <p:nvSpPr>
          <p:cNvPr id="13" name="Fußzeilenplatzhalter 12"/>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14" name="Foliennummernplatzhalter 13"/>
          <p:cNvSpPr>
            <a:spLocks noGrp="1"/>
          </p:cNvSpPr>
          <p:nvPr>
            <p:ph type="sldNum" sz="quarter" idx="16"/>
          </p:nvPr>
        </p:nvSpPr>
        <p:spPr/>
        <p:txBody>
          <a:body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363893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Grafik 1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37325" y="195902"/>
            <a:ext cx="597849" cy="597849"/>
          </a:xfrm>
          <a:prstGeom prst="rect">
            <a:avLst/>
          </a:prstGeom>
        </p:spPr>
      </p:pic>
      <p:graphicFrame>
        <p:nvGraphicFramePr>
          <p:cNvPr id="6" name="Object 5" hidden="1">
            <a:extLst>
              <a:ext uri="{FF2B5EF4-FFF2-40B4-BE49-F238E27FC236}">
                <a16:creationId xmlns:a16="http://schemas.microsoft.com/office/drawing/2014/main" id="{E3FBFD33-14B0-4B26-8D25-D9E05002D480}"/>
              </a:ext>
            </a:extLst>
          </p:cNvPr>
          <p:cNvGraphicFramePr>
            <a:graphicFrameLocks noChangeAspect="1"/>
          </p:cNvGraphicFramePr>
          <p:nvPr>
            <p:custDataLst>
              <p:tags r:id="rId15"/>
            </p:custDataLst>
            <p:extLst>
              <p:ext uri="{D42A27DB-BD31-4B8C-83A1-F6EECF244321}">
                <p14:modId xmlns:p14="http://schemas.microsoft.com/office/powerpoint/2010/main" val="1458236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604" name="think-cell Folie" r:id="rId18" imgW="384" imgH="385" progId="TCLayout.ActiveDocument.1">
                  <p:embed/>
                </p:oleObj>
              </mc:Choice>
              <mc:Fallback>
                <p:oleObj name="think-cell Folie" r:id="rId18" imgW="384" imgH="385" progId="TCLayout.ActiveDocument.1">
                  <p:embed/>
                  <p:pic>
                    <p:nvPicPr>
                      <p:cNvPr id="6" name="Object 5" hidden="1">
                        <a:extLst>
                          <a:ext uri="{FF2B5EF4-FFF2-40B4-BE49-F238E27FC236}">
                            <a16:creationId xmlns:a16="http://schemas.microsoft.com/office/drawing/2014/main" id="{E3FBFD33-14B0-4B26-8D25-D9E05002D480}"/>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8354E6-9E0E-44B9-83E8-1963A1EC88F1}"/>
              </a:ext>
            </a:extLst>
          </p:cNvPr>
          <p:cNvSpPr/>
          <p:nvPr>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300" b="1" i="0" baseline="0" dirty="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658813" y="441325"/>
            <a:ext cx="9612984" cy="782638"/>
          </a:xfrm>
          <a:prstGeom prst="rect">
            <a:avLst/>
          </a:prstGeom>
        </p:spPr>
        <p:txBody>
          <a:bodyPr vert="horz" lIns="0" tIns="0" rIns="0" bIns="0" rtlCol="0" anchor="t" anchorCtr="0">
            <a:noAutofit/>
          </a:bodyPr>
          <a:lstStyle/>
          <a:p>
            <a:r>
              <a:rPr lang="de-DE" dirty="0"/>
              <a:t>Headline Arial </a:t>
            </a:r>
            <a:r>
              <a:rPr lang="de-DE" dirty="0" err="1"/>
              <a:t>MPG_green_dark</a:t>
            </a:r>
            <a:r>
              <a:rPr lang="de-DE" dirty="0"/>
              <a:t>, 25 </a:t>
            </a:r>
            <a:r>
              <a:rPr lang="de-DE" dirty="0" err="1"/>
              <a:t>pt</a:t>
            </a:r>
            <a:r>
              <a:rPr lang="de-DE" dirty="0"/>
              <a:t>, ZAB 28 </a:t>
            </a:r>
            <a:r>
              <a:rPr lang="de-DE" dirty="0" err="1"/>
              <a:t>pt</a:t>
            </a:r>
            <a:r>
              <a:rPr lang="de-DE" dirty="0"/>
              <a:t/>
            </a:r>
            <a:br>
              <a:rPr lang="de-DE" dirty="0"/>
            </a:br>
            <a:endParaRPr lang="en-US" dirty="0"/>
          </a:p>
        </p:txBody>
      </p:sp>
      <p:sp>
        <p:nvSpPr>
          <p:cNvPr id="7" name="Textplatzhalter 6"/>
          <p:cNvSpPr>
            <a:spLocks noGrp="1"/>
          </p:cNvSpPr>
          <p:nvPr>
            <p:ph type="body" idx="1"/>
          </p:nvPr>
        </p:nvSpPr>
        <p:spPr>
          <a:xfrm>
            <a:off x="658813" y="1609725"/>
            <a:ext cx="10837861" cy="4843463"/>
          </a:xfrm>
          <a:prstGeom prst="rect">
            <a:avLst/>
          </a:prstGeom>
        </p:spPr>
        <p:txBody>
          <a:bodyPr vert="horz" lIns="0" tIns="45720" rIns="0" bIns="45720" rtlCol="0">
            <a:normAutofit/>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de-DE" dirty="0" smtClean="0"/>
              <a:t>Ebene 1: Fließtext</a:t>
            </a:r>
          </a:p>
          <a:p>
            <a:pPr lvl="1"/>
            <a:r>
              <a:rPr lang="de-DE" dirty="0" smtClean="0"/>
              <a:t>Ebene 2: </a:t>
            </a:r>
            <a:r>
              <a:rPr lang="de-DE" dirty="0"/>
              <a:t>Headlines</a:t>
            </a:r>
          </a:p>
          <a:p>
            <a:pPr lvl="2"/>
            <a:r>
              <a:rPr lang="de-DE" dirty="0" smtClean="0"/>
              <a:t>Ebene </a:t>
            </a:r>
            <a:r>
              <a:rPr lang="de-DE" dirty="0"/>
              <a:t>3: </a:t>
            </a:r>
            <a:r>
              <a:rPr lang="de-DE" dirty="0" smtClean="0"/>
              <a:t>Stichpunkte</a:t>
            </a:r>
            <a:endParaRPr lang="de-DE" dirty="0"/>
          </a:p>
          <a:p>
            <a:pPr lvl="3"/>
            <a:r>
              <a:rPr lang="de-DE" dirty="0"/>
              <a:t>Ebene 4: Stichpunkte hervorgehoben</a:t>
            </a:r>
          </a:p>
          <a:p>
            <a:pPr lvl="4"/>
            <a:r>
              <a:rPr lang="de-DE" dirty="0"/>
              <a:t>Ebene 5: Stichpunkte eingerückt</a:t>
            </a:r>
          </a:p>
          <a:p>
            <a:pPr lvl="5"/>
            <a:r>
              <a:rPr lang="de-DE" dirty="0"/>
              <a:t>Ebene 6: Stichpunkte weiter eingerückt</a:t>
            </a:r>
          </a:p>
          <a:p>
            <a:pPr lvl="6"/>
            <a:r>
              <a:rPr lang="de-DE" dirty="0"/>
              <a:t>Ebene 7: Zusatzinfo</a:t>
            </a:r>
          </a:p>
          <a:p>
            <a:pPr lvl="7"/>
            <a:r>
              <a:rPr lang="de-DE" dirty="0"/>
              <a:t>Ebene 8: Bildunterschrift</a:t>
            </a:r>
          </a:p>
        </p:txBody>
      </p:sp>
      <p:sp>
        <p:nvSpPr>
          <p:cNvPr id="3" name="Datumsplatzhalter 2"/>
          <p:cNvSpPr>
            <a:spLocks noGrp="1"/>
          </p:cNvSpPr>
          <p:nvPr>
            <p:ph type="dt" sz="half" idx="2"/>
          </p:nvPr>
        </p:nvSpPr>
        <p:spPr>
          <a:xfrm>
            <a:off x="4053455" y="6561600"/>
            <a:ext cx="722731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endParaRPr lang="de-DE" dirty="0"/>
          </a:p>
        </p:txBody>
      </p:sp>
      <p:sp>
        <p:nvSpPr>
          <p:cNvPr id="9" name="Fußzeilenplatzhalter 8"/>
          <p:cNvSpPr>
            <a:spLocks noGrp="1"/>
          </p:cNvSpPr>
          <p:nvPr>
            <p:ph type="ftr" sz="quarter" idx="3"/>
          </p:nvPr>
        </p:nvSpPr>
        <p:spPr>
          <a:xfrm>
            <a:off x="658813" y="6561600"/>
            <a:ext cx="6115051" cy="144000"/>
          </a:xfrm>
          <a:prstGeom prst="rect">
            <a:avLst/>
          </a:prstGeom>
        </p:spPr>
        <p:txBody>
          <a:bodyPr vert="horz" wrap="none" lIns="0" tIns="0" rIns="0" bIns="0" rtlCol="0" anchor="b" anchorCtr="0"/>
          <a:lstStyle>
            <a:lvl1pPr algn="l">
              <a:defRPr lang="de-DE" sz="600" kern="600" cap="all" spc="90" baseline="0">
                <a:solidFill>
                  <a:schemeClr val="tx1">
                    <a:tint val="75000"/>
                  </a:schemeClr>
                </a:solidFill>
                <a:latin typeface="+mn-lt"/>
                <a:ea typeface="+mn-ea"/>
                <a:cs typeface="+mn-cs"/>
              </a:defRPr>
            </a:lvl1pPr>
          </a:lstStyle>
          <a:p>
            <a:r>
              <a:rPr lang="de-DE" smtClean="0"/>
              <a:t>Max-Planck-Institut für Plasmaphysik | Tobias Tork | UKAEA Exhaust Code Workshop 2026</a:t>
            </a:r>
            <a:endParaRPr lang="de-DE" dirty="0"/>
          </a:p>
        </p:txBody>
      </p:sp>
      <p:sp>
        <p:nvSpPr>
          <p:cNvPr id="10" name="Foliennummernplatzhalter 9"/>
          <p:cNvSpPr>
            <a:spLocks noGrp="1"/>
          </p:cNvSpPr>
          <p:nvPr>
            <p:ph type="sldNum" sz="quarter" idx="4"/>
          </p:nvPr>
        </p:nvSpPr>
        <p:spPr>
          <a:xfrm>
            <a:off x="11280774" y="6561601"/>
            <a:ext cx="21734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fld id="{ECE691D0-CC49-4FC7-9C4D-6112B0CB3A76}" type="slidenum">
              <a:rPr lang="de-DE" smtClean="0"/>
              <a:pPr/>
              <a:t>‹Nr.›</a:t>
            </a:fld>
            <a:endParaRPr lang="de-DE" dirty="0"/>
          </a:p>
        </p:txBody>
      </p:sp>
    </p:spTree>
    <p:extLst>
      <p:ext uri="{BB962C8B-B14F-4D97-AF65-F5344CB8AC3E}">
        <p14:creationId xmlns:p14="http://schemas.microsoft.com/office/powerpoint/2010/main" val="167738997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hf hdr="0" dt="0"/>
  <p:txStyles>
    <p:titleStyle>
      <a:lvl1pPr algn="l" defTabSz="914400" rtl="0" eaLnBrk="1" latinLnBrk="0" hangingPunct="1">
        <a:lnSpc>
          <a:spcPts val="2800"/>
        </a:lnSpc>
        <a:spcBef>
          <a:spcPct val="0"/>
        </a:spcBef>
        <a:spcAft>
          <a:spcPts val="1800"/>
        </a:spcAft>
        <a:buNone/>
        <a:defRPr sz="2500" b="1" kern="600" cap="none" spc="0" baseline="0">
          <a:solidFill>
            <a:srgbClr val="005555"/>
          </a:solidFill>
          <a:latin typeface="+mj-lt"/>
          <a:ea typeface="+mj-ea"/>
          <a:cs typeface="+mj-cs"/>
        </a:defRPr>
      </a:lvl1pPr>
    </p:titleStyle>
    <p:body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1" kern="400" spc="40" baseline="0">
          <a:solidFill>
            <a:schemeClr val="accent3"/>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kern="600" spc="40" baseline="0">
          <a:solidFill>
            <a:schemeClr val="tx1"/>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777">
          <p15:clr>
            <a:srgbClr val="F26B43"/>
          </p15:clr>
        </p15:guide>
        <p15:guide id="4" orient="horz" pos="4065" userDrawn="1">
          <p15:clr>
            <a:srgbClr val="F26B43"/>
          </p15:clr>
        </p15:guide>
        <p15:guide id="6" orient="horz" pos="1014">
          <p15:clr>
            <a:srgbClr val="F26B43"/>
          </p15:clr>
        </p15:guide>
        <p15:guide id="7" orient="horz" pos="4133" userDrawn="1">
          <p15:clr>
            <a:srgbClr val="F26B43"/>
          </p15:clr>
        </p15:guide>
        <p15:guide id="8" orient="horz" pos="4224">
          <p15:clr>
            <a:srgbClr val="F26B43"/>
          </p15:clr>
        </p15:guide>
        <p15:guide id="11" orient="horz" pos="459">
          <p15:clr>
            <a:srgbClr val="F26B43"/>
          </p15:clr>
        </p15:guide>
        <p15:guide id="15" orient="horz" pos="142">
          <p15:clr>
            <a:srgbClr val="F26B43"/>
          </p15:clr>
        </p15:guide>
        <p15:guide id="16" orient="horz" pos="278">
          <p15:clr>
            <a:srgbClr val="F26B43"/>
          </p15:clr>
        </p15:guide>
        <p15:guide id="18" pos="7242">
          <p15:clr>
            <a:srgbClr val="F26B43"/>
          </p15:clr>
        </p15:guide>
        <p15:guide id="19" pos="41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sciencedirect.com/journal/computer-physics-communications/vol/213/suppl/C" TargetMode="External"/><Relationship Id="rId2" Type="http://schemas.openxmlformats.org/officeDocument/2006/relationships/image" Target="../media/image9.jp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6.png"/><Relationship Id="rId7"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1036637" y="3762375"/>
            <a:ext cx="10244137" cy="1964837"/>
          </a:xfrm>
        </p:spPr>
        <p:txBody>
          <a:bodyPr>
            <a:normAutofit/>
          </a:bodyPr>
          <a:lstStyle/>
          <a:p>
            <a:r>
              <a:rPr lang="en-US" sz="1500" dirty="0" smtClean="0"/>
              <a:t>T. Tork, D. Bold, B. Shanahan, D. </a:t>
            </a:r>
            <a:r>
              <a:rPr lang="en-US" sz="1500" dirty="0" err="1" smtClean="0"/>
              <a:t>Dudson</a:t>
            </a:r>
            <a:r>
              <a:rPr lang="en-US" sz="1500" dirty="0" smtClean="0"/>
              <a:t>, P. Hill, F. Reimold and the BOUT++/Hermes-Teams </a:t>
            </a:r>
            <a:endParaRPr lang="en-US" sz="1500" dirty="0"/>
          </a:p>
        </p:txBody>
      </p:sp>
      <p:sp>
        <p:nvSpPr>
          <p:cNvPr id="3" name="Titel 2"/>
          <p:cNvSpPr>
            <a:spLocks noGrp="1"/>
          </p:cNvSpPr>
          <p:nvPr>
            <p:ph type="title"/>
          </p:nvPr>
        </p:nvSpPr>
        <p:spPr>
          <a:xfrm>
            <a:off x="1036637" y="1956206"/>
            <a:ext cx="8904532" cy="2055725"/>
          </a:xfrm>
        </p:spPr>
        <p:txBody>
          <a:bodyPr/>
          <a:lstStyle/>
          <a:p>
            <a:r>
              <a:rPr lang="de-DE" sz="4000" dirty="0" smtClean="0"/>
              <a:t>Progress </a:t>
            </a:r>
            <a:r>
              <a:rPr lang="de-DE" sz="4000" dirty="0" err="1" smtClean="0"/>
              <a:t>of</a:t>
            </a:r>
            <a:r>
              <a:rPr lang="de-DE" sz="4000" dirty="0" smtClean="0"/>
              <a:t> </a:t>
            </a:r>
            <a:r>
              <a:rPr lang="de-DE" sz="4000" dirty="0" err="1" smtClean="0"/>
              <a:t>the</a:t>
            </a:r>
            <a:r>
              <a:rPr lang="de-DE" sz="4000" dirty="0" smtClean="0"/>
              <a:t> </a:t>
            </a:r>
            <a:r>
              <a:rPr lang="de-DE" sz="4000" dirty="0" err="1" smtClean="0"/>
              <a:t>drift</a:t>
            </a:r>
            <a:r>
              <a:rPr lang="de-DE" sz="4000" dirty="0" smtClean="0"/>
              <a:t> </a:t>
            </a:r>
            <a:r>
              <a:rPr lang="de-DE" sz="4000" dirty="0" err="1" smtClean="0"/>
              <a:t>and</a:t>
            </a:r>
            <a:r>
              <a:rPr lang="de-DE" sz="4000" dirty="0" smtClean="0"/>
              <a:t> </a:t>
            </a:r>
            <a:r>
              <a:rPr lang="de-DE" sz="4000" dirty="0" err="1" smtClean="0"/>
              <a:t>turbulence</a:t>
            </a:r>
            <a:r>
              <a:rPr lang="de-DE" sz="4000" dirty="0" smtClean="0"/>
              <a:t> </a:t>
            </a:r>
            <a:r>
              <a:rPr lang="de-DE" sz="4000" dirty="0" err="1" smtClean="0"/>
              <a:t>capabilities</a:t>
            </a:r>
            <a:r>
              <a:rPr lang="de-DE" sz="4000" dirty="0" smtClean="0"/>
              <a:t> </a:t>
            </a:r>
            <a:r>
              <a:rPr lang="de-DE" sz="4000" dirty="0" err="1" smtClean="0"/>
              <a:t>of</a:t>
            </a:r>
            <a:r>
              <a:rPr lang="de-DE" sz="4000" dirty="0" smtClean="0"/>
              <a:t> Hermes-3 </a:t>
            </a:r>
            <a:r>
              <a:rPr lang="de-DE" sz="4000" dirty="0" err="1" smtClean="0"/>
              <a:t>for</a:t>
            </a:r>
            <a:r>
              <a:rPr lang="de-DE" sz="4000" dirty="0" smtClean="0"/>
              <a:t> </a:t>
            </a:r>
            <a:r>
              <a:rPr lang="de-DE" sz="4000" dirty="0" smtClean="0"/>
              <a:t>non-</a:t>
            </a:r>
            <a:r>
              <a:rPr lang="de-DE" sz="4000" dirty="0" err="1" smtClean="0"/>
              <a:t>axisymmetric</a:t>
            </a:r>
            <a:r>
              <a:rPr lang="de-DE" sz="4000" dirty="0" smtClean="0"/>
              <a:t> </a:t>
            </a:r>
            <a:r>
              <a:rPr lang="de-DE" sz="4000" dirty="0" smtClean="0"/>
              <a:t>geometries</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a:t>
            </a:fld>
            <a:endParaRPr lang="de-DE" dirty="0"/>
          </a:p>
        </p:txBody>
      </p:sp>
    </p:spTree>
    <p:extLst>
      <p:ext uri="{BB962C8B-B14F-4D97-AF65-F5344CB8AC3E}">
        <p14:creationId xmlns:p14="http://schemas.microsoft.com/office/powerpoint/2010/main" val="13592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quarter" idx="13"/>
          </p:nvPr>
        </p:nvSpPr>
        <p:spPr>
          <a:xfrm>
            <a:off x="658812" y="1609726"/>
            <a:ext cx="4530603" cy="4843462"/>
          </a:xfrm>
        </p:spPr>
        <p:txBody>
          <a:bodyPr/>
          <a:lstStyle/>
          <a:p>
            <a:pPr marL="285750" indent="-285750">
              <a:buFont typeface="Arial" panose="020B0604020202020204" pitchFamily="34" charset="0"/>
              <a:buChar char="•"/>
            </a:pPr>
            <a:r>
              <a:rPr lang="en-US" b="1" dirty="0" smtClean="0"/>
              <a:t>Decoupling of directions</a:t>
            </a:r>
          </a:p>
          <a:p>
            <a:pPr marL="465138" lvl="3" indent="-285750"/>
            <a:r>
              <a:rPr lang="en-US" dirty="0" smtClean="0"/>
              <a:t>Poloidal (X-Z)</a:t>
            </a:r>
          </a:p>
          <a:p>
            <a:pPr marL="465138" lvl="3" indent="-285750"/>
            <a:r>
              <a:rPr lang="en-US" dirty="0" smtClean="0"/>
              <a:t>Parallel (Y)</a:t>
            </a:r>
          </a:p>
          <a:p>
            <a:pPr marL="285750" indent="-285750">
              <a:buFont typeface="Arial" panose="020B0604020202020204" pitchFamily="34" charset="0"/>
              <a:buChar char="•"/>
            </a:pPr>
            <a:r>
              <a:rPr lang="en-US" b="1" dirty="0" smtClean="0"/>
              <a:t>High poloidal but sparse parallel resolution</a:t>
            </a:r>
          </a:p>
          <a:p>
            <a:pPr marL="285750" indent="-285750">
              <a:buFont typeface="Arial" panose="020B0604020202020204" pitchFamily="34" charset="0"/>
              <a:buChar char="•"/>
            </a:pPr>
            <a:r>
              <a:rPr lang="en-US" dirty="0" smtClean="0"/>
              <a:t>Cross sections are not connected in the y-direction </a:t>
            </a:r>
            <a:r>
              <a:rPr lang="en-US" b="1" dirty="0" smtClean="0"/>
              <a:t>(!)</a:t>
            </a:r>
          </a:p>
          <a:p>
            <a:pPr marL="465138" lvl="3" indent="-285750"/>
            <a:r>
              <a:rPr lang="en-US" dirty="0" smtClean="0"/>
              <a:t>Different to FA</a:t>
            </a:r>
          </a:p>
          <a:p>
            <a:pPr marL="285750" indent="-285750">
              <a:buFont typeface="Arial" panose="020B0604020202020204" pitchFamily="34" charset="0"/>
              <a:buChar char="•"/>
            </a:pPr>
            <a:r>
              <a:rPr lang="en-US" dirty="0" smtClean="0"/>
              <a:t>Parallel derivatives are done using interpolation and slices</a:t>
            </a:r>
          </a:p>
          <a:p>
            <a:pPr marL="285750" indent="-285750">
              <a:buFont typeface="Arial" panose="020B0604020202020204" pitchFamily="34" charset="0"/>
              <a:buChar char="•"/>
            </a:pPr>
            <a:r>
              <a:rPr lang="en-US" dirty="0" smtClean="0"/>
              <a:t>Restriction on resolution</a:t>
            </a:r>
          </a:p>
          <a:p>
            <a:pPr marL="285750" indent="-285750">
              <a:buFont typeface="Arial" panose="020B0604020202020204" pitchFamily="34" charset="0"/>
              <a:buChar char="•"/>
            </a:pPr>
            <a:r>
              <a:rPr lang="en-US" dirty="0" smtClean="0"/>
              <a:t>Field line tracing (maps)</a:t>
            </a:r>
          </a:p>
          <a:p>
            <a:endParaRPr lang="en-US" dirty="0"/>
          </a:p>
        </p:txBody>
      </p:sp>
      <p:sp>
        <p:nvSpPr>
          <p:cNvPr id="4" name="Fußzeilenplatzhalter 3"/>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5" name="Foliennummernplatzhalter 4"/>
          <p:cNvSpPr>
            <a:spLocks noGrp="1"/>
          </p:cNvSpPr>
          <p:nvPr>
            <p:ph type="sldNum" sz="quarter" idx="16"/>
          </p:nvPr>
        </p:nvSpPr>
        <p:spPr/>
        <p:txBody>
          <a:bodyPr/>
          <a:lstStyle/>
          <a:p>
            <a:fld id="{ECE691D0-CC49-4FC7-9C4D-6112B0CB3A76}" type="slidenum">
              <a:rPr lang="de-DE" smtClean="0"/>
              <a:pPr/>
              <a:t>2</a:t>
            </a:fld>
            <a:endParaRPr lang="de-DE" dirty="0"/>
          </a:p>
        </p:txBody>
      </p:sp>
      <p:sp>
        <p:nvSpPr>
          <p:cNvPr id="6" name="Titel 5"/>
          <p:cNvSpPr>
            <a:spLocks noGrp="1"/>
          </p:cNvSpPr>
          <p:nvPr>
            <p:ph type="title"/>
          </p:nvPr>
        </p:nvSpPr>
        <p:spPr/>
        <p:txBody>
          <a:bodyPr/>
          <a:lstStyle/>
          <a:p>
            <a:r>
              <a:rPr lang="en-US" sz="3500" dirty="0" smtClean="0">
                <a:solidFill>
                  <a:schemeClr val="accent5"/>
                </a:solidFill>
              </a:rPr>
              <a:t>F</a:t>
            </a:r>
            <a:r>
              <a:rPr lang="en-US" sz="3500" dirty="0" smtClean="0"/>
              <a:t>lux-</a:t>
            </a:r>
            <a:r>
              <a:rPr lang="en-US" sz="3500" dirty="0" smtClean="0">
                <a:solidFill>
                  <a:schemeClr val="accent5"/>
                </a:solidFill>
              </a:rPr>
              <a:t>C</a:t>
            </a:r>
            <a:r>
              <a:rPr lang="en-US" sz="3500" dirty="0" smtClean="0"/>
              <a:t>oordinate </a:t>
            </a:r>
            <a:r>
              <a:rPr lang="en-US" sz="3500" dirty="0" smtClean="0">
                <a:solidFill>
                  <a:schemeClr val="accent5"/>
                </a:solidFill>
              </a:rPr>
              <a:t>I</a:t>
            </a:r>
            <a:r>
              <a:rPr lang="en-US" sz="3500" dirty="0" smtClean="0"/>
              <a:t>ndependent approach (</a:t>
            </a:r>
            <a:r>
              <a:rPr lang="en-US" sz="3500" dirty="0" smtClean="0">
                <a:solidFill>
                  <a:schemeClr val="accent5"/>
                </a:solidFill>
              </a:rPr>
              <a:t>FCI</a:t>
            </a:r>
            <a:r>
              <a:rPr lang="en-US" sz="3500" dirty="0" smtClean="0"/>
              <a:t>)</a:t>
            </a:r>
            <a:endParaRPr lang="en-US" sz="3500" dirty="0"/>
          </a:p>
        </p:txBody>
      </p:sp>
      <p:grpSp>
        <p:nvGrpSpPr>
          <p:cNvPr id="3" name="Gruppieren 2"/>
          <p:cNvGrpSpPr/>
          <p:nvPr/>
        </p:nvGrpSpPr>
        <p:grpSpPr>
          <a:xfrm>
            <a:off x="7932128" y="4970137"/>
            <a:ext cx="3047680" cy="1803124"/>
            <a:chOff x="7932128" y="4977952"/>
            <a:chExt cx="3047680" cy="1803124"/>
          </a:xfrm>
        </p:grpSpPr>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2877" y="4977952"/>
              <a:ext cx="2956931" cy="1583648"/>
            </a:xfrm>
            <a:prstGeom prst="rect">
              <a:avLst/>
            </a:prstGeom>
          </p:spPr>
        </p:pic>
        <p:sp>
          <p:nvSpPr>
            <p:cNvPr id="8" name="Textfeld 7"/>
            <p:cNvSpPr txBox="1"/>
            <p:nvPr/>
          </p:nvSpPr>
          <p:spPr>
            <a:xfrm>
              <a:off x="7932128" y="6486123"/>
              <a:ext cx="2190382" cy="294953"/>
            </a:xfrm>
            <a:prstGeom prst="rect">
              <a:avLst/>
            </a:prstGeom>
            <a:noFill/>
          </p:spPr>
          <p:txBody>
            <a:bodyPr wrap="square" lIns="0" tIns="0" rIns="0" bIns="0" rtlCol="0" anchor="t" anchorCtr="0">
              <a:spAutoFit/>
            </a:bodyPr>
            <a:lstStyle/>
            <a:p>
              <a:pPr>
                <a:lnSpc>
                  <a:spcPts val="2300"/>
                </a:lnSpc>
                <a:spcBef>
                  <a:spcPts val="1150"/>
                </a:spcBef>
              </a:pPr>
              <a:r>
                <a:rPr lang="en-US" sz="600" dirty="0" smtClean="0">
                  <a:solidFill>
                    <a:schemeClr val="accent6">
                      <a:lumMod val="50000"/>
                    </a:schemeClr>
                  </a:solidFill>
                </a:rPr>
                <a:t>P. </a:t>
              </a:r>
              <a:r>
                <a:rPr lang="en-US" sz="600" dirty="0">
                  <a:solidFill>
                    <a:schemeClr val="accent6">
                      <a:lumMod val="50000"/>
                    </a:schemeClr>
                  </a:solidFill>
                </a:rPr>
                <a:t>Hill et al, CPP </a:t>
              </a:r>
              <a:r>
                <a:rPr lang="fr-FR" sz="600" dirty="0">
                  <a:solidFill>
                    <a:schemeClr val="accent6">
                      <a:lumMod val="50000"/>
                    </a:schemeClr>
                  </a:solidFill>
                  <a:hlinkClick r:id="rId3" tooltip="Go to table of contents for this volume/issue"/>
                </a:rPr>
                <a:t>Volume 213</a:t>
              </a:r>
              <a:r>
                <a:rPr lang="fr-FR" sz="600" dirty="0">
                  <a:solidFill>
                    <a:schemeClr val="accent6">
                      <a:lumMod val="50000"/>
                    </a:schemeClr>
                  </a:solidFill>
                </a:rPr>
                <a:t>, April 2017, Pages 9-18</a:t>
              </a:r>
              <a:endParaRPr lang="en-US" sz="600" dirty="0" err="1" smtClean="0">
                <a:solidFill>
                  <a:schemeClr val="accent6">
                    <a:lumMod val="50000"/>
                  </a:schemeClr>
                </a:solidFill>
              </a:endParaRPr>
            </a:p>
          </p:txBody>
        </p:sp>
      </p:grpSp>
      <p:pic>
        <p:nvPicPr>
          <p:cNvPr id="9" name="Grafik 8"/>
          <p:cNvPicPr>
            <a:picLocks noChangeAspect="1"/>
          </p:cNvPicPr>
          <p:nvPr/>
        </p:nvPicPr>
        <p:blipFill rotWithShape="1">
          <a:blip r:embed="rId4">
            <a:extLst>
              <a:ext uri="{28A0092B-C50C-407E-A947-70E740481C1C}">
                <a14:useLocalDpi xmlns:a14="http://schemas.microsoft.com/office/drawing/2010/main" val="0"/>
              </a:ext>
            </a:extLst>
          </a:blip>
          <a:srcRect l="24945" t="30859" r="16073" b="29557"/>
          <a:stretch/>
        </p:blipFill>
        <p:spPr>
          <a:xfrm>
            <a:off x="6017798" y="1223963"/>
            <a:ext cx="6019042" cy="3029719"/>
          </a:xfrm>
          <a:prstGeom prst="rect">
            <a:avLst/>
          </a:prstGeom>
        </p:spPr>
      </p:pic>
      <p:cxnSp>
        <p:nvCxnSpPr>
          <p:cNvPr id="11" name="Gerade Verbindung mit Pfeil 10"/>
          <p:cNvCxnSpPr/>
          <p:nvPr/>
        </p:nvCxnSpPr>
        <p:spPr>
          <a:xfrm flipV="1">
            <a:off x="4767385" y="2680677"/>
            <a:ext cx="1602153" cy="367323"/>
          </a:xfrm>
          <a:prstGeom prst="straightConnector1">
            <a:avLst/>
          </a:prstGeom>
          <a:ln w="34925" cmpd="sng">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552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Can it run turbulence?</a:t>
            </a:r>
            <a:endParaRPr lang="en-US" sz="4000" dirty="0"/>
          </a:p>
        </p:txBody>
      </p:sp>
      <p:sp>
        <p:nvSpPr>
          <p:cNvPr id="3" name="Fußzeilenplatzhalter 2"/>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4" name="Foliennummernplatzhalter 3"/>
          <p:cNvSpPr>
            <a:spLocks noGrp="1"/>
          </p:cNvSpPr>
          <p:nvPr>
            <p:ph type="sldNum" sz="quarter" idx="12"/>
          </p:nvPr>
        </p:nvSpPr>
        <p:spPr/>
        <p:txBody>
          <a:bodyPr/>
          <a:lstStyle/>
          <a:p>
            <a:fld id="{ECE691D0-CC49-4FC7-9C4D-6112B0CB3A76}" type="slidenum">
              <a:rPr lang="de-DE" smtClean="0"/>
              <a:pPr/>
              <a:t>3</a:t>
            </a:fld>
            <a:endParaRPr lang="de-DE" dirty="0"/>
          </a:p>
        </p:txBody>
      </p:sp>
    </p:spTree>
    <p:extLst>
      <p:ext uri="{BB962C8B-B14F-4D97-AF65-F5344CB8AC3E}">
        <p14:creationId xmlns:p14="http://schemas.microsoft.com/office/powerpoint/2010/main" val="542680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pieren 12"/>
          <p:cNvGrpSpPr>
            <a:grpSpLocks noChangeAspect="1"/>
          </p:cNvGrpSpPr>
          <p:nvPr/>
        </p:nvGrpSpPr>
        <p:grpSpPr>
          <a:xfrm>
            <a:off x="5857199" y="81360"/>
            <a:ext cx="5451504" cy="2757447"/>
            <a:chOff x="5353338" y="1660844"/>
            <a:chExt cx="6073551" cy="3072087"/>
          </a:xfrm>
        </p:grpSpPr>
        <p:grpSp>
          <p:nvGrpSpPr>
            <p:cNvPr id="9" name="Gruppieren 8"/>
            <p:cNvGrpSpPr>
              <a:grpSpLocks noChangeAspect="1"/>
            </p:cNvGrpSpPr>
            <p:nvPr/>
          </p:nvGrpSpPr>
          <p:grpSpPr>
            <a:xfrm>
              <a:off x="5353338" y="1862526"/>
              <a:ext cx="6073551" cy="2870405"/>
              <a:chOff x="5316015" y="1881188"/>
              <a:chExt cx="6073551" cy="2870405"/>
            </a:xfrm>
          </p:grpSpPr>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6015" y="1881188"/>
                <a:ext cx="3080218" cy="2865658"/>
              </a:xfrm>
              <a:prstGeom prst="rect">
                <a:avLst/>
              </a:prstGeom>
            </p:spPr>
          </p:pic>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4245" y="1881188"/>
                <a:ext cx="3085321" cy="2870405"/>
              </a:xfrm>
              <a:prstGeom prst="rect">
                <a:avLst/>
              </a:prstGeom>
            </p:spPr>
          </p:pic>
        </p:grpSp>
        <mc:AlternateContent xmlns:mc="http://schemas.openxmlformats.org/markup-compatibility/2006" xmlns:a14="http://schemas.microsoft.com/office/drawing/2010/main">
          <mc:Choice Requires="a14">
            <p:sp>
              <p:nvSpPr>
                <p:cNvPr id="10" name="Textfeld 9"/>
                <p:cNvSpPr txBox="1"/>
                <p:nvPr/>
              </p:nvSpPr>
              <p:spPr>
                <a:xfrm>
                  <a:off x="6354148" y="1660844"/>
                  <a:ext cx="1408922" cy="294953"/>
                </a:xfrm>
                <a:prstGeom prst="rect">
                  <a:avLst/>
                </a:prstGeom>
                <a:noFill/>
              </p:spPr>
              <p:txBody>
                <a:bodyPr wrap="square" lIns="0" tIns="0" rIns="0" bIns="0" rtlCol="0" anchor="t" anchorCtr="0">
                  <a:spAutoFit/>
                </a:bodyPr>
                <a:lstStyle/>
                <a:p>
                  <a:pPr algn="l">
                    <a:lnSpc>
                      <a:spcPts val="2300"/>
                    </a:lnSpc>
                    <a:spcBef>
                      <a:spcPts val="1150"/>
                    </a:spcBef>
                  </a:pPr>
                  <a14:m>
                    <m:oMathPara xmlns:m="http://schemas.openxmlformats.org/officeDocument/2006/math">
                      <m:oMathParaPr>
                        <m:jc m:val="centerGroup"/>
                      </m:oMathParaPr>
                      <m:oMath xmlns:m="http://schemas.openxmlformats.org/officeDocument/2006/math">
                        <m:r>
                          <a:rPr lang="de-DE" sz="1600" b="0" i="1" smtClean="0">
                            <a:latin typeface="Cambria Math" panose="02040503050406030204" pitchFamily="18" charset="0"/>
                          </a:rPr>
                          <m:t>𝜙</m:t>
                        </m:r>
                        <m:r>
                          <a:rPr lang="de-DE" sz="1600" b="0" i="1" smtClean="0">
                            <a:latin typeface="Cambria Math" panose="02040503050406030204" pitchFamily="18" charset="0"/>
                          </a:rPr>
                          <m:t>=0°</m:t>
                        </m:r>
                      </m:oMath>
                    </m:oMathPara>
                  </a14:m>
                  <a:endParaRPr lang="en-US" sz="1600" dirty="0" err="1" smtClean="0"/>
                </a:p>
              </p:txBody>
            </p:sp>
          </mc:Choice>
          <mc:Fallback xmlns="">
            <p:sp>
              <p:nvSpPr>
                <p:cNvPr id="10" name="Textfeld 9"/>
                <p:cNvSpPr txBox="1">
                  <a:spLocks noRot="1" noChangeAspect="1" noMove="1" noResize="1" noEditPoints="1" noAdjustHandles="1" noChangeArrowheads="1" noChangeShapeType="1" noTextEdit="1"/>
                </p:cNvSpPr>
                <p:nvPr/>
              </p:nvSpPr>
              <p:spPr>
                <a:xfrm>
                  <a:off x="6354148" y="1660844"/>
                  <a:ext cx="1408922" cy="294953"/>
                </a:xfrm>
                <a:prstGeom prst="rect">
                  <a:avLst/>
                </a:prstGeom>
                <a:blipFill>
                  <a:blip r:embed="rId4"/>
                  <a:stretch>
                    <a:fillRect b="-34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feld 11"/>
                <p:cNvSpPr txBox="1"/>
                <p:nvPr/>
              </p:nvSpPr>
              <p:spPr>
                <a:xfrm>
                  <a:off x="9389710" y="1660844"/>
                  <a:ext cx="1408922" cy="294953"/>
                </a:xfrm>
                <a:prstGeom prst="rect">
                  <a:avLst/>
                </a:prstGeom>
                <a:noFill/>
              </p:spPr>
              <p:txBody>
                <a:bodyPr wrap="square" lIns="0" tIns="0" rIns="0" bIns="0" rtlCol="0" anchor="t" anchorCtr="0">
                  <a:spAutoFit/>
                </a:bodyPr>
                <a:lstStyle/>
                <a:p>
                  <a:pPr algn="l">
                    <a:lnSpc>
                      <a:spcPts val="2300"/>
                    </a:lnSpc>
                    <a:spcBef>
                      <a:spcPts val="1150"/>
                    </a:spcBef>
                  </a:pPr>
                  <a14:m>
                    <m:oMathPara xmlns:m="http://schemas.openxmlformats.org/officeDocument/2006/math">
                      <m:oMathParaPr>
                        <m:jc m:val="centerGroup"/>
                      </m:oMathParaPr>
                      <m:oMath xmlns:m="http://schemas.openxmlformats.org/officeDocument/2006/math">
                        <m:r>
                          <a:rPr lang="de-DE" sz="1600" b="0" i="1" smtClean="0">
                            <a:latin typeface="Cambria Math" panose="02040503050406030204" pitchFamily="18" charset="0"/>
                          </a:rPr>
                          <m:t>𝜙</m:t>
                        </m:r>
                        <m:r>
                          <a:rPr lang="de-DE" sz="1600" b="0" i="1" smtClean="0">
                            <a:latin typeface="Cambria Math" panose="02040503050406030204" pitchFamily="18" charset="0"/>
                          </a:rPr>
                          <m:t>=36°</m:t>
                        </m:r>
                      </m:oMath>
                    </m:oMathPara>
                  </a14:m>
                  <a:endParaRPr lang="en-US" sz="1600" dirty="0" err="1" smtClean="0"/>
                </a:p>
              </p:txBody>
            </p:sp>
          </mc:Choice>
          <mc:Fallback xmlns="">
            <p:sp>
              <p:nvSpPr>
                <p:cNvPr id="12" name="Textfeld 11"/>
                <p:cNvSpPr txBox="1">
                  <a:spLocks noRot="1" noChangeAspect="1" noMove="1" noResize="1" noEditPoints="1" noAdjustHandles="1" noChangeArrowheads="1" noChangeShapeType="1" noTextEdit="1"/>
                </p:cNvSpPr>
                <p:nvPr/>
              </p:nvSpPr>
              <p:spPr>
                <a:xfrm>
                  <a:off x="9389710" y="1660844"/>
                  <a:ext cx="1408922" cy="294953"/>
                </a:xfrm>
                <a:prstGeom prst="rect">
                  <a:avLst/>
                </a:prstGeom>
                <a:blipFill>
                  <a:blip r:embed="rId5"/>
                  <a:stretch>
                    <a:fillRect b="-34091"/>
                  </a:stretch>
                </a:blipFill>
              </p:spPr>
              <p:txBody>
                <a:bodyPr/>
                <a:lstStyle/>
                <a:p>
                  <a:r>
                    <a:rPr lang="en-US">
                      <a:noFill/>
                    </a:rPr>
                    <a:t> </a:t>
                  </a:r>
                </a:p>
              </p:txBody>
            </p:sp>
          </mc:Fallback>
        </mc:AlternateContent>
      </p:grpSp>
      <p:sp>
        <p:nvSpPr>
          <p:cNvPr id="2" name="Inhaltsplatzhalter 1"/>
          <p:cNvSpPr>
            <a:spLocks noGrp="1"/>
          </p:cNvSpPr>
          <p:nvPr>
            <p:ph sz="half" idx="1"/>
          </p:nvPr>
        </p:nvSpPr>
        <p:spPr>
          <a:xfrm>
            <a:off x="518851" y="752176"/>
            <a:ext cx="5265737" cy="4572000"/>
          </a:xfrm>
        </p:spPr>
        <p:txBody>
          <a:bodyPr/>
          <a:lstStyle/>
          <a:p>
            <a:pPr marL="285750" indent="-285750">
              <a:buFont typeface="Arial" panose="020B0604020202020204" pitchFamily="34" charset="0"/>
              <a:buChar char="•"/>
            </a:pPr>
            <a:r>
              <a:rPr lang="en-US" dirty="0" smtClean="0"/>
              <a:t>Magnetic field generated using </a:t>
            </a:r>
            <a:r>
              <a:rPr lang="en-US" dirty="0" err="1" smtClean="0"/>
              <a:t>Dommaschk</a:t>
            </a:r>
            <a:r>
              <a:rPr lang="en-US" dirty="0" smtClean="0"/>
              <a:t> potentials</a:t>
            </a:r>
          </a:p>
          <a:p>
            <a:pPr marL="285750" indent="-285750">
              <a:buFont typeface="Arial" panose="020B0604020202020204" pitchFamily="34" charset="0"/>
              <a:buChar char="•"/>
            </a:pPr>
            <a:r>
              <a:rPr lang="en-US" dirty="0" smtClean="0"/>
              <a:t>9 magnetic islands </a:t>
            </a:r>
          </a:p>
          <a:p>
            <a:pPr marL="285750" indent="-285750">
              <a:buFont typeface="Arial" panose="020B0604020202020204" pitchFamily="34" charset="0"/>
              <a:buChar char="•"/>
            </a:pPr>
            <a:r>
              <a:rPr lang="en-US" dirty="0" smtClean="0"/>
              <a:t>R = </a:t>
            </a:r>
            <a:r>
              <a:rPr lang="en-US" dirty="0" smtClean="0"/>
              <a:t>2.0 m, B = 1.5 T</a:t>
            </a:r>
            <a:endParaRPr lang="en-US" dirty="0" smtClean="0"/>
          </a:p>
          <a:p>
            <a:pPr marL="285750" indent="-285750">
              <a:buFont typeface="Arial" panose="020B0604020202020204" pitchFamily="34" charset="0"/>
              <a:buChar char="•"/>
            </a:pPr>
            <a:r>
              <a:rPr lang="en-US" dirty="0"/>
              <a:t>N</a:t>
            </a:r>
            <a:r>
              <a:rPr lang="en-US" dirty="0" smtClean="0"/>
              <a:t>o divertor targets / sheath physics</a:t>
            </a:r>
          </a:p>
          <a:p>
            <a:pPr marL="285750" indent="-285750">
              <a:buFont typeface="Arial" panose="020B0604020202020204" pitchFamily="34" charset="0"/>
              <a:buChar char="•"/>
            </a:pPr>
            <a:r>
              <a:rPr lang="en-US" dirty="0" smtClean="0"/>
              <a:t>Inner/Outer boundaries aligned with flux surfaces</a:t>
            </a:r>
            <a:endParaRPr lang="en-US" dirty="0"/>
          </a:p>
          <a:p>
            <a:pPr marL="285750" indent="-285750">
              <a:buFont typeface="Arial" panose="020B0604020202020204" pitchFamily="34" charset="0"/>
              <a:buChar char="•"/>
            </a:pPr>
            <a:r>
              <a:rPr lang="en-US" dirty="0" smtClean="0"/>
              <a:t>Starting background taken from transport simulation</a:t>
            </a:r>
          </a:p>
          <a:p>
            <a:pPr marL="285750" indent="-285750">
              <a:buFont typeface="Arial" panose="020B0604020202020204" pitchFamily="34" charset="0"/>
              <a:buChar char="•"/>
            </a:pPr>
            <a:r>
              <a:rPr lang="en-US" dirty="0" smtClean="0"/>
              <a:t>Zonal Neumann for BC of potential on the inner flux surface</a:t>
            </a:r>
            <a:endParaRPr lang="en-US" dirty="0"/>
          </a:p>
        </p:txBody>
      </p:sp>
      <p:sp>
        <p:nvSpPr>
          <p:cNvPr id="4" name="Titel 3"/>
          <p:cNvSpPr>
            <a:spLocks noGrp="1"/>
          </p:cNvSpPr>
          <p:nvPr>
            <p:ph type="title"/>
          </p:nvPr>
        </p:nvSpPr>
        <p:spPr/>
        <p:txBody>
          <a:bodyPr/>
          <a:lstStyle/>
          <a:p>
            <a:r>
              <a:rPr lang="en-US" sz="3500" dirty="0" smtClean="0"/>
              <a:t>Turbulence in FCI</a:t>
            </a:r>
            <a:endParaRPr lang="en-US" sz="3500" dirty="0"/>
          </a:p>
        </p:txBody>
      </p:sp>
      <p:sp>
        <p:nvSpPr>
          <p:cNvPr id="5" name="Fußzeilenplatzhalter 4"/>
          <p:cNvSpPr>
            <a:spLocks noGrp="1"/>
          </p:cNvSpPr>
          <p:nvPr>
            <p:ph type="ftr" sz="quarter" idx="11"/>
          </p:nvPr>
        </p:nvSpPr>
        <p:spPr/>
        <p:txBody>
          <a:bodyPr/>
          <a:lstStyle/>
          <a:p>
            <a:r>
              <a:rPr lang="de-DE" dirty="0" smtClean="0"/>
              <a:t>Max-Planck-Institut für Plasmaphysik | Tobias Tork | UKAEA </a:t>
            </a:r>
            <a:r>
              <a:rPr lang="de-DE" dirty="0" err="1" smtClean="0"/>
              <a:t>Exhaust</a:t>
            </a:r>
            <a:r>
              <a:rPr lang="de-DE" dirty="0" smtClean="0"/>
              <a: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4</a:t>
            </a:fld>
            <a:endParaRPr lang="de-DE" dirty="0"/>
          </a:p>
        </p:txBody>
      </p:sp>
      <p:pic>
        <p:nvPicPr>
          <p:cNvPr id="14" name="Grafik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6927" y="3116424"/>
            <a:ext cx="4520168" cy="3348273"/>
          </a:xfrm>
          <a:prstGeom prst="rect">
            <a:avLst/>
          </a:prstGeom>
        </p:spPr>
      </p:pic>
      <p:grpSp>
        <p:nvGrpSpPr>
          <p:cNvPr id="17" name="Gruppieren 16"/>
          <p:cNvGrpSpPr/>
          <p:nvPr/>
        </p:nvGrpSpPr>
        <p:grpSpPr>
          <a:xfrm>
            <a:off x="4823926" y="4716161"/>
            <a:ext cx="2771192" cy="1406180"/>
            <a:chOff x="4823926" y="4716161"/>
            <a:chExt cx="2771192" cy="1406180"/>
          </a:xfrm>
        </p:grpSpPr>
        <p:sp>
          <p:nvSpPr>
            <p:cNvPr id="15" name="Textfeld 14"/>
            <p:cNvSpPr txBox="1"/>
            <p:nvPr/>
          </p:nvSpPr>
          <p:spPr>
            <a:xfrm>
              <a:off x="4823926" y="4716161"/>
              <a:ext cx="2771192" cy="923330"/>
            </a:xfrm>
            <a:prstGeom prst="rect">
              <a:avLst/>
            </a:prstGeom>
            <a:noFill/>
            <a:ln w="19050">
              <a:solidFill>
                <a:schemeClr val="tx1"/>
              </a:solidFill>
            </a:ln>
          </p:spPr>
          <p:txBody>
            <a:bodyPr wrap="square" lIns="0" tIns="0" rIns="0" bIns="0" rtlCol="0" anchor="t" anchorCtr="0">
              <a:spAutoFit/>
            </a:bodyPr>
            <a:lstStyle/>
            <a:p>
              <a:pPr algn="ctr">
                <a:lnSpc>
                  <a:spcPts val="1800"/>
                </a:lnSpc>
              </a:pPr>
              <a:r>
                <a:rPr lang="en-US" sz="1600" b="1" dirty="0" smtClean="0"/>
                <a:t>Grid</a:t>
              </a:r>
            </a:p>
            <a:p>
              <a:pPr marL="285750" indent="-285750" algn="l">
                <a:lnSpc>
                  <a:spcPts val="1800"/>
                </a:lnSpc>
                <a:buFont typeface="Arial" panose="020B0604020202020204" pitchFamily="34" charset="0"/>
                <a:buChar char="•"/>
              </a:pPr>
              <a:r>
                <a:rPr lang="en-US" sz="1600" dirty="0" smtClean="0">
                  <a:solidFill>
                    <a:srgbClr val="EF7C00"/>
                  </a:solidFill>
                </a:rPr>
                <a:t>128</a:t>
              </a:r>
              <a:r>
                <a:rPr lang="en-US" sz="1600" dirty="0" smtClean="0"/>
                <a:t> x </a:t>
              </a:r>
              <a:r>
                <a:rPr lang="en-US" sz="1600" dirty="0" smtClean="0">
                  <a:solidFill>
                    <a:srgbClr val="D1DC51"/>
                  </a:solidFill>
                </a:rPr>
                <a:t>8</a:t>
              </a:r>
              <a:r>
                <a:rPr lang="en-US" sz="1600" dirty="0" smtClean="0"/>
                <a:t> x </a:t>
              </a:r>
              <a:r>
                <a:rPr lang="en-US" sz="1600" dirty="0" smtClean="0">
                  <a:solidFill>
                    <a:srgbClr val="00B1EA"/>
                  </a:solidFill>
                </a:rPr>
                <a:t>1024</a:t>
              </a:r>
            </a:p>
            <a:p>
              <a:pPr marL="285750" indent="-285750" algn="l">
                <a:lnSpc>
                  <a:spcPts val="1800"/>
                </a:lnSpc>
                <a:buFont typeface="Arial" panose="020B0604020202020204" pitchFamily="34" charset="0"/>
                <a:buChar char="•"/>
              </a:pPr>
              <a:r>
                <a:rPr lang="en-US" sz="1600" dirty="0" smtClean="0"/>
                <a:t>2 Nodes (256 cores total)</a:t>
              </a:r>
            </a:p>
            <a:p>
              <a:pPr marL="285750" indent="-285750" algn="l">
                <a:lnSpc>
                  <a:spcPts val="1800"/>
                </a:lnSpc>
                <a:buFont typeface="Arial" panose="020B0604020202020204" pitchFamily="34" charset="0"/>
                <a:buChar char="•"/>
              </a:pPr>
              <a:r>
                <a:rPr lang="en-US" sz="1600" dirty="0" smtClean="0"/>
                <a:t>One module</a:t>
              </a:r>
            </a:p>
          </p:txBody>
        </p:sp>
        <p:sp>
          <p:nvSpPr>
            <p:cNvPr id="16" name="Textfeld 15"/>
            <p:cNvSpPr txBox="1"/>
            <p:nvPr/>
          </p:nvSpPr>
          <p:spPr>
            <a:xfrm>
              <a:off x="5374452" y="5635028"/>
              <a:ext cx="1884764" cy="487313"/>
            </a:xfrm>
            <a:prstGeom prst="rect">
              <a:avLst/>
            </a:prstGeom>
            <a:noFill/>
          </p:spPr>
          <p:txBody>
            <a:bodyPr wrap="square" lIns="0" tIns="0" rIns="0" bIns="0" rtlCol="0" anchor="t" anchorCtr="0">
              <a:spAutoFit/>
            </a:bodyPr>
            <a:lstStyle/>
            <a:p>
              <a:pPr algn="l">
                <a:lnSpc>
                  <a:spcPts val="1900"/>
                </a:lnSpc>
              </a:pPr>
              <a:r>
                <a:rPr lang="en-US" sz="1000" dirty="0" smtClean="0">
                  <a:solidFill>
                    <a:srgbClr val="EF7C00"/>
                  </a:solidFill>
                </a:rPr>
                <a:t>Radial  </a:t>
              </a:r>
              <a:r>
                <a:rPr lang="en-US" sz="1000" dirty="0" smtClean="0">
                  <a:solidFill>
                    <a:srgbClr val="C6D325"/>
                  </a:solidFill>
                </a:rPr>
                <a:t>Cross sections  </a:t>
              </a:r>
              <a:r>
                <a:rPr lang="en-US" sz="1000" dirty="0" smtClean="0">
                  <a:solidFill>
                    <a:srgbClr val="00B1EA"/>
                  </a:solidFill>
                </a:rPr>
                <a:t>Poloidal</a:t>
              </a:r>
            </a:p>
            <a:p>
              <a:pPr algn="l">
                <a:lnSpc>
                  <a:spcPts val="1900"/>
                </a:lnSpc>
              </a:pPr>
              <a:endParaRPr lang="en-US" sz="1000" dirty="0" err="1" smtClean="0">
                <a:solidFill>
                  <a:srgbClr val="EF7C00"/>
                </a:solidFill>
              </a:endParaRPr>
            </a:p>
          </p:txBody>
        </p:sp>
      </p:grpSp>
    </p:spTree>
    <p:extLst>
      <p:ext uri="{BB962C8B-B14F-4D97-AF65-F5344CB8AC3E}">
        <p14:creationId xmlns:p14="http://schemas.microsoft.com/office/powerpoint/2010/main" val="2446539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hermes-3_d_new2_Te-ezgif.com-video-speed">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5353626" y="790972"/>
            <a:ext cx="6526063" cy="5438386"/>
          </a:xfrm>
        </p:spPr>
      </p:pic>
      <p:sp>
        <p:nvSpPr>
          <p:cNvPr id="4" name="Titel 3"/>
          <p:cNvSpPr>
            <a:spLocks noGrp="1"/>
          </p:cNvSpPr>
          <p:nvPr>
            <p:ph type="title"/>
          </p:nvPr>
        </p:nvSpPr>
        <p:spPr/>
        <p:txBody>
          <a:bodyPr/>
          <a:lstStyle/>
          <a:p>
            <a:r>
              <a:rPr lang="en-US" sz="3500" dirty="0" smtClean="0"/>
              <a:t>Turbulence in FCI</a:t>
            </a:r>
            <a:endParaRPr lang="en-US" sz="35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5</a:t>
            </a:fld>
            <a:endParaRPr lang="de-DE" dirty="0"/>
          </a:p>
        </p:txBody>
      </p:sp>
      <p:sp>
        <p:nvSpPr>
          <p:cNvPr id="11" name="Inhaltsplatzhalter 1"/>
          <p:cNvSpPr>
            <a:spLocks noGrp="1"/>
          </p:cNvSpPr>
          <p:nvPr>
            <p:ph sz="half" idx="1"/>
          </p:nvPr>
        </p:nvSpPr>
        <p:spPr>
          <a:xfrm>
            <a:off x="518851" y="752176"/>
            <a:ext cx="5265737" cy="4572000"/>
          </a:xfrm>
        </p:spPr>
        <p:txBody>
          <a:bodyPr/>
          <a:lstStyle/>
          <a:p>
            <a:pPr marL="285750" indent="-285750">
              <a:buFont typeface="Arial" panose="020B0604020202020204" pitchFamily="34" charset="0"/>
              <a:buChar char="•"/>
            </a:pPr>
            <a:r>
              <a:rPr lang="en-US" dirty="0" smtClean="0"/>
              <a:t>Magnetic field generated using </a:t>
            </a:r>
            <a:r>
              <a:rPr lang="en-US" dirty="0" err="1" smtClean="0"/>
              <a:t>Dommaschk</a:t>
            </a:r>
            <a:r>
              <a:rPr lang="en-US" dirty="0" smtClean="0"/>
              <a:t> potentials</a:t>
            </a:r>
          </a:p>
          <a:p>
            <a:pPr marL="285750" indent="-285750">
              <a:buFont typeface="Arial" panose="020B0604020202020204" pitchFamily="34" charset="0"/>
              <a:buChar char="•"/>
            </a:pPr>
            <a:r>
              <a:rPr lang="en-US" dirty="0" smtClean="0"/>
              <a:t>9 magnetic islands </a:t>
            </a:r>
          </a:p>
          <a:p>
            <a:pPr marL="285750" indent="-285750">
              <a:buFont typeface="Arial" panose="020B0604020202020204" pitchFamily="34" charset="0"/>
              <a:buChar char="•"/>
            </a:pPr>
            <a:r>
              <a:rPr lang="en-US" dirty="0" smtClean="0"/>
              <a:t>R = 0.2 m, r = 0.1 (half of W7-AS)</a:t>
            </a:r>
          </a:p>
          <a:p>
            <a:pPr marL="285750" indent="-285750">
              <a:buFont typeface="Arial" panose="020B0604020202020204" pitchFamily="34" charset="0"/>
              <a:buChar char="•"/>
            </a:pPr>
            <a:r>
              <a:rPr lang="en-US" dirty="0" smtClean="0"/>
              <a:t>No divertor targets / sheath physics</a:t>
            </a:r>
          </a:p>
          <a:p>
            <a:pPr marL="285750" indent="-285750">
              <a:buFont typeface="Arial" panose="020B0604020202020204" pitchFamily="34" charset="0"/>
              <a:buChar char="•"/>
            </a:pPr>
            <a:r>
              <a:rPr lang="en-US" dirty="0" smtClean="0"/>
              <a:t>Inner/Outer boundaries aligned with flux surfaces</a:t>
            </a:r>
            <a:endParaRPr lang="en-US" dirty="0"/>
          </a:p>
          <a:p>
            <a:pPr marL="285750" indent="-285750">
              <a:buFont typeface="Arial" panose="020B0604020202020204" pitchFamily="34" charset="0"/>
              <a:buChar char="•"/>
            </a:pPr>
            <a:r>
              <a:rPr lang="en-US" dirty="0" smtClean="0"/>
              <a:t>Starting background taken from transport simulation</a:t>
            </a:r>
          </a:p>
          <a:p>
            <a:pPr marL="285750" indent="-285750">
              <a:buFont typeface="Arial" panose="020B0604020202020204" pitchFamily="34" charset="0"/>
              <a:buChar char="•"/>
            </a:pPr>
            <a:r>
              <a:rPr lang="en-US" dirty="0" smtClean="0"/>
              <a:t>Zonal Neumann for BC of potential on the inner flux surface</a:t>
            </a:r>
            <a:endParaRPr lang="en-US" dirty="0"/>
          </a:p>
        </p:txBody>
      </p:sp>
      <p:grpSp>
        <p:nvGrpSpPr>
          <p:cNvPr id="14" name="Gruppieren 13"/>
          <p:cNvGrpSpPr/>
          <p:nvPr/>
        </p:nvGrpSpPr>
        <p:grpSpPr>
          <a:xfrm>
            <a:off x="518851" y="5177346"/>
            <a:ext cx="4107920" cy="1009871"/>
            <a:chOff x="518851" y="5177346"/>
            <a:chExt cx="4107920" cy="1009871"/>
          </a:xfrm>
        </p:grpSpPr>
        <p:pic>
          <p:nvPicPr>
            <p:cNvPr id="12" name="Grafik 11"/>
            <p:cNvPicPr>
              <a:picLocks noChangeAspect="1"/>
            </p:cNvPicPr>
            <p:nvPr/>
          </p:nvPicPr>
          <p:blipFill rotWithShape="1">
            <a:blip r:embed="rId5">
              <a:extLst>
                <a:ext uri="{28A0092B-C50C-407E-A947-70E740481C1C}">
                  <a14:useLocalDpi xmlns:a14="http://schemas.microsoft.com/office/drawing/2010/main" val="0"/>
                </a:ext>
              </a:extLst>
            </a:blip>
            <a:srcRect b="49933"/>
            <a:stretch/>
          </p:blipFill>
          <p:spPr>
            <a:xfrm>
              <a:off x="518851" y="5177346"/>
              <a:ext cx="4107920" cy="1009870"/>
            </a:xfrm>
            <a:prstGeom prst="rect">
              <a:avLst/>
            </a:prstGeom>
          </p:spPr>
        </p:pic>
        <p:sp>
          <p:nvSpPr>
            <p:cNvPr id="13" name="Abgerundetes Rechteck 12"/>
            <p:cNvSpPr/>
            <p:nvPr/>
          </p:nvSpPr>
          <p:spPr>
            <a:xfrm>
              <a:off x="3004457" y="5177347"/>
              <a:ext cx="410547" cy="1009870"/>
            </a:xfrm>
            <a:prstGeom prst="roundRect">
              <a:avLst/>
            </a:prstGeom>
            <a:noFill/>
            <a:ln w="28575" cmpd="sng">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p:grpSp>
      <p:sp>
        <p:nvSpPr>
          <p:cNvPr id="15" name="Textfeld 14"/>
          <p:cNvSpPr txBox="1"/>
          <p:nvPr/>
        </p:nvSpPr>
        <p:spPr>
          <a:xfrm>
            <a:off x="4673426" y="5221701"/>
            <a:ext cx="1699384" cy="954107"/>
          </a:xfrm>
          <a:prstGeom prst="rect">
            <a:avLst/>
          </a:prstGeom>
          <a:noFill/>
        </p:spPr>
        <p:txBody>
          <a:bodyPr wrap="square" lIns="0" tIns="0" rIns="0" bIns="0" rtlCol="0" anchor="t" anchorCtr="0">
            <a:spAutoFit/>
          </a:bodyPr>
          <a:lstStyle/>
          <a:p>
            <a:pPr algn="l">
              <a:spcBef>
                <a:spcPts val="1150"/>
              </a:spcBef>
            </a:pPr>
            <a:r>
              <a:rPr lang="en-US" sz="1400" dirty="0" smtClean="0">
                <a:solidFill>
                  <a:srgbClr val="FF0000"/>
                </a:solidFill>
              </a:rPr>
              <a:t>Two inversions</a:t>
            </a:r>
          </a:p>
          <a:p>
            <a:pPr marL="342900" indent="-342900" algn="l">
              <a:spcBef>
                <a:spcPts val="1150"/>
              </a:spcBef>
              <a:buFont typeface="+mj-lt"/>
              <a:buAutoNum type="arabicPeriod"/>
            </a:pPr>
            <a:r>
              <a:rPr lang="en-US" sz="1400" dirty="0" smtClean="0">
                <a:solidFill>
                  <a:srgbClr val="FF0000"/>
                </a:solidFill>
              </a:rPr>
              <a:t>Local Neumann</a:t>
            </a:r>
          </a:p>
          <a:p>
            <a:pPr marL="342900" indent="-342900" algn="l">
              <a:spcBef>
                <a:spcPts val="1150"/>
              </a:spcBef>
              <a:buFont typeface="+mj-lt"/>
              <a:buAutoNum type="arabicPeriod"/>
            </a:pPr>
            <a:r>
              <a:rPr lang="en-US" sz="1400" dirty="0" smtClean="0">
                <a:solidFill>
                  <a:srgbClr val="FF0000"/>
                </a:solidFill>
              </a:rPr>
              <a:t>Zonal </a:t>
            </a:r>
          </a:p>
        </p:txBody>
      </p:sp>
    </p:spTree>
    <p:extLst>
      <p:ext uri="{BB962C8B-B14F-4D97-AF65-F5344CB8AC3E}">
        <p14:creationId xmlns:p14="http://schemas.microsoft.com/office/powerpoint/2010/main" val="2863134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cTn>
                <p:tgtEl>
                  <p:spTgt spid="9"/>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hermes-3_d_new2_Te-ezgif.com-video-speed">
            <a:hlinkClick r:id="" action="ppaction://media"/>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4"/>
          <a:stretch>
            <a:fillRect/>
          </a:stretch>
        </p:blipFill>
        <p:spPr>
          <a:xfrm>
            <a:off x="5353626" y="765109"/>
            <a:ext cx="6526063" cy="5438386"/>
          </a:xfrm>
        </p:spPr>
      </p:pic>
      <p:sp>
        <p:nvSpPr>
          <p:cNvPr id="4" name="Titel 3"/>
          <p:cNvSpPr>
            <a:spLocks noGrp="1"/>
          </p:cNvSpPr>
          <p:nvPr>
            <p:ph type="title"/>
          </p:nvPr>
        </p:nvSpPr>
        <p:spPr/>
        <p:txBody>
          <a:bodyPr/>
          <a:lstStyle/>
          <a:p>
            <a:r>
              <a:rPr lang="en-US" sz="3500" dirty="0" smtClean="0"/>
              <a:t>Turbulence in FCI</a:t>
            </a:r>
            <a:endParaRPr lang="en-US" sz="35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6</a:t>
            </a:fld>
            <a:endParaRPr lang="de-DE" dirty="0"/>
          </a:p>
        </p:txBody>
      </p:sp>
      <p:sp>
        <p:nvSpPr>
          <p:cNvPr id="11" name="Inhaltsplatzhalter 1"/>
          <p:cNvSpPr>
            <a:spLocks noGrp="1"/>
          </p:cNvSpPr>
          <p:nvPr>
            <p:ph sz="half" idx="1"/>
          </p:nvPr>
        </p:nvSpPr>
        <p:spPr>
          <a:xfrm>
            <a:off x="518851" y="752176"/>
            <a:ext cx="5265737" cy="4572000"/>
          </a:xfrm>
        </p:spPr>
        <p:txBody>
          <a:bodyPr/>
          <a:lstStyle/>
          <a:p>
            <a:pPr marL="285750" indent="-285750">
              <a:buFont typeface="Arial" panose="020B0604020202020204" pitchFamily="34" charset="0"/>
              <a:buChar char="•"/>
            </a:pPr>
            <a:r>
              <a:rPr lang="en-US" dirty="0" smtClean="0"/>
              <a:t>Magnetic field generated using </a:t>
            </a:r>
            <a:r>
              <a:rPr lang="en-US" dirty="0" err="1" smtClean="0"/>
              <a:t>Dommaschk</a:t>
            </a:r>
            <a:r>
              <a:rPr lang="en-US" dirty="0" smtClean="0"/>
              <a:t> potentials</a:t>
            </a:r>
          </a:p>
          <a:p>
            <a:pPr marL="285750" indent="-285750">
              <a:buFont typeface="Arial" panose="020B0604020202020204" pitchFamily="34" charset="0"/>
              <a:buChar char="•"/>
            </a:pPr>
            <a:r>
              <a:rPr lang="en-US" dirty="0" smtClean="0"/>
              <a:t>9 magnetic islands </a:t>
            </a:r>
          </a:p>
          <a:p>
            <a:pPr marL="285750" indent="-285750">
              <a:buFont typeface="Arial" panose="020B0604020202020204" pitchFamily="34" charset="0"/>
              <a:buChar char="•"/>
            </a:pPr>
            <a:r>
              <a:rPr lang="en-US" dirty="0" smtClean="0"/>
              <a:t>R = 0.2 m, r = 0.1 (half of W7-AS)</a:t>
            </a:r>
          </a:p>
          <a:p>
            <a:pPr marL="285750" indent="-285750">
              <a:buFont typeface="Arial" panose="020B0604020202020204" pitchFamily="34" charset="0"/>
              <a:buChar char="•"/>
            </a:pPr>
            <a:r>
              <a:rPr lang="en-US" dirty="0" smtClean="0"/>
              <a:t>No divertor targets / sheath physics</a:t>
            </a:r>
          </a:p>
          <a:p>
            <a:pPr marL="285750" indent="-285750">
              <a:buFont typeface="Arial" panose="020B0604020202020204" pitchFamily="34" charset="0"/>
              <a:buChar char="•"/>
            </a:pPr>
            <a:r>
              <a:rPr lang="en-US" dirty="0" smtClean="0"/>
              <a:t>Inner/Outer boundaries aligned with flux surfaces</a:t>
            </a:r>
            <a:endParaRPr lang="en-US" dirty="0"/>
          </a:p>
          <a:p>
            <a:pPr marL="285750" indent="-285750">
              <a:buFont typeface="Arial" panose="020B0604020202020204" pitchFamily="34" charset="0"/>
              <a:buChar char="•"/>
            </a:pPr>
            <a:r>
              <a:rPr lang="en-US" dirty="0" smtClean="0"/>
              <a:t>Starting background taken from transport simulation</a:t>
            </a:r>
          </a:p>
          <a:p>
            <a:pPr marL="285750" indent="-285750">
              <a:buFont typeface="Arial" panose="020B0604020202020204" pitchFamily="34" charset="0"/>
              <a:buChar char="•"/>
            </a:pPr>
            <a:r>
              <a:rPr lang="en-US" dirty="0" smtClean="0"/>
              <a:t>Zonal Neumann for BC of potential on the inner flux surface</a:t>
            </a:r>
            <a:endParaRPr lang="en-US" dirty="0"/>
          </a:p>
        </p:txBody>
      </p:sp>
      <p:grpSp>
        <p:nvGrpSpPr>
          <p:cNvPr id="14" name="Gruppieren 13"/>
          <p:cNvGrpSpPr/>
          <p:nvPr/>
        </p:nvGrpSpPr>
        <p:grpSpPr>
          <a:xfrm>
            <a:off x="518851" y="5177346"/>
            <a:ext cx="4107920" cy="1009871"/>
            <a:chOff x="518851" y="5177346"/>
            <a:chExt cx="4107920" cy="1009871"/>
          </a:xfrm>
        </p:grpSpPr>
        <p:pic>
          <p:nvPicPr>
            <p:cNvPr id="12" name="Grafik 11"/>
            <p:cNvPicPr>
              <a:picLocks noChangeAspect="1"/>
            </p:cNvPicPr>
            <p:nvPr/>
          </p:nvPicPr>
          <p:blipFill rotWithShape="1">
            <a:blip r:embed="rId5">
              <a:extLst>
                <a:ext uri="{28A0092B-C50C-407E-A947-70E740481C1C}">
                  <a14:useLocalDpi xmlns:a14="http://schemas.microsoft.com/office/drawing/2010/main" val="0"/>
                </a:ext>
              </a:extLst>
            </a:blip>
            <a:srcRect b="49933"/>
            <a:stretch/>
          </p:blipFill>
          <p:spPr>
            <a:xfrm>
              <a:off x="518851" y="5177346"/>
              <a:ext cx="4107920" cy="1009870"/>
            </a:xfrm>
            <a:prstGeom prst="rect">
              <a:avLst/>
            </a:prstGeom>
          </p:spPr>
        </p:pic>
        <p:sp>
          <p:nvSpPr>
            <p:cNvPr id="13" name="Abgerundetes Rechteck 12"/>
            <p:cNvSpPr/>
            <p:nvPr/>
          </p:nvSpPr>
          <p:spPr>
            <a:xfrm>
              <a:off x="3004457" y="5177347"/>
              <a:ext cx="410547" cy="1009870"/>
            </a:xfrm>
            <a:prstGeom prst="roundRect">
              <a:avLst/>
            </a:prstGeom>
            <a:noFill/>
            <a:ln w="28575" cmpd="sng">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p:grpSp>
      <p:sp>
        <p:nvSpPr>
          <p:cNvPr id="15" name="Textfeld 14"/>
          <p:cNvSpPr txBox="1"/>
          <p:nvPr/>
        </p:nvSpPr>
        <p:spPr>
          <a:xfrm>
            <a:off x="4673426" y="5221701"/>
            <a:ext cx="1699384" cy="954107"/>
          </a:xfrm>
          <a:prstGeom prst="rect">
            <a:avLst/>
          </a:prstGeom>
          <a:noFill/>
        </p:spPr>
        <p:txBody>
          <a:bodyPr wrap="square" lIns="0" tIns="0" rIns="0" bIns="0" rtlCol="0" anchor="t" anchorCtr="0">
            <a:spAutoFit/>
          </a:bodyPr>
          <a:lstStyle/>
          <a:p>
            <a:pPr algn="l">
              <a:spcBef>
                <a:spcPts val="1150"/>
              </a:spcBef>
            </a:pPr>
            <a:r>
              <a:rPr lang="en-US" sz="1400" dirty="0" smtClean="0">
                <a:solidFill>
                  <a:srgbClr val="FF0000"/>
                </a:solidFill>
              </a:rPr>
              <a:t>Two inversions</a:t>
            </a:r>
          </a:p>
          <a:p>
            <a:pPr marL="342900" indent="-342900" algn="l">
              <a:spcBef>
                <a:spcPts val="1150"/>
              </a:spcBef>
              <a:buFont typeface="+mj-lt"/>
              <a:buAutoNum type="arabicPeriod"/>
            </a:pPr>
            <a:r>
              <a:rPr lang="en-US" sz="1400" dirty="0" smtClean="0">
                <a:solidFill>
                  <a:srgbClr val="FF0000"/>
                </a:solidFill>
              </a:rPr>
              <a:t>Local Neumann</a:t>
            </a:r>
          </a:p>
          <a:p>
            <a:pPr marL="342900" indent="-342900" algn="l">
              <a:spcBef>
                <a:spcPts val="1150"/>
              </a:spcBef>
              <a:buFont typeface="+mj-lt"/>
              <a:buAutoNum type="arabicPeriod"/>
            </a:pPr>
            <a:r>
              <a:rPr lang="en-US" sz="1400" dirty="0" smtClean="0">
                <a:solidFill>
                  <a:srgbClr val="FF0000"/>
                </a:solidFill>
              </a:rPr>
              <a:t>Zonal </a:t>
            </a:r>
          </a:p>
        </p:txBody>
      </p:sp>
      <p:sp>
        <p:nvSpPr>
          <p:cNvPr id="2" name="Abgerundetes Rechteck 1"/>
          <p:cNvSpPr/>
          <p:nvPr/>
        </p:nvSpPr>
        <p:spPr>
          <a:xfrm>
            <a:off x="3216000" y="1449000"/>
            <a:ext cx="5760000" cy="3960000"/>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p:sp>
        <p:nvSpPr>
          <p:cNvPr id="3" name="Textfeld 2"/>
          <p:cNvSpPr txBox="1"/>
          <p:nvPr/>
        </p:nvSpPr>
        <p:spPr>
          <a:xfrm>
            <a:off x="3756000" y="1629000"/>
            <a:ext cx="4680000" cy="3600000"/>
          </a:xfrm>
          <a:prstGeom prst="rect">
            <a:avLst/>
          </a:prstGeom>
          <a:noFill/>
        </p:spPr>
        <p:txBody>
          <a:bodyPr wrap="square" lIns="0" tIns="0" rIns="0" bIns="0" rtlCol="0" anchor="t" anchorCtr="0">
            <a:noAutofit/>
          </a:bodyPr>
          <a:lstStyle/>
          <a:p>
            <a:pPr algn="ctr">
              <a:lnSpc>
                <a:spcPts val="2300"/>
              </a:lnSpc>
              <a:spcBef>
                <a:spcPts val="1150"/>
              </a:spcBef>
            </a:pPr>
            <a:r>
              <a:rPr lang="en-US" sz="2200" b="1" dirty="0" smtClean="0">
                <a:solidFill>
                  <a:srgbClr val="C6D325"/>
                </a:solidFill>
              </a:rPr>
              <a:t>Takeaways</a:t>
            </a:r>
          </a:p>
          <a:p>
            <a:pPr marL="285750" indent="-285750">
              <a:lnSpc>
                <a:spcPts val="2300"/>
              </a:lnSpc>
              <a:spcBef>
                <a:spcPts val="1150"/>
              </a:spcBef>
              <a:buFont typeface="Arial" panose="020B0604020202020204" pitchFamily="34" charset="0"/>
              <a:buChar char="•"/>
            </a:pPr>
            <a:r>
              <a:rPr lang="en-US" dirty="0" smtClean="0">
                <a:solidFill>
                  <a:srgbClr val="C6D325"/>
                </a:solidFill>
              </a:rPr>
              <a:t>Turbulence is in a </a:t>
            </a:r>
            <a:r>
              <a:rPr lang="en-US" b="1" dirty="0" smtClean="0">
                <a:solidFill>
                  <a:srgbClr val="00B1EA"/>
                </a:solidFill>
              </a:rPr>
              <a:t>testable</a:t>
            </a:r>
            <a:r>
              <a:rPr lang="en-US" dirty="0" smtClean="0">
                <a:solidFill>
                  <a:srgbClr val="C6D325"/>
                </a:solidFill>
              </a:rPr>
              <a:t> state</a:t>
            </a:r>
          </a:p>
          <a:p>
            <a:pPr marL="285750" indent="-285750">
              <a:lnSpc>
                <a:spcPts val="2300"/>
              </a:lnSpc>
              <a:spcBef>
                <a:spcPts val="1150"/>
              </a:spcBef>
              <a:buFont typeface="Arial" panose="020B0604020202020204" pitchFamily="34" charset="0"/>
              <a:buChar char="•"/>
            </a:pPr>
            <a:r>
              <a:rPr lang="en-US" dirty="0" smtClean="0">
                <a:solidFill>
                  <a:srgbClr val="C6D325"/>
                </a:solidFill>
              </a:rPr>
              <a:t>Why not apply it to a real W7-X geometry?</a:t>
            </a:r>
          </a:p>
          <a:p>
            <a:pPr algn="ctr">
              <a:lnSpc>
                <a:spcPts val="2300"/>
              </a:lnSpc>
              <a:spcBef>
                <a:spcPts val="1150"/>
              </a:spcBef>
            </a:pPr>
            <a:r>
              <a:rPr lang="en-US" b="1" dirty="0" smtClean="0">
                <a:solidFill>
                  <a:srgbClr val="FF0000"/>
                </a:solidFill>
              </a:rPr>
              <a:t>Efficiency has to be improved</a:t>
            </a:r>
          </a:p>
          <a:p>
            <a:pPr marL="285750" indent="-285750">
              <a:lnSpc>
                <a:spcPts val="2300"/>
              </a:lnSpc>
              <a:spcBef>
                <a:spcPts val="1150"/>
              </a:spcBef>
              <a:buFont typeface="Arial" panose="020B0604020202020204" pitchFamily="34" charset="0"/>
              <a:buChar char="•"/>
            </a:pPr>
            <a:r>
              <a:rPr lang="en-US" dirty="0" smtClean="0">
                <a:solidFill>
                  <a:srgbClr val="C6D325"/>
                </a:solidFill>
              </a:rPr>
              <a:t>Parallelization in Z</a:t>
            </a:r>
          </a:p>
          <a:p>
            <a:pPr marL="285750" indent="-285750">
              <a:lnSpc>
                <a:spcPts val="2300"/>
              </a:lnSpc>
              <a:spcBef>
                <a:spcPts val="1150"/>
              </a:spcBef>
              <a:buFont typeface="Arial" panose="020B0604020202020204" pitchFamily="34" charset="0"/>
              <a:buChar char="•"/>
            </a:pPr>
            <a:r>
              <a:rPr lang="en-US" dirty="0" smtClean="0">
                <a:solidFill>
                  <a:srgbClr val="C6D325"/>
                </a:solidFill>
              </a:rPr>
              <a:t>Preconditioning (e conduction) </a:t>
            </a:r>
          </a:p>
          <a:p>
            <a:pPr marL="285750" indent="-285750">
              <a:lnSpc>
                <a:spcPts val="2300"/>
              </a:lnSpc>
              <a:spcBef>
                <a:spcPts val="1150"/>
              </a:spcBef>
              <a:buFont typeface="Arial" panose="020B0604020202020204" pitchFamily="34" charset="0"/>
              <a:buChar char="•"/>
            </a:pPr>
            <a:r>
              <a:rPr lang="en-US" dirty="0" smtClean="0">
                <a:solidFill>
                  <a:srgbClr val="C6D325"/>
                </a:solidFill>
              </a:rPr>
              <a:t>Making the life of the solver easier</a:t>
            </a:r>
          </a:p>
        </p:txBody>
      </p:sp>
    </p:spTree>
    <p:extLst>
      <p:ext uri="{BB962C8B-B14F-4D97-AF65-F5344CB8AC3E}">
        <p14:creationId xmlns:p14="http://schemas.microsoft.com/office/powerpoint/2010/main" val="18987077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cTn>
                <p:tgtEl>
                  <p:spTgt spid="9"/>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Grid generation and </a:t>
            </a:r>
            <a:r>
              <a:rPr lang="en-US" sz="4000" dirty="0" err="1" smtClean="0"/>
              <a:t>flexiblity</a:t>
            </a:r>
            <a:endParaRPr lang="en-US" sz="4000" dirty="0"/>
          </a:p>
        </p:txBody>
      </p:sp>
      <p:sp>
        <p:nvSpPr>
          <p:cNvPr id="3" name="Fußzeilenplatzhalter 2"/>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4" name="Foliennummernplatzhalter 3"/>
          <p:cNvSpPr>
            <a:spLocks noGrp="1"/>
          </p:cNvSpPr>
          <p:nvPr>
            <p:ph type="sldNum" sz="quarter" idx="12"/>
          </p:nvPr>
        </p:nvSpPr>
        <p:spPr/>
        <p:txBody>
          <a:bodyPr/>
          <a:lstStyle/>
          <a:p>
            <a:fld id="{ECE691D0-CC49-4FC7-9C4D-6112B0CB3A76}" type="slidenum">
              <a:rPr lang="de-DE" smtClean="0"/>
              <a:pPr/>
              <a:t>7</a:t>
            </a:fld>
            <a:endParaRPr lang="de-DE" dirty="0"/>
          </a:p>
        </p:txBody>
      </p:sp>
    </p:spTree>
    <p:extLst>
      <p:ext uri="{BB962C8B-B14F-4D97-AF65-F5344CB8AC3E}">
        <p14:creationId xmlns:p14="http://schemas.microsoft.com/office/powerpoint/2010/main" val="27133661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ieren 15"/>
          <p:cNvGrpSpPr>
            <a:grpSpLocks noChangeAspect="1"/>
          </p:cNvGrpSpPr>
          <p:nvPr/>
        </p:nvGrpSpPr>
        <p:grpSpPr>
          <a:xfrm>
            <a:off x="195853" y="951722"/>
            <a:ext cx="3258623" cy="5681878"/>
            <a:chOff x="4524145" y="1212997"/>
            <a:chExt cx="3150071" cy="5492603"/>
          </a:xfrm>
        </p:grpSpPr>
        <p:pic>
          <p:nvPicPr>
            <p:cNvPr id="7" name="Grafi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4145" y="1212997"/>
              <a:ext cx="3150071" cy="5492603"/>
            </a:xfrm>
            <a:prstGeom prst="rect">
              <a:avLst/>
            </a:prstGeom>
          </p:spPr>
        </p:pic>
        <p:cxnSp>
          <p:nvCxnSpPr>
            <p:cNvPr id="13" name="Gerade Verbindung mit Pfeil 12"/>
            <p:cNvCxnSpPr/>
            <p:nvPr/>
          </p:nvCxnSpPr>
          <p:spPr>
            <a:xfrm>
              <a:off x="6305577" y="4419218"/>
              <a:ext cx="85895" cy="1417794"/>
            </a:xfrm>
            <a:prstGeom prst="straightConnector1">
              <a:avLst/>
            </a:prstGeom>
            <a:ln w="38100" cmpd="sng">
              <a:solidFill>
                <a:srgbClr val="FF0000"/>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grpSp>
      <p:sp>
        <p:nvSpPr>
          <p:cNvPr id="2" name="Inhaltsplatzhalter 1"/>
          <p:cNvSpPr>
            <a:spLocks noGrp="1"/>
          </p:cNvSpPr>
          <p:nvPr>
            <p:ph sz="half" idx="1"/>
          </p:nvPr>
        </p:nvSpPr>
        <p:spPr>
          <a:xfrm>
            <a:off x="3845479" y="1082351"/>
            <a:ext cx="4646336" cy="4996310"/>
          </a:xfrm>
        </p:spPr>
        <p:txBody>
          <a:bodyPr>
            <a:noAutofit/>
          </a:bodyPr>
          <a:lstStyle/>
          <a:p>
            <a:pPr algn="ctr"/>
            <a:r>
              <a:rPr lang="en-US" sz="2200" b="1" dirty="0" smtClean="0"/>
              <a:t>Curvilinear grids</a:t>
            </a:r>
          </a:p>
          <a:p>
            <a:pPr marL="285750" indent="-285750">
              <a:buFont typeface="Arial" panose="020B0604020202020204" pitchFamily="34" charset="0"/>
              <a:buChar char="•"/>
            </a:pPr>
            <a:r>
              <a:rPr lang="en-US" dirty="0" smtClean="0"/>
              <a:t>Solve elliptic equation between </a:t>
            </a:r>
            <a:r>
              <a:rPr lang="en-US" b="1" dirty="0" smtClean="0">
                <a:solidFill>
                  <a:srgbClr val="EF7C00"/>
                </a:solidFill>
              </a:rPr>
              <a:t>inner</a:t>
            </a:r>
            <a:r>
              <a:rPr lang="en-US" dirty="0" smtClean="0"/>
              <a:t> and </a:t>
            </a:r>
            <a:r>
              <a:rPr lang="en-US" b="1" dirty="0" smtClean="0">
                <a:solidFill>
                  <a:schemeClr val="accent4"/>
                </a:solidFill>
              </a:rPr>
              <a:t>outer</a:t>
            </a:r>
            <a:r>
              <a:rPr lang="en-US" dirty="0" smtClean="0"/>
              <a:t> line</a:t>
            </a:r>
          </a:p>
          <a:p>
            <a:pPr marL="285750" indent="-285750">
              <a:buFont typeface="Arial" panose="020B0604020202020204" pitchFamily="34" charset="0"/>
              <a:buChar char="•"/>
            </a:pPr>
            <a:r>
              <a:rPr lang="en-US" dirty="0" smtClean="0"/>
              <a:t>Problems when normal of the core is tangential to the outer line when projected</a:t>
            </a:r>
          </a:p>
          <a:p>
            <a:pPr marL="285750" indent="-285750">
              <a:buFont typeface="Arial" panose="020B0604020202020204" pitchFamily="34" charset="0"/>
              <a:buChar char="•"/>
            </a:pPr>
            <a:r>
              <a:rPr lang="en-US" dirty="0" smtClean="0"/>
              <a:t>Works for open </a:t>
            </a:r>
            <a:r>
              <a:rPr lang="en-US" dirty="0" err="1" smtClean="0"/>
              <a:t>divertors</a:t>
            </a:r>
            <a:r>
              <a:rPr lang="en-US" dirty="0" smtClean="0"/>
              <a:t> (like current W7-X) but not for closed </a:t>
            </a:r>
            <a:r>
              <a:rPr lang="en-US" dirty="0" err="1" smtClean="0"/>
              <a:t>divertors</a:t>
            </a:r>
            <a:r>
              <a:rPr lang="en-US" dirty="0" smtClean="0"/>
              <a:t> or long divertor legs in tokamaks</a:t>
            </a:r>
          </a:p>
          <a:p>
            <a:pPr marL="285750" indent="-285750">
              <a:buFont typeface="Arial" panose="020B0604020202020204" pitchFamily="34" charset="0"/>
              <a:buChar char="•"/>
            </a:pPr>
            <a:r>
              <a:rPr lang="en-US" dirty="0" smtClean="0"/>
              <a:t>Can be addressed with altering the elliptic grid solver</a:t>
            </a:r>
          </a:p>
          <a:p>
            <a:pPr marL="285750" indent="-285750">
              <a:buFont typeface="Arial" panose="020B0604020202020204" pitchFamily="34" charset="0"/>
              <a:buChar char="•"/>
            </a:pPr>
            <a:r>
              <a:rPr lang="en-US" dirty="0" smtClean="0"/>
              <a:t>“Radial” </a:t>
            </a:r>
            <a:r>
              <a:rPr lang="en-US" b="1" dirty="0" smtClean="0">
                <a:solidFill>
                  <a:srgbClr val="00B050"/>
                </a:solidFill>
              </a:rPr>
              <a:t>number of cells </a:t>
            </a:r>
            <a:r>
              <a:rPr lang="en-US" dirty="0" smtClean="0"/>
              <a:t>the same for each poloidal angle</a:t>
            </a:r>
          </a:p>
          <a:p>
            <a:pPr marL="285750" indent="-285750">
              <a:buFont typeface="Arial" panose="020B0604020202020204" pitchFamily="34" charset="0"/>
              <a:buChar char="•"/>
            </a:pPr>
            <a:endParaRPr lang="en-US" dirty="0"/>
          </a:p>
        </p:txBody>
      </p:sp>
      <p:sp>
        <p:nvSpPr>
          <p:cNvPr id="4" name="Titel 3"/>
          <p:cNvSpPr>
            <a:spLocks noGrp="1"/>
          </p:cNvSpPr>
          <p:nvPr>
            <p:ph type="title"/>
          </p:nvPr>
        </p:nvSpPr>
        <p:spPr/>
        <p:txBody>
          <a:bodyPr/>
          <a:lstStyle/>
          <a:p>
            <a:r>
              <a:rPr lang="en-US" sz="4000" dirty="0" smtClean="0"/>
              <a:t>Toy problem: TCV X-21</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8</a:t>
            </a:fld>
            <a:endParaRPr lang="de-DE" dirty="0"/>
          </a:p>
        </p:txBody>
      </p:sp>
      <p:grpSp>
        <p:nvGrpSpPr>
          <p:cNvPr id="18" name="Gruppieren 17"/>
          <p:cNvGrpSpPr/>
          <p:nvPr/>
        </p:nvGrpSpPr>
        <p:grpSpPr>
          <a:xfrm>
            <a:off x="8491815" y="951722"/>
            <a:ext cx="3155064" cy="5681878"/>
            <a:chOff x="8491815" y="951722"/>
            <a:chExt cx="3155064" cy="5681878"/>
          </a:xfrm>
        </p:grpSpPr>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1815" y="951722"/>
              <a:ext cx="3155064" cy="5681878"/>
            </a:xfrm>
            <a:prstGeom prst="rect">
              <a:avLst/>
            </a:prstGeom>
          </p:spPr>
        </p:pic>
        <p:cxnSp>
          <p:nvCxnSpPr>
            <p:cNvPr id="10" name="Gerade Verbindung mit Pfeil 9"/>
            <p:cNvCxnSpPr/>
            <p:nvPr/>
          </p:nvCxnSpPr>
          <p:spPr>
            <a:xfrm>
              <a:off x="10285673" y="4167188"/>
              <a:ext cx="89968" cy="1020632"/>
            </a:xfrm>
            <a:prstGeom prst="straightConnector1">
              <a:avLst/>
            </a:prstGeom>
            <a:ln w="38100" cmpd="sng">
              <a:solidFill>
                <a:srgbClr val="FF0000"/>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grpSp>
      <p:cxnSp>
        <p:nvCxnSpPr>
          <p:cNvPr id="20" name="Gerade Verbindung mit Pfeil 19"/>
          <p:cNvCxnSpPr/>
          <p:nvPr/>
        </p:nvCxnSpPr>
        <p:spPr>
          <a:xfrm flipH="1">
            <a:off x="10086393" y="4167188"/>
            <a:ext cx="74644" cy="1795073"/>
          </a:xfrm>
          <a:prstGeom prst="straightConnector1">
            <a:avLst/>
          </a:prstGeom>
          <a:ln w="38100" cmpd="sng">
            <a:solidFill>
              <a:srgbClr val="00B050"/>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p:nvPr/>
        </p:nvCxnSpPr>
        <p:spPr>
          <a:xfrm>
            <a:off x="11066102" y="3377687"/>
            <a:ext cx="214672" cy="111962"/>
          </a:xfrm>
          <a:prstGeom prst="straightConnector1">
            <a:avLst/>
          </a:prstGeom>
          <a:ln w="38100" cmpd="sng">
            <a:solidFill>
              <a:srgbClr val="00B050"/>
            </a:solidFill>
            <a:prstDash val="solid"/>
            <a:headEnd type="triangl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8021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sz="half" idx="1"/>
          </p:nvPr>
        </p:nvSpPr>
        <p:spPr/>
        <p:txBody>
          <a:bodyPr>
            <a:normAutofit/>
          </a:bodyPr>
          <a:lstStyle/>
          <a:p>
            <a:pPr algn="ctr"/>
            <a:r>
              <a:rPr lang="en-US" sz="2200" b="1" dirty="0" smtClean="0"/>
              <a:t>Penalization</a:t>
            </a:r>
          </a:p>
          <a:p>
            <a:pPr marL="342900" indent="-342900">
              <a:buFont typeface="Arial" panose="020B0604020202020204" pitchFamily="34" charset="0"/>
              <a:buChar char="•"/>
            </a:pPr>
            <a:r>
              <a:rPr lang="en-US" dirty="0" smtClean="0"/>
              <a:t>Impose boundaries by altering your equations</a:t>
            </a:r>
          </a:p>
          <a:p>
            <a:pPr marL="342900" indent="-342900">
              <a:buFont typeface="Arial" panose="020B0604020202020204" pitchFamily="34" charset="0"/>
              <a:buChar char="•"/>
            </a:pPr>
            <a:r>
              <a:rPr lang="en-US" u="sng" dirty="0" smtClean="0"/>
              <a:t>Smooth</a:t>
            </a:r>
            <a:r>
              <a:rPr lang="en-US" dirty="0" smtClean="0"/>
              <a:t> penalization function</a:t>
            </a:r>
          </a:p>
          <a:p>
            <a:pPr marL="342900" indent="-342900">
              <a:buFont typeface="Arial" panose="020B0604020202020204" pitchFamily="34" charset="0"/>
              <a:buChar char="•"/>
            </a:pPr>
            <a:r>
              <a:rPr lang="en-US" dirty="0" smtClean="0"/>
              <a:t>Outer boundary is not exactly localized anymore</a:t>
            </a:r>
          </a:p>
          <a:p>
            <a:pPr marL="342900" indent="-342900">
              <a:buFont typeface="Arial" panose="020B0604020202020204" pitchFamily="34" charset="0"/>
              <a:buChar char="•"/>
            </a:pPr>
            <a:r>
              <a:rPr lang="en-US" dirty="0" smtClean="0"/>
              <a:t>Create arbitrary shapes</a:t>
            </a:r>
          </a:p>
          <a:p>
            <a:pPr marL="342900" indent="-342900">
              <a:buFont typeface="Arial" panose="020B0604020202020204" pitchFamily="34" charset="0"/>
              <a:buChar char="•"/>
            </a:pPr>
            <a:endParaRPr lang="en-US" dirty="0"/>
          </a:p>
        </p:txBody>
      </p:sp>
      <p:pic>
        <p:nvPicPr>
          <p:cNvPr id="7" name="Inhaltsplatzhalt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310239" y="306290"/>
            <a:ext cx="5187884" cy="6551710"/>
          </a:xfrm>
        </p:spPr>
      </p:pic>
      <p:sp>
        <p:nvSpPr>
          <p:cNvPr id="4" name="Titel 3"/>
          <p:cNvSpPr>
            <a:spLocks noGrp="1"/>
          </p:cNvSpPr>
          <p:nvPr>
            <p:ph type="title"/>
          </p:nvPr>
        </p:nvSpPr>
        <p:spPr/>
        <p:txBody>
          <a:bodyPr/>
          <a:lstStyle/>
          <a:p>
            <a:r>
              <a:rPr lang="en-US" sz="4000" dirty="0"/>
              <a:t>Toy problem: TCV X-21</a:t>
            </a:r>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9</a:t>
            </a:fld>
            <a:endParaRPr lang="de-DE" dirty="0"/>
          </a:p>
        </p:txBody>
      </p:sp>
    </p:spTree>
    <p:extLst>
      <p:ext uri="{BB962C8B-B14F-4D97-AF65-F5344CB8AC3E}">
        <p14:creationId xmlns:p14="http://schemas.microsoft.com/office/powerpoint/2010/main" val="29583758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8670" y="951722"/>
            <a:ext cx="3642868" cy="5760000"/>
          </a:xfrm>
          <a:prstGeom prst="rect">
            <a:avLst/>
          </a:prstGeom>
        </p:spPr>
      </p:pic>
      <p:sp>
        <p:nvSpPr>
          <p:cNvPr id="4" name="Titel 3"/>
          <p:cNvSpPr>
            <a:spLocks noGrp="1"/>
          </p:cNvSpPr>
          <p:nvPr>
            <p:ph type="title"/>
          </p:nvPr>
        </p:nvSpPr>
        <p:spPr/>
        <p:txBody>
          <a:bodyPr/>
          <a:lstStyle/>
          <a:p>
            <a:r>
              <a:rPr lang="en-US" sz="4000" dirty="0"/>
              <a:t>Toy problem: TCV X-21</a:t>
            </a:r>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10</a:t>
            </a:fld>
            <a:endParaRPr lang="de-DE" dirty="0"/>
          </a:p>
        </p:txBody>
      </p:sp>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853" y="951722"/>
            <a:ext cx="3303427" cy="5760000"/>
          </a:xfrm>
          <a:prstGeom prst="rect">
            <a:avLst/>
          </a:prstGeom>
        </p:spPr>
      </p:pic>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3238" y="1223963"/>
            <a:ext cx="1026385" cy="1848392"/>
          </a:xfrm>
          <a:prstGeom prst="rect">
            <a:avLst/>
          </a:prstGeom>
        </p:spPr>
      </p:pic>
      <p:sp>
        <p:nvSpPr>
          <p:cNvPr id="14" name="Multiplizieren 13"/>
          <p:cNvSpPr>
            <a:spLocks noChangeAspect="1"/>
          </p:cNvSpPr>
          <p:nvPr/>
        </p:nvSpPr>
        <p:spPr>
          <a:xfrm>
            <a:off x="3691712" y="1326095"/>
            <a:ext cx="1350184" cy="1361012"/>
          </a:xfrm>
          <a:prstGeom prst="mathMultiply">
            <a:avLst/>
          </a:prstGeom>
          <a:solidFill>
            <a:srgbClr val="FF0000"/>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p:sp>
        <p:nvSpPr>
          <p:cNvPr id="15" name="Pfeil nach rechts 14"/>
          <p:cNvSpPr/>
          <p:nvPr/>
        </p:nvSpPr>
        <p:spPr>
          <a:xfrm>
            <a:off x="3616054" y="4321108"/>
            <a:ext cx="1574440" cy="606490"/>
          </a:xfrm>
          <a:prstGeom prst="rightArrow">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p:sp>
        <p:nvSpPr>
          <p:cNvPr id="16" name="Textfeld 15"/>
          <p:cNvSpPr txBox="1"/>
          <p:nvPr/>
        </p:nvSpPr>
        <p:spPr>
          <a:xfrm>
            <a:off x="8703859" y="1188293"/>
            <a:ext cx="3318927" cy="4603824"/>
          </a:xfrm>
          <a:prstGeom prst="rect">
            <a:avLst/>
          </a:prstGeom>
          <a:noFill/>
        </p:spPr>
        <p:txBody>
          <a:bodyPr wrap="square" lIns="0" tIns="0" rIns="0" bIns="0" rtlCol="0" anchor="t" anchorCtr="0">
            <a:spAutoFit/>
          </a:bodyPr>
          <a:lstStyle/>
          <a:p>
            <a:pPr marL="180000" indent="-180000" algn="l">
              <a:lnSpc>
                <a:spcPts val="2300"/>
              </a:lnSpc>
              <a:spcBef>
                <a:spcPts val="1150"/>
              </a:spcBef>
              <a:buFont typeface="Arial" panose="020B0604020202020204" pitchFamily="34" charset="0"/>
              <a:buChar char="•"/>
            </a:pPr>
            <a:r>
              <a:rPr lang="en-US" sz="1600" dirty="0" smtClean="0"/>
              <a:t>Create rectangular grid with penalization</a:t>
            </a:r>
          </a:p>
          <a:p>
            <a:pPr marL="180000" indent="-180000" algn="l">
              <a:lnSpc>
                <a:spcPts val="2300"/>
              </a:lnSpc>
              <a:spcBef>
                <a:spcPts val="1150"/>
              </a:spcBef>
              <a:buFont typeface="Arial" panose="020B0604020202020204" pitchFamily="34" charset="0"/>
              <a:buChar char="•"/>
            </a:pPr>
            <a:r>
              <a:rPr lang="en-US" sz="1600" dirty="0" smtClean="0"/>
              <a:t>Parallel derivatives </a:t>
            </a:r>
            <a:r>
              <a:rPr lang="en-US" sz="1600" b="1" dirty="0" smtClean="0"/>
              <a:t>still work </a:t>
            </a:r>
            <a:r>
              <a:rPr lang="en-US" sz="1600" dirty="0" smtClean="0"/>
              <a:t>because of </a:t>
            </a:r>
            <a:r>
              <a:rPr lang="en-US" sz="1600" dirty="0" err="1" smtClean="0"/>
              <a:t>Fci</a:t>
            </a:r>
            <a:endParaRPr lang="en-US" sz="1600" dirty="0" smtClean="0"/>
          </a:p>
          <a:p>
            <a:pPr marL="180000" indent="-180000" algn="l">
              <a:lnSpc>
                <a:spcPts val="2300"/>
              </a:lnSpc>
              <a:spcBef>
                <a:spcPts val="1150"/>
              </a:spcBef>
              <a:buFont typeface="Arial" panose="020B0604020202020204" pitchFamily="34" charset="0"/>
              <a:buChar char="•"/>
            </a:pPr>
            <a:r>
              <a:rPr lang="en-US" sz="1600" dirty="0" smtClean="0"/>
              <a:t>Simulating “dead” area, should not govern the time step but increases number of CPUs needed</a:t>
            </a:r>
          </a:p>
          <a:p>
            <a:pPr marL="180000" indent="-180000" algn="l">
              <a:lnSpc>
                <a:spcPts val="2300"/>
              </a:lnSpc>
              <a:spcBef>
                <a:spcPts val="1150"/>
              </a:spcBef>
              <a:buFont typeface="Arial" panose="020B0604020202020204" pitchFamily="34" charset="0"/>
              <a:buChar char="•"/>
            </a:pPr>
            <a:r>
              <a:rPr lang="en-US" sz="1600" dirty="0" smtClean="0"/>
              <a:t>Slab grids are numerically easier (no derivatives in metric coefficients) </a:t>
            </a:r>
          </a:p>
          <a:p>
            <a:pPr marL="180000" indent="-180000" algn="l">
              <a:lnSpc>
                <a:spcPts val="2300"/>
              </a:lnSpc>
              <a:spcBef>
                <a:spcPts val="1150"/>
              </a:spcBef>
              <a:buFont typeface="Arial" panose="020B0604020202020204" pitchFamily="34" charset="0"/>
              <a:buChar char="•"/>
            </a:pPr>
            <a:r>
              <a:rPr lang="en-US" sz="1600" dirty="0" smtClean="0"/>
              <a:t>We simulate the core</a:t>
            </a:r>
            <a:endParaRPr lang="en-US" sz="1600" dirty="0"/>
          </a:p>
          <a:p>
            <a:pPr marL="637200" lvl="1" indent="-180000">
              <a:lnSpc>
                <a:spcPts val="2300"/>
              </a:lnSpc>
              <a:spcBef>
                <a:spcPts val="1150"/>
              </a:spcBef>
              <a:buFont typeface="Arial" panose="020B0604020202020204" pitchFamily="34" charset="0"/>
              <a:buChar char="•"/>
            </a:pPr>
            <a:r>
              <a:rPr lang="en-US" sz="1600" dirty="0" smtClean="0"/>
              <a:t>No core boundary conditions required </a:t>
            </a:r>
            <a:r>
              <a:rPr lang="en-US" sz="1600" dirty="0" smtClean="0">
                <a:sym typeface="Wingdings" panose="05000000000000000000" pitchFamily="2" charset="2"/>
              </a:rPr>
              <a:t></a:t>
            </a:r>
            <a:endParaRPr lang="en-US" sz="1600" dirty="0" smtClean="0"/>
          </a:p>
        </p:txBody>
      </p:sp>
    </p:spTree>
    <p:extLst>
      <p:ext uri="{BB962C8B-B14F-4D97-AF65-F5344CB8AC3E}">
        <p14:creationId xmlns:p14="http://schemas.microsoft.com/office/powerpoint/2010/main" val="1449327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2275" r="6709"/>
          <a:stretch/>
        </p:blipFill>
        <p:spPr>
          <a:xfrm>
            <a:off x="93141" y="2385600"/>
            <a:ext cx="2812248" cy="3960000"/>
          </a:xfrm>
        </p:spPr>
      </p:pic>
      <p:sp>
        <p:nvSpPr>
          <p:cNvPr id="2" name="Inhaltsplatzhalter 1"/>
          <p:cNvSpPr>
            <a:spLocks noGrp="1"/>
          </p:cNvSpPr>
          <p:nvPr>
            <p:ph sz="half" idx="1"/>
          </p:nvPr>
        </p:nvSpPr>
        <p:spPr/>
        <p:txBody>
          <a:bodyPr>
            <a:normAutofit/>
          </a:bodyPr>
          <a:lstStyle/>
          <a:p>
            <a:pPr algn="ctr"/>
            <a:r>
              <a:rPr lang="en-US" sz="2200" b="1" dirty="0" smtClean="0"/>
              <a:t>Without drifts</a:t>
            </a:r>
            <a:endParaRPr lang="en-US" sz="2200" b="1" dirty="0"/>
          </a:p>
        </p:txBody>
      </p:sp>
      <p:sp>
        <p:nvSpPr>
          <p:cNvPr id="4" name="Titel 3"/>
          <p:cNvSpPr>
            <a:spLocks noGrp="1"/>
          </p:cNvSpPr>
          <p:nvPr>
            <p:ph type="title"/>
          </p:nvPr>
        </p:nvSpPr>
        <p:spPr/>
        <p:txBody>
          <a:bodyPr/>
          <a:lstStyle/>
          <a:p>
            <a:r>
              <a:rPr lang="en-US" sz="4000" dirty="0"/>
              <a:t>Toy problem: TCV </a:t>
            </a:r>
            <a:r>
              <a:rPr lang="en-US" sz="4000" dirty="0" smtClean="0"/>
              <a:t>X-21</a:t>
            </a:r>
            <a:br>
              <a:rPr lang="en-US" sz="4000" dirty="0" smtClean="0"/>
            </a:br>
            <a:r>
              <a:rPr lang="en-US" sz="4000" dirty="0"/>
              <a:t/>
            </a:r>
            <a:br>
              <a:rPr lang="en-US" sz="4000" dirty="0"/>
            </a:br>
            <a:r>
              <a:rPr lang="en-US" sz="4000" dirty="0" smtClean="0"/>
              <a:t>But can it actually run?</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11</a:t>
            </a:fld>
            <a:endParaRPr lang="de-DE" dirty="0"/>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20982" r="2558"/>
          <a:stretch/>
        </p:blipFill>
        <p:spPr>
          <a:xfrm>
            <a:off x="3045345" y="2385600"/>
            <a:ext cx="3027785" cy="3960000"/>
          </a:xfrm>
          <a:prstGeom prst="rect">
            <a:avLst/>
          </a:prstGeom>
        </p:spPr>
      </p:pic>
    </p:spTree>
    <p:extLst>
      <p:ext uri="{BB962C8B-B14F-4D97-AF65-F5344CB8AC3E}">
        <p14:creationId xmlns:p14="http://schemas.microsoft.com/office/powerpoint/2010/main" val="17587772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2275" r="6709"/>
          <a:stretch/>
        </p:blipFill>
        <p:spPr>
          <a:xfrm>
            <a:off x="93141" y="2385600"/>
            <a:ext cx="2812248" cy="3960000"/>
          </a:xfrm>
        </p:spPr>
      </p:pic>
      <p:sp>
        <p:nvSpPr>
          <p:cNvPr id="2" name="Inhaltsplatzhalter 1"/>
          <p:cNvSpPr>
            <a:spLocks noGrp="1"/>
          </p:cNvSpPr>
          <p:nvPr>
            <p:ph sz="half" idx="1"/>
          </p:nvPr>
        </p:nvSpPr>
        <p:spPr/>
        <p:txBody>
          <a:bodyPr>
            <a:normAutofit/>
          </a:bodyPr>
          <a:lstStyle/>
          <a:p>
            <a:pPr algn="ctr"/>
            <a:r>
              <a:rPr lang="en-US" sz="2200" b="1" dirty="0" smtClean="0"/>
              <a:t>Without drifts</a:t>
            </a:r>
            <a:endParaRPr lang="en-US" sz="2200" b="1" dirty="0"/>
          </a:p>
        </p:txBody>
      </p:sp>
      <p:sp>
        <p:nvSpPr>
          <p:cNvPr id="4" name="Titel 3"/>
          <p:cNvSpPr>
            <a:spLocks noGrp="1"/>
          </p:cNvSpPr>
          <p:nvPr>
            <p:ph type="title"/>
          </p:nvPr>
        </p:nvSpPr>
        <p:spPr/>
        <p:txBody>
          <a:bodyPr/>
          <a:lstStyle/>
          <a:p>
            <a:r>
              <a:rPr lang="en-US" sz="4000" dirty="0"/>
              <a:t>Toy problem: TCV </a:t>
            </a:r>
            <a:r>
              <a:rPr lang="en-US" sz="4000" dirty="0" smtClean="0"/>
              <a:t>X-21</a:t>
            </a:r>
            <a:br>
              <a:rPr lang="en-US" sz="4000" dirty="0" smtClean="0"/>
            </a:br>
            <a:r>
              <a:rPr lang="en-US" sz="4000" dirty="0"/>
              <a:t/>
            </a:r>
            <a:br>
              <a:rPr lang="en-US" sz="4000" dirty="0"/>
            </a:br>
            <a:r>
              <a:rPr lang="en-US" sz="4000" dirty="0" smtClean="0"/>
              <a:t>But can it actually run?</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12</a:t>
            </a:fld>
            <a:endParaRPr lang="de-DE" dirty="0"/>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l="20982" r="2558"/>
          <a:stretch/>
        </p:blipFill>
        <p:spPr>
          <a:xfrm>
            <a:off x="3045345" y="2385600"/>
            <a:ext cx="3027785" cy="3960000"/>
          </a:xfrm>
          <a:prstGeom prst="rect">
            <a:avLst/>
          </a:prstGeom>
        </p:spPr>
      </p:pic>
      <p:pic>
        <p:nvPicPr>
          <p:cNvPr id="9" name="Grafik 8"/>
          <p:cNvPicPr>
            <a:picLocks noChangeAspect="1"/>
          </p:cNvPicPr>
          <p:nvPr/>
        </p:nvPicPr>
        <p:blipFill rotWithShape="1">
          <a:blip r:embed="rId4">
            <a:extLst>
              <a:ext uri="{28A0092B-C50C-407E-A947-70E740481C1C}">
                <a14:useLocalDpi xmlns:a14="http://schemas.microsoft.com/office/drawing/2010/main" val="0"/>
              </a:ext>
            </a:extLst>
          </a:blip>
          <a:srcRect l="22499" r="6227"/>
          <a:stretch/>
        </p:blipFill>
        <p:spPr>
          <a:xfrm>
            <a:off x="6076745" y="2385600"/>
            <a:ext cx="2822511" cy="3960000"/>
          </a:xfrm>
          <a:prstGeom prst="rect">
            <a:avLst/>
          </a:prstGeom>
        </p:spPr>
      </p:pic>
      <p:pic>
        <p:nvPicPr>
          <p:cNvPr id="10" name="Grafik 9"/>
          <p:cNvPicPr>
            <a:picLocks noChangeAspect="1"/>
          </p:cNvPicPr>
          <p:nvPr/>
        </p:nvPicPr>
        <p:blipFill rotWithShape="1">
          <a:blip r:embed="rId5">
            <a:extLst>
              <a:ext uri="{28A0092B-C50C-407E-A947-70E740481C1C}">
                <a14:useLocalDpi xmlns:a14="http://schemas.microsoft.com/office/drawing/2010/main" val="0"/>
              </a:ext>
            </a:extLst>
          </a:blip>
          <a:srcRect l="22066" r="3850"/>
          <a:stretch/>
        </p:blipFill>
        <p:spPr>
          <a:xfrm>
            <a:off x="9097345" y="2385600"/>
            <a:ext cx="2933700" cy="3960000"/>
          </a:xfrm>
          <a:prstGeom prst="rect">
            <a:avLst/>
          </a:prstGeom>
        </p:spPr>
      </p:pic>
      <p:sp>
        <p:nvSpPr>
          <p:cNvPr id="11" name="Inhaltsplatzhalter 1"/>
          <p:cNvSpPr txBox="1">
            <a:spLocks/>
          </p:cNvSpPr>
          <p:nvPr/>
        </p:nvSpPr>
        <p:spPr>
          <a:xfrm>
            <a:off x="6271219" y="1881188"/>
            <a:ext cx="5265737" cy="4572000"/>
          </a:xfrm>
          <a:prstGeom prst="rect">
            <a:avLst/>
          </a:prstGeom>
        </p:spPr>
        <p:txBody>
          <a:bodyPr vert="horz" lIns="0" tIns="45720" rIns="0" bIns="45720" rtlCol="0">
            <a:normAutofit/>
          </a:bodyPr>
          <a:lst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0" kern="400" spc="40" baseline="0">
                <a:solidFill>
                  <a:schemeClr val="tx1"/>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b="1" kern="600" spc="40" baseline="0">
                <a:solidFill>
                  <a:schemeClr val="tx2"/>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a:lstStyle>
          <a:p>
            <a:pPr algn="ctr"/>
            <a:r>
              <a:rPr lang="en-US" sz="2200" b="1" dirty="0" smtClean="0"/>
              <a:t>With drifts</a:t>
            </a:r>
            <a:endParaRPr lang="en-US" sz="2200" b="1" dirty="0"/>
          </a:p>
        </p:txBody>
      </p:sp>
      <p:sp>
        <p:nvSpPr>
          <p:cNvPr id="3" name="Abgerundetes Rechteck 2"/>
          <p:cNvSpPr/>
          <p:nvPr/>
        </p:nvSpPr>
        <p:spPr>
          <a:xfrm>
            <a:off x="7315199" y="441326"/>
            <a:ext cx="3190875" cy="863599"/>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1300" b="1" dirty="0" smtClean="0">
                <a:solidFill>
                  <a:schemeClr val="bg1"/>
                </a:solidFill>
              </a:rPr>
              <a:t>Alternative: Unstructured grids </a:t>
            </a:r>
          </a:p>
          <a:p>
            <a:pPr algn="ctr">
              <a:spcBef>
                <a:spcPts val="1150"/>
              </a:spcBef>
              <a:buClr>
                <a:srgbClr val="116656"/>
              </a:buClr>
              <a:buSzPct val="120000"/>
            </a:pPr>
            <a:r>
              <a:rPr lang="en-US" sz="1300" b="1" dirty="0" smtClean="0">
                <a:solidFill>
                  <a:schemeClr val="bg1"/>
                </a:solidFill>
              </a:rPr>
              <a:t>See D. Bold’s poster</a:t>
            </a:r>
            <a:endParaRPr lang="en-US" sz="1300" b="1" dirty="0" smtClean="0">
              <a:solidFill>
                <a:schemeClr val="bg1"/>
              </a:solidFill>
            </a:endParaRPr>
          </a:p>
        </p:txBody>
      </p:sp>
    </p:spTree>
    <p:extLst>
      <p:ext uri="{BB962C8B-B14F-4D97-AF65-F5344CB8AC3E}">
        <p14:creationId xmlns:p14="http://schemas.microsoft.com/office/powerpoint/2010/main" val="30816314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The drift model</a:t>
            </a:r>
            <a:endParaRPr lang="en-US" sz="4000" dirty="0"/>
          </a:p>
        </p:txBody>
      </p:sp>
      <p:sp>
        <p:nvSpPr>
          <p:cNvPr id="3" name="Fußzeilenplatzhalter 2"/>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4" name="Foliennummernplatzhalter 3"/>
          <p:cNvSpPr>
            <a:spLocks noGrp="1"/>
          </p:cNvSpPr>
          <p:nvPr>
            <p:ph type="sldNum" sz="quarter" idx="12"/>
          </p:nvPr>
        </p:nvSpPr>
        <p:spPr/>
        <p:txBody>
          <a:bodyPr/>
          <a:lstStyle/>
          <a:p>
            <a:fld id="{ECE691D0-CC49-4FC7-9C4D-6112B0CB3A76}" type="slidenum">
              <a:rPr lang="de-DE" smtClean="0"/>
              <a:pPr/>
              <a:t>13</a:t>
            </a:fld>
            <a:endParaRPr lang="de-DE" dirty="0"/>
          </a:p>
        </p:txBody>
      </p:sp>
    </p:spTree>
    <p:extLst>
      <p:ext uri="{BB962C8B-B14F-4D97-AF65-F5344CB8AC3E}">
        <p14:creationId xmlns:p14="http://schemas.microsoft.com/office/powerpoint/2010/main" val="19570054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2">
            <a:extLst>
              <a:ext uri="{28A0092B-C50C-407E-A947-70E740481C1C}">
                <a14:useLocalDpi xmlns:a14="http://schemas.microsoft.com/office/drawing/2010/main" val="0"/>
              </a:ext>
            </a:extLst>
          </a:blip>
          <a:srcRect l="3785" r="7759"/>
          <a:stretch/>
        </p:blipFill>
        <p:spPr>
          <a:xfrm>
            <a:off x="172278" y="2895653"/>
            <a:ext cx="3525078" cy="2789582"/>
          </a:xfrm>
          <a:prstGeom prst="rect">
            <a:avLst/>
          </a:prstGeom>
        </p:spPr>
      </p:pic>
      <p:sp>
        <p:nvSpPr>
          <p:cNvPr id="4" name="Titel 3"/>
          <p:cNvSpPr>
            <a:spLocks noGrp="1"/>
          </p:cNvSpPr>
          <p:nvPr>
            <p:ph type="title"/>
          </p:nvPr>
        </p:nvSpPr>
        <p:spPr/>
        <p:txBody>
          <a:bodyPr/>
          <a:lstStyle/>
          <a:p>
            <a:r>
              <a:rPr lang="en-US" sz="4000" dirty="0" smtClean="0"/>
              <a:t>The drift model</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14</a:t>
            </a:fld>
            <a:endParaRPr lang="de-DE" dirty="0"/>
          </a:p>
        </p:txBody>
      </p:sp>
      <p:sp>
        <p:nvSpPr>
          <p:cNvPr id="11" name="Rechteck 10"/>
          <p:cNvSpPr/>
          <p:nvPr/>
        </p:nvSpPr>
        <p:spPr>
          <a:xfrm>
            <a:off x="108000" y="2158409"/>
            <a:ext cx="3600000" cy="3894372"/>
          </a:xfrm>
          <a:prstGeom prst="rect">
            <a:avLst/>
          </a:prstGeom>
          <a:noFill/>
          <a:ln w="762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Calculate potential profile on constant plasma </a:t>
            </a:r>
            <a:r>
              <a:rPr lang="en-US" sz="1300" b="1" dirty="0" smtClean="0"/>
              <a:t>background</a:t>
            </a:r>
          </a:p>
          <a:p>
            <a:pPr marL="285750" indent="-285750" algn="l">
              <a:spcBef>
                <a:spcPts val="1150"/>
              </a:spcBef>
              <a:buClr>
                <a:srgbClr val="116656"/>
              </a:buClr>
              <a:buSzPct val="120000"/>
              <a:buFont typeface="Arial" panose="020B0604020202020204" pitchFamily="34" charset="0"/>
              <a:buChar char="•"/>
            </a:pPr>
            <a:r>
              <a:rPr lang="en-US" sz="1300" b="1" dirty="0" smtClean="0"/>
              <a:t>Effect on background still missing</a:t>
            </a:r>
            <a:endParaRPr lang="en-US" sz="1300" b="1" dirty="0" smtClean="0"/>
          </a:p>
        </p:txBody>
      </p:sp>
      <p:sp>
        <p:nvSpPr>
          <p:cNvPr id="17" name="Rechteck 16"/>
          <p:cNvSpPr/>
          <p:nvPr/>
        </p:nvSpPr>
        <p:spPr>
          <a:xfrm>
            <a:off x="3813508" y="1035518"/>
            <a:ext cx="4564984" cy="739797"/>
          </a:xfrm>
          <a:prstGeom prst="rect">
            <a:avLst/>
          </a:prstGeom>
          <a:noFill/>
          <a:ln w="38100" cmpd="sng">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mc:AlternateContent xmlns:mc="http://schemas.openxmlformats.org/markup-compatibility/2006">
        <mc:Choice xmlns:a14="http://schemas.microsoft.com/office/drawing/2010/main" Requires="a14">
          <p:sp>
            <p:nvSpPr>
              <p:cNvPr id="2" name="Rechteck 1"/>
              <p:cNvSpPr/>
              <p:nvPr/>
            </p:nvSpPr>
            <p:spPr>
              <a:xfrm>
                <a:off x="3708000" y="1045994"/>
                <a:ext cx="4706930" cy="714683"/>
              </a:xfrm>
              <a:prstGeom prst="rect">
                <a:avLst/>
              </a:prstGeom>
            </p:spPr>
            <p:txBody>
              <a:bodyPr wrap="none">
                <a:spAutoFit/>
              </a:bodyPr>
              <a:lstStyle/>
              <a:p>
                <a:pPr marL="522288" lvl="3" indent="-342900"/>
                <a14:m>
                  <m:oMathPara xmlns:m="http://schemas.openxmlformats.org/officeDocument/2006/math">
                    <m:oMathParaPr>
                      <m:jc m:val="centerGroup"/>
                    </m:oMathParaPr>
                    <m:oMath xmlns:m="http://schemas.openxmlformats.org/officeDocument/2006/math">
                      <m:f>
                        <m:fPr>
                          <m:ctrlPr>
                            <a:rPr lang="de-DE" i="1" smtClean="0">
                              <a:latin typeface="Cambria Math" panose="02040503050406030204" pitchFamily="18" charset="0"/>
                            </a:rPr>
                          </m:ctrlPr>
                        </m:fPr>
                        <m:num>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r>
                            <a:rPr lang="de-DE" i="1">
                              <a:latin typeface="Cambria Math" panose="02040503050406030204" pitchFamily="18" charset="0"/>
                            </a:rPr>
                            <m:t>𝜕</m:t>
                          </m:r>
                          <m:r>
                            <a:rPr lang="de-DE" i="1">
                              <a:latin typeface="Cambria Math" panose="02040503050406030204" pitchFamily="18" charset="0"/>
                            </a:rPr>
                            <m:t>𝑡</m:t>
                          </m:r>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1</m:t>
                          </m:r>
                        </m:sub>
                      </m:sSub>
                      <m:d>
                        <m:dPr>
                          <m:begChr m:val="["/>
                          <m:endChr m:val="]"/>
                          <m:ctrlPr>
                            <a:rPr lang="de-DE" i="1">
                              <a:latin typeface="Cambria Math" panose="02040503050406030204" pitchFamily="18" charset="0"/>
                            </a:rPr>
                          </m:ctrlPr>
                        </m:dPr>
                        <m:e>
                          <m:r>
                            <a:rPr lang="de-DE">
                              <a:latin typeface="Cambria Math" panose="02040503050406030204" pitchFamily="18" charset="0"/>
                            </a:rPr>
                            <m:t>𝛻</m:t>
                          </m:r>
                          <m:d>
                            <m:dPr>
                              <m:ctrlPr>
                                <a:rPr lang="de-DE" i="1">
                                  <a:latin typeface="Cambria Math" panose="02040503050406030204" pitchFamily="18" charset="0"/>
                                </a:rPr>
                              </m:ctrlPr>
                            </m:dPr>
                            <m:e>
                              <m:f>
                                <m:fPr>
                                  <m:ctrlPr>
                                    <a:rPr lang="de-DE" i="1">
                                      <a:latin typeface="Cambria Math" panose="02040503050406030204" pitchFamily="18" charset="0"/>
                                    </a:rPr>
                                  </m:ctrlPr>
                                </m:fPr>
                                <m:num>
                                  <m:r>
                                    <a:rPr lang="de-DE" i="1">
                                      <a:latin typeface="Cambria Math" panose="02040503050406030204" pitchFamily="18" charset="0"/>
                                    </a:rPr>
                                    <m:t>1</m:t>
                                  </m:r>
                                </m:num>
                                <m:den>
                                  <m:sSup>
                                    <m:sSupPr>
                                      <m:ctrlPr>
                                        <a:rPr lang="de-DE" i="1">
                                          <a:latin typeface="Cambria Math" panose="02040503050406030204" pitchFamily="18" charset="0"/>
                                        </a:rPr>
                                      </m:ctrlPr>
                                    </m:sSupPr>
                                    <m:e>
                                      <m:r>
                                        <a:rPr lang="de-DE" i="1">
                                          <a:latin typeface="Cambria Math" panose="02040503050406030204" pitchFamily="18" charset="0"/>
                                        </a:rPr>
                                        <m:t>𝐵</m:t>
                                      </m:r>
                                    </m:e>
                                    <m:sup>
                                      <m:r>
                                        <a:rPr lang="de-DE" i="1">
                                          <a:latin typeface="Cambria Math" panose="02040503050406030204" pitchFamily="18" charset="0"/>
                                        </a:rPr>
                                        <m:t>2</m:t>
                                      </m:r>
                                    </m:sup>
                                  </m:sSup>
                                </m:den>
                              </m:f>
                              <m:r>
                                <a:rPr lang="de-DE" i="1">
                                  <a:latin typeface="Cambria Math" panose="02040503050406030204" pitchFamily="18" charset="0"/>
                                </a:rPr>
                                <m:t>(</m:t>
                              </m:r>
                              <m:r>
                                <a:rPr lang="de-DE" b="0" i="1" smtClean="0">
                                  <a:latin typeface="Cambria Math" panose="02040503050406030204" pitchFamily="18" charset="0"/>
                                </a:rPr>
                                <m:t>𝑛</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2</m:t>
                                      </m:r>
                                    </m:sub>
                                  </m:sSub>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𝑝</m:t>
                                  </m:r>
                                </m:e>
                                <m:sub>
                                  <m:r>
                                    <a:rPr lang="de-DE" i="1">
                                      <a:latin typeface="Cambria Math" panose="02040503050406030204" pitchFamily="18" charset="0"/>
                                    </a:rPr>
                                    <m:t>𝑖</m:t>
                                  </m:r>
                                </m:sub>
                              </m:sSub>
                              <m:r>
                                <a:rPr lang="de-DE" i="1">
                                  <a:latin typeface="Cambria Math" panose="02040503050406030204" pitchFamily="18" charset="0"/>
                                </a:rPr>
                                <m:t>)</m:t>
                              </m:r>
                            </m:e>
                          </m:d>
                          <m:r>
                            <a:rPr lang="de-DE" i="1">
                              <a:latin typeface="Cambria Math" panose="02040503050406030204" pitchFamily="18" charset="0"/>
                            </a:rPr>
                            <m:t>−</m:t>
                          </m:r>
                          <m:r>
                            <a:rPr lang="de-DE" i="1">
                              <a:latin typeface="Cambria Math" panose="02040503050406030204" pitchFamily="18" charset="0"/>
                            </a:rPr>
                            <m:t>𝜔</m:t>
                          </m:r>
                        </m:e>
                      </m:d>
                    </m:oMath>
                  </m:oMathPara>
                </a14:m>
                <a:endParaRPr lang="de-DE" dirty="0"/>
              </a:p>
            </p:txBody>
          </p:sp>
        </mc:Choice>
        <mc:Fallback>
          <p:sp>
            <p:nvSpPr>
              <p:cNvPr id="2" name="Rechteck 1"/>
              <p:cNvSpPr>
                <a:spLocks noRot="1" noChangeAspect="1" noMove="1" noResize="1" noEditPoints="1" noAdjustHandles="1" noChangeArrowheads="1" noChangeShapeType="1" noTextEdit="1"/>
              </p:cNvSpPr>
              <p:nvPr/>
            </p:nvSpPr>
            <p:spPr>
              <a:xfrm>
                <a:off x="3708000" y="1045994"/>
                <a:ext cx="4706930" cy="714683"/>
              </a:xfrm>
              <a:prstGeom prst="rect">
                <a:avLst/>
              </a:prstGeom>
              <a:blipFill>
                <a:blip r:embed="rId3"/>
                <a:stretch>
                  <a:fillRect/>
                </a:stretch>
              </a:blipFill>
            </p:spPr>
            <p:txBody>
              <a:bodyPr/>
              <a:lstStyle/>
              <a:p>
                <a:r>
                  <a:rPr lang="en-US">
                    <a:noFill/>
                  </a:rPr>
                  <a:t> </a:t>
                </a:r>
              </a:p>
            </p:txBody>
          </p:sp>
        </mc:Fallback>
      </mc:AlternateContent>
      <p:sp>
        <p:nvSpPr>
          <p:cNvPr id="25" name="Abgerundetes Rechteck 24"/>
          <p:cNvSpPr/>
          <p:nvPr/>
        </p:nvSpPr>
        <p:spPr>
          <a:xfrm>
            <a:off x="8414929" y="179061"/>
            <a:ext cx="2611033" cy="660437"/>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1300" b="1" dirty="0" smtClean="0">
                <a:solidFill>
                  <a:schemeClr val="bg1"/>
                </a:solidFill>
              </a:rPr>
              <a:t>More details on the model at B. </a:t>
            </a:r>
            <a:r>
              <a:rPr lang="en-US" sz="1300" b="1" dirty="0" err="1" smtClean="0">
                <a:solidFill>
                  <a:schemeClr val="bg1"/>
                </a:solidFill>
              </a:rPr>
              <a:t>Dudson’s</a:t>
            </a:r>
            <a:r>
              <a:rPr lang="en-US" sz="1300" b="1" dirty="0" smtClean="0">
                <a:solidFill>
                  <a:schemeClr val="bg1"/>
                </a:solidFill>
              </a:rPr>
              <a:t> talk</a:t>
            </a:r>
            <a:endParaRPr lang="en-US" sz="1300" b="1" dirty="0" smtClean="0">
              <a:solidFill>
                <a:schemeClr val="bg1"/>
              </a:solidFill>
            </a:endParaRPr>
          </a:p>
        </p:txBody>
      </p:sp>
      <p:sp>
        <p:nvSpPr>
          <p:cNvPr id="27" name="Textfeld 26"/>
          <p:cNvSpPr txBox="1"/>
          <p:nvPr/>
        </p:nvSpPr>
        <p:spPr>
          <a:xfrm>
            <a:off x="911595" y="5764200"/>
            <a:ext cx="2554936" cy="294953"/>
          </a:xfrm>
          <a:prstGeom prst="rect">
            <a:avLst/>
          </a:prstGeom>
          <a:noFill/>
        </p:spPr>
        <p:txBody>
          <a:bodyPr wrap="square" lIns="0" tIns="0" rIns="0" bIns="0" rtlCol="0" anchor="t" anchorCtr="0">
            <a:spAutoFit/>
          </a:bodyPr>
          <a:lstStyle/>
          <a:p>
            <a:pPr>
              <a:lnSpc>
                <a:spcPts val="2300"/>
              </a:lnSpc>
              <a:spcBef>
                <a:spcPts val="1150"/>
              </a:spcBef>
            </a:pPr>
            <a:r>
              <a:rPr lang="en-US" sz="600" dirty="0" smtClean="0"/>
              <a:t>[T. Tork et al., 2026 CPP, </a:t>
            </a:r>
            <a:r>
              <a:rPr lang="en-US" sz="600" dirty="0"/>
              <a:t>https://doi.org/10.1002/ctpp.70157</a:t>
            </a:r>
            <a:r>
              <a:rPr lang="en-US" sz="600" dirty="0" smtClean="0"/>
              <a:t>]</a:t>
            </a:r>
            <a:endParaRPr lang="en-US" sz="600" dirty="0" smtClean="0"/>
          </a:p>
        </p:txBody>
      </p:sp>
    </p:spTree>
    <p:extLst>
      <p:ext uri="{BB962C8B-B14F-4D97-AF65-F5344CB8AC3E}">
        <p14:creationId xmlns:p14="http://schemas.microsoft.com/office/powerpoint/2010/main" val="286204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7573" y="3448337"/>
            <a:ext cx="3600000" cy="2445106"/>
          </a:xfrm>
          <a:prstGeom prst="rect">
            <a:avLst/>
          </a:prstGeom>
        </p:spPr>
      </p:pic>
      <p:pic>
        <p:nvPicPr>
          <p:cNvPr id="15" name="Grafik 14"/>
          <p:cNvPicPr>
            <a:picLocks noChangeAspect="1"/>
          </p:cNvPicPr>
          <p:nvPr/>
        </p:nvPicPr>
        <p:blipFill rotWithShape="1">
          <a:blip r:embed="rId3">
            <a:extLst>
              <a:ext uri="{28A0092B-C50C-407E-A947-70E740481C1C}">
                <a14:useLocalDpi xmlns:a14="http://schemas.microsoft.com/office/drawing/2010/main" val="0"/>
              </a:ext>
            </a:extLst>
          </a:blip>
          <a:srcRect l="3785" r="7759"/>
          <a:stretch/>
        </p:blipFill>
        <p:spPr>
          <a:xfrm>
            <a:off x="172278" y="2895653"/>
            <a:ext cx="3525078" cy="2789582"/>
          </a:xfrm>
          <a:prstGeom prst="rect">
            <a:avLst/>
          </a:prstGeom>
        </p:spPr>
      </p:pic>
      <p:sp>
        <p:nvSpPr>
          <p:cNvPr id="4" name="Titel 3"/>
          <p:cNvSpPr>
            <a:spLocks noGrp="1"/>
          </p:cNvSpPr>
          <p:nvPr>
            <p:ph type="title"/>
          </p:nvPr>
        </p:nvSpPr>
        <p:spPr/>
        <p:txBody>
          <a:bodyPr/>
          <a:lstStyle/>
          <a:p>
            <a:r>
              <a:rPr lang="en-US" sz="4000" dirty="0" smtClean="0"/>
              <a:t>The drift model</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15</a:t>
            </a:fld>
            <a:endParaRPr lang="de-DE" dirty="0"/>
          </a:p>
        </p:txBody>
      </p:sp>
      <p:sp>
        <p:nvSpPr>
          <p:cNvPr id="11" name="Rechteck 10"/>
          <p:cNvSpPr/>
          <p:nvPr/>
        </p:nvSpPr>
        <p:spPr>
          <a:xfrm>
            <a:off x="108000" y="2158409"/>
            <a:ext cx="3600000" cy="3894372"/>
          </a:xfrm>
          <a:prstGeom prst="rect">
            <a:avLst/>
          </a:prstGeom>
          <a:noFill/>
          <a:ln w="762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Calculate potential profile on constant plasma </a:t>
            </a:r>
            <a:r>
              <a:rPr lang="en-US" sz="1300" b="1" dirty="0" smtClean="0"/>
              <a:t>background</a:t>
            </a:r>
          </a:p>
          <a:p>
            <a:pPr marL="285750" indent="-285750" algn="l">
              <a:spcBef>
                <a:spcPts val="1150"/>
              </a:spcBef>
              <a:buClr>
                <a:srgbClr val="116656"/>
              </a:buClr>
              <a:buSzPct val="120000"/>
              <a:buFont typeface="Arial" panose="020B0604020202020204" pitchFamily="34" charset="0"/>
              <a:buChar char="•"/>
            </a:pPr>
            <a:r>
              <a:rPr lang="en-US" sz="1300" b="1" dirty="0" smtClean="0"/>
              <a:t>Effect on background still missing</a:t>
            </a:r>
            <a:endParaRPr lang="en-US" sz="1300" b="1" dirty="0" smtClean="0"/>
          </a:p>
        </p:txBody>
      </p:sp>
      <p:sp>
        <p:nvSpPr>
          <p:cNvPr id="14" name="Rechteck 13"/>
          <p:cNvSpPr/>
          <p:nvPr/>
        </p:nvSpPr>
        <p:spPr>
          <a:xfrm>
            <a:off x="4296939" y="2158409"/>
            <a:ext cx="3600000" cy="3894372"/>
          </a:xfrm>
          <a:prstGeom prst="rect">
            <a:avLst/>
          </a:prstGeom>
          <a:noFill/>
          <a:ln w="76200" cmpd="sng">
            <a:solidFill>
              <a:srgbClr val="C6D32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Include effect of </a:t>
            </a:r>
            <a:r>
              <a:rPr lang="en-US" sz="1300" b="1" dirty="0" err="1" smtClean="0"/>
              <a:t>ExB</a:t>
            </a:r>
            <a:r>
              <a:rPr lang="en-US" sz="1300" b="1" dirty="0" smtClean="0"/>
              <a:t> &amp; dia. Drifts on plasma </a:t>
            </a:r>
            <a:r>
              <a:rPr lang="en-US" sz="1300" b="1" dirty="0" smtClean="0"/>
              <a:t>profiles</a:t>
            </a:r>
          </a:p>
          <a:p>
            <a:pPr marL="285750" indent="-285750" algn="l">
              <a:spcBef>
                <a:spcPts val="1150"/>
              </a:spcBef>
              <a:buClr>
                <a:srgbClr val="116656"/>
              </a:buClr>
              <a:buSzPct val="120000"/>
              <a:buFont typeface="Arial" panose="020B0604020202020204" pitchFamily="34" charset="0"/>
              <a:buChar char="•"/>
            </a:pPr>
            <a:r>
              <a:rPr lang="en-US" sz="1300" b="1" dirty="0" smtClean="0"/>
              <a:t>Dampening of linear growth rates [</a:t>
            </a:r>
            <a:r>
              <a:rPr lang="en-US" sz="1300" b="1" dirty="0" err="1" smtClean="0"/>
              <a:t>Estevao</a:t>
            </a:r>
            <a:r>
              <a:rPr lang="en-US" sz="1300" b="1" dirty="0" smtClean="0"/>
              <a:t> Gomez, Master’s thesis, IPP </a:t>
            </a:r>
            <a:r>
              <a:rPr lang="en-US" sz="1300" b="1" dirty="0" err="1" smtClean="0"/>
              <a:t>Garching</a:t>
            </a:r>
            <a:r>
              <a:rPr lang="en-US" sz="1300" b="1" dirty="0" smtClean="0"/>
              <a:t>]</a:t>
            </a:r>
            <a:endParaRPr lang="en-US" sz="1300" b="1" dirty="0" smtClean="0"/>
          </a:p>
        </p:txBody>
      </p:sp>
      <p:sp>
        <p:nvSpPr>
          <p:cNvPr id="17" name="Rechteck 16"/>
          <p:cNvSpPr/>
          <p:nvPr/>
        </p:nvSpPr>
        <p:spPr>
          <a:xfrm>
            <a:off x="3813508" y="1035518"/>
            <a:ext cx="4564984" cy="739797"/>
          </a:xfrm>
          <a:prstGeom prst="rect">
            <a:avLst/>
          </a:prstGeom>
          <a:noFill/>
          <a:ln w="38100" cmpd="sng">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mc:AlternateContent xmlns:mc="http://schemas.openxmlformats.org/markup-compatibility/2006">
        <mc:Choice xmlns:a14="http://schemas.microsoft.com/office/drawing/2010/main" Requires="a14">
          <p:sp>
            <p:nvSpPr>
              <p:cNvPr id="2" name="Rechteck 1"/>
              <p:cNvSpPr/>
              <p:nvPr/>
            </p:nvSpPr>
            <p:spPr>
              <a:xfrm>
                <a:off x="3708000" y="1045994"/>
                <a:ext cx="4706930" cy="714683"/>
              </a:xfrm>
              <a:prstGeom prst="rect">
                <a:avLst/>
              </a:prstGeom>
            </p:spPr>
            <p:txBody>
              <a:bodyPr wrap="none">
                <a:spAutoFit/>
              </a:bodyPr>
              <a:lstStyle/>
              <a:p>
                <a:pPr marL="522288" lvl="3" indent="-342900"/>
                <a14:m>
                  <m:oMathPara xmlns:m="http://schemas.openxmlformats.org/officeDocument/2006/math">
                    <m:oMathParaPr>
                      <m:jc m:val="centerGroup"/>
                    </m:oMathParaPr>
                    <m:oMath xmlns:m="http://schemas.openxmlformats.org/officeDocument/2006/math">
                      <m:f>
                        <m:fPr>
                          <m:ctrlPr>
                            <a:rPr lang="de-DE" i="1" smtClean="0">
                              <a:latin typeface="Cambria Math" panose="02040503050406030204" pitchFamily="18" charset="0"/>
                            </a:rPr>
                          </m:ctrlPr>
                        </m:fPr>
                        <m:num>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r>
                            <a:rPr lang="de-DE" i="1">
                              <a:latin typeface="Cambria Math" panose="02040503050406030204" pitchFamily="18" charset="0"/>
                            </a:rPr>
                            <m:t>𝜕</m:t>
                          </m:r>
                          <m:r>
                            <a:rPr lang="de-DE" i="1">
                              <a:latin typeface="Cambria Math" panose="02040503050406030204" pitchFamily="18" charset="0"/>
                            </a:rPr>
                            <m:t>𝑡</m:t>
                          </m:r>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1</m:t>
                          </m:r>
                        </m:sub>
                      </m:sSub>
                      <m:d>
                        <m:dPr>
                          <m:begChr m:val="["/>
                          <m:endChr m:val="]"/>
                          <m:ctrlPr>
                            <a:rPr lang="de-DE" i="1">
                              <a:latin typeface="Cambria Math" panose="02040503050406030204" pitchFamily="18" charset="0"/>
                            </a:rPr>
                          </m:ctrlPr>
                        </m:dPr>
                        <m:e>
                          <m:r>
                            <a:rPr lang="de-DE">
                              <a:latin typeface="Cambria Math" panose="02040503050406030204" pitchFamily="18" charset="0"/>
                            </a:rPr>
                            <m:t>𝛻</m:t>
                          </m:r>
                          <m:d>
                            <m:dPr>
                              <m:ctrlPr>
                                <a:rPr lang="de-DE" i="1">
                                  <a:latin typeface="Cambria Math" panose="02040503050406030204" pitchFamily="18" charset="0"/>
                                </a:rPr>
                              </m:ctrlPr>
                            </m:dPr>
                            <m:e>
                              <m:f>
                                <m:fPr>
                                  <m:ctrlPr>
                                    <a:rPr lang="de-DE" i="1">
                                      <a:latin typeface="Cambria Math" panose="02040503050406030204" pitchFamily="18" charset="0"/>
                                    </a:rPr>
                                  </m:ctrlPr>
                                </m:fPr>
                                <m:num>
                                  <m:r>
                                    <a:rPr lang="de-DE" i="1">
                                      <a:latin typeface="Cambria Math" panose="02040503050406030204" pitchFamily="18" charset="0"/>
                                    </a:rPr>
                                    <m:t>1</m:t>
                                  </m:r>
                                </m:num>
                                <m:den>
                                  <m:sSup>
                                    <m:sSupPr>
                                      <m:ctrlPr>
                                        <a:rPr lang="de-DE" i="1">
                                          <a:latin typeface="Cambria Math" panose="02040503050406030204" pitchFamily="18" charset="0"/>
                                        </a:rPr>
                                      </m:ctrlPr>
                                    </m:sSupPr>
                                    <m:e>
                                      <m:r>
                                        <a:rPr lang="de-DE" i="1">
                                          <a:latin typeface="Cambria Math" panose="02040503050406030204" pitchFamily="18" charset="0"/>
                                        </a:rPr>
                                        <m:t>𝐵</m:t>
                                      </m:r>
                                    </m:e>
                                    <m:sup>
                                      <m:r>
                                        <a:rPr lang="de-DE" i="1">
                                          <a:latin typeface="Cambria Math" panose="02040503050406030204" pitchFamily="18" charset="0"/>
                                        </a:rPr>
                                        <m:t>2</m:t>
                                      </m:r>
                                    </m:sup>
                                  </m:sSup>
                                </m:den>
                              </m:f>
                              <m:r>
                                <a:rPr lang="de-DE" i="1">
                                  <a:latin typeface="Cambria Math" panose="02040503050406030204" pitchFamily="18" charset="0"/>
                                </a:rPr>
                                <m:t>(</m:t>
                              </m:r>
                              <m:r>
                                <a:rPr lang="de-DE" b="0" i="1" smtClean="0">
                                  <a:latin typeface="Cambria Math" panose="02040503050406030204" pitchFamily="18" charset="0"/>
                                </a:rPr>
                                <m:t>𝑛</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2</m:t>
                                      </m:r>
                                    </m:sub>
                                  </m:sSub>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𝑝</m:t>
                                  </m:r>
                                </m:e>
                                <m:sub>
                                  <m:r>
                                    <a:rPr lang="de-DE" i="1">
                                      <a:latin typeface="Cambria Math" panose="02040503050406030204" pitchFamily="18" charset="0"/>
                                    </a:rPr>
                                    <m:t>𝑖</m:t>
                                  </m:r>
                                </m:sub>
                              </m:sSub>
                              <m:r>
                                <a:rPr lang="de-DE" i="1">
                                  <a:latin typeface="Cambria Math" panose="02040503050406030204" pitchFamily="18" charset="0"/>
                                </a:rPr>
                                <m:t>)</m:t>
                              </m:r>
                            </m:e>
                          </m:d>
                          <m:r>
                            <a:rPr lang="de-DE" i="1">
                              <a:latin typeface="Cambria Math" panose="02040503050406030204" pitchFamily="18" charset="0"/>
                            </a:rPr>
                            <m:t>−</m:t>
                          </m:r>
                          <m:r>
                            <a:rPr lang="de-DE" i="1">
                              <a:latin typeface="Cambria Math" panose="02040503050406030204" pitchFamily="18" charset="0"/>
                            </a:rPr>
                            <m:t>𝜔</m:t>
                          </m:r>
                        </m:e>
                      </m:d>
                    </m:oMath>
                  </m:oMathPara>
                </a14:m>
                <a:endParaRPr lang="de-DE" dirty="0"/>
              </a:p>
            </p:txBody>
          </p:sp>
        </mc:Choice>
        <mc:Fallback>
          <p:sp>
            <p:nvSpPr>
              <p:cNvPr id="2" name="Rechteck 1"/>
              <p:cNvSpPr>
                <a:spLocks noRot="1" noChangeAspect="1" noMove="1" noResize="1" noEditPoints="1" noAdjustHandles="1" noChangeArrowheads="1" noChangeShapeType="1" noTextEdit="1"/>
              </p:cNvSpPr>
              <p:nvPr/>
            </p:nvSpPr>
            <p:spPr>
              <a:xfrm>
                <a:off x="3708000" y="1045994"/>
                <a:ext cx="4706930" cy="714683"/>
              </a:xfrm>
              <a:prstGeom prst="rect">
                <a:avLst/>
              </a:prstGeom>
              <a:blipFill>
                <a:blip r:embed="rId4"/>
                <a:stretch>
                  <a:fillRect/>
                </a:stretch>
              </a:blipFill>
            </p:spPr>
            <p:txBody>
              <a:bodyPr/>
              <a:lstStyle/>
              <a:p>
                <a:r>
                  <a:rPr lang="en-US">
                    <a:noFill/>
                  </a:rPr>
                  <a:t> </a:t>
                </a:r>
              </a:p>
            </p:txBody>
          </p:sp>
        </mc:Fallback>
      </mc:AlternateContent>
      <p:sp>
        <p:nvSpPr>
          <p:cNvPr id="25" name="Abgerundetes Rechteck 24"/>
          <p:cNvSpPr/>
          <p:nvPr/>
        </p:nvSpPr>
        <p:spPr>
          <a:xfrm>
            <a:off x="8414929" y="179061"/>
            <a:ext cx="2611033" cy="660437"/>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1300" b="1" dirty="0" smtClean="0">
                <a:solidFill>
                  <a:schemeClr val="bg1"/>
                </a:solidFill>
              </a:rPr>
              <a:t>More details on the model at B. </a:t>
            </a:r>
            <a:r>
              <a:rPr lang="en-US" sz="1300" b="1" dirty="0" err="1" smtClean="0">
                <a:solidFill>
                  <a:schemeClr val="bg1"/>
                </a:solidFill>
              </a:rPr>
              <a:t>Dudson’s</a:t>
            </a:r>
            <a:r>
              <a:rPr lang="en-US" sz="1300" b="1" dirty="0" smtClean="0">
                <a:solidFill>
                  <a:schemeClr val="bg1"/>
                </a:solidFill>
              </a:rPr>
              <a:t> talk</a:t>
            </a:r>
            <a:endParaRPr lang="en-US" sz="1300" b="1" dirty="0" smtClean="0">
              <a:solidFill>
                <a:schemeClr val="bg1"/>
              </a:solidFill>
            </a:endParaRPr>
          </a:p>
        </p:txBody>
      </p:sp>
      <p:sp>
        <p:nvSpPr>
          <p:cNvPr id="26" name="Textfeld 25"/>
          <p:cNvSpPr txBox="1"/>
          <p:nvPr/>
        </p:nvSpPr>
        <p:spPr>
          <a:xfrm>
            <a:off x="5429560" y="5764200"/>
            <a:ext cx="1743741" cy="238720"/>
          </a:xfrm>
          <a:prstGeom prst="rect">
            <a:avLst/>
          </a:prstGeom>
          <a:noFill/>
        </p:spPr>
        <p:txBody>
          <a:bodyPr wrap="square" lIns="0" tIns="0" rIns="0" bIns="0" rtlCol="0" anchor="t" anchorCtr="0">
            <a:spAutoFit/>
          </a:bodyPr>
          <a:lstStyle/>
          <a:p>
            <a:pPr algn="l">
              <a:lnSpc>
                <a:spcPts val="2300"/>
              </a:lnSpc>
              <a:spcBef>
                <a:spcPts val="1150"/>
              </a:spcBef>
            </a:pPr>
            <a:r>
              <a:rPr lang="en-US" sz="600" dirty="0" smtClean="0"/>
              <a:t>[T. Tork et al., 2026 submitted]</a:t>
            </a:r>
            <a:endParaRPr lang="en-US" sz="600" dirty="0" smtClean="0"/>
          </a:p>
        </p:txBody>
      </p:sp>
      <p:sp>
        <p:nvSpPr>
          <p:cNvPr id="27" name="Textfeld 26"/>
          <p:cNvSpPr txBox="1"/>
          <p:nvPr/>
        </p:nvSpPr>
        <p:spPr>
          <a:xfrm>
            <a:off x="911595" y="5764200"/>
            <a:ext cx="2554936" cy="294953"/>
          </a:xfrm>
          <a:prstGeom prst="rect">
            <a:avLst/>
          </a:prstGeom>
          <a:noFill/>
        </p:spPr>
        <p:txBody>
          <a:bodyPr wrap="square" lIns="0" tIns="0" rIns="0" bIns="0" rtlCol="0" anchor="t" anchorCtr="0">
            <a:spAutoFit/>
          </a:bodyPr>
          <a:lstStyle/>
          <a:p>
            <a:pPr>
              <a:lnSpc>
                <a:spcPts val="2300"/>
              </a:lnSpc>
              <a:spcBef>
                <a:spcPts val="1150"/>
              </a:spcBef>
            </a:pPr>
            <a:r>
              <a:rPr lang="en-US" sz="600" dirty="0" smtClean="0"/>
              <a:t>[T. Tork et al., 2026 CPP, </a:t>
            </a:r>
            <a:r>
              <a:rPr lang="en-US" sz="600" dirty="0"/>
              <a:t>https://doi.org/10.1002/ctpp.70157</a:t>
            </a:r>
            <a:r>
              <a:rPr lang="en-US" sz="600" dirty="0" smtClean="0"/>
              <a:t>]</a:t>
            </a:r>
            <a:endParaRPr lang="en-US" sz="600" dirty="0" smtClean="0"/>
          </a:p>
        </p:txBody>
      </p:sp>
    </p:spTree>
    <p:extLst>
      <p:ext uri="{BB962C8B-B14F-4D97-AF65-F5344CB8AC3E}">
        <p14:creationId xmlns:p14="http://schemas.microsoft.com/office/powerpoint/2010/main" val="1501010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7573" y="3448337"/>
            <a:ext cx="3600000" cy="2445106"/>
          </a:xfrm>
          <a:prstGeom prst="rect">
            <a:avLst/>
          </a:prstGeom>
        </p:spPr>
      </p:pic>
      <p:pic>
        <p:nvPicPr>
          <p:cNvPr id="15" name="Grafik 14"/>
          <p:cNvPicPr>
            <a:picLocks noChangeAspect="1"/>
          </p:cNvPicPr>
          <p:nvPr/>
        </p:nvPicPr>
        <p:blipFill rotWithShape="1">
          <a:blip r:embed="rId3">
            <a:extLst>
              <a:ext uri="{28A0092B-C50C-407E-A947-70E740481C1C}">
                <a14:useLocalDpi xmlns:a14="http://schemas.microsoft.com/office/drawing/2010/main" val="0"/>
              </a:ext>
            </a:extLst>
          </a:blip>
          <a:srcRect l="3785" r="7759"/>
          <a:stretch/>
        </p:blipFill>
        <p:spPr>
          <a:xfrm>
            <a:off x="172278" y="2895653"/>
            <a:ext cx="3525078" cy="2789582"/>
          </a:xfrm>
          <a:prstGeom prst="rect">
            <a:avLst/>
          </a:prstGeom>
        </p:spPr>
      </p:pic>
      <p:sp>
        <p:nvSpPr>
          <p:cNvPr id="4" name="Titel 3"/>
          <p:cNvSpPr>
            <a:spLocks noGrp="1"/>
          </p:cNvSpPr>
          <p:nvPr>
            <p:ph type="title"/>
          </p:nvPr>
        </p:nvSpPr>
        <p:spPr/>
        <p:txBody>
          <a:bodyPr/>
          <a:lstStyle/>
          <a:p>
            <a:r>
              <a:rPr lang="en-US" sz="4000" dirty="0" smtClean="0"/>
              <a:t>The drift model</a:t>
            </a:r>
            <a:endParaRPr lang="en-US" sz="4000" dirty="0"/>
          </a:p>
        </p:txBody>
      </p:sp>
      <p:sp>
        <p:nvSpPr>
          <p:cNvPr id="5" name="Fußzeilenplatzhalter 4"/>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6" name="Foliennummernplatzhalter 5"/>
          <p:cNvSpPr>
            <a:spLocks noGrp="1"/>
          </p:cNvSpPr>
          <p:nvPr>
            <p:ph type="sldNum" sz="quarter" idx="12"/>
          </p:nvPr>
        </p:nvSpPr>
        <p:spPr/>
        <p:txBody>
          <a:bodyPr/>
          <a:lstStyle/>
          <a:p>
            <a:fld id="{ECE691D0-CC49-4FC7-9C4D-6112B0CB3A76}" type="slidenum">
              <a:rPr lang="de-DE" smtClean="0"/>
              <a:pPr/>
              <a:t>16</a:t>
            </a:fld>
            <a:endParaRPr lang="de-DE" dirty="0"/>
          </a:p>
        </p:txBody>
      </p:sp>
      <p:sp>
        <p:nvSpPr>
          <p:cNvPr id="11" name="Rechteck 10"/>
          <p:cNvSpPr/>
          <p:nvPr/>
        </p:nvSpPr>
        <p:spPr>
          <a:xfrm>
            <a:off x="108000" y="2158409"/>
            <a:ext cx="3600000" cy="3894372"/>
          </a:xfrm>
          <a:prstGeom prst="rect">
            <a:avLst/>
          </a:prstGeom>
          <a:noFill/>
          <a:ln w="762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Calculate potential profile on constant plasma </a:t>
            </a:r>
            <a:r>
              <a:rPr lang="en-US" sz="1300" b="1" dirty="0" smtClean="0"/>
              <a:t>background</a:t>
            </a:r>
          </a:p>
          <a:p>
            <a:pPr marL="285750" indent="-285750" algn="l">
              <a:spcBef>
                <a:spcPts val="1150"/>
              </a:spcBef>
              <a:buClr>
                <a:srgbClr val="116656"/>
              </a:buClr>
              <a:buSzPct val="120000"/>
              <a:buFont typeface="Arial" panose="020B0604020202020204" pitchFamily="34" charset="0"/>
              <a:buChar char="•"/>
            </a:pPr>
            <a:r>
              <a:rPr lang="en-US" sz="1300" b="1" dirty="0" smtClean="0"/>
              <a:t>Effect on background still missing</a:t>
            </a:r>
            <a:endParaRPr lang="en-US" sz="1300" b="1" dirty="0" smtClean="0"/>
          </a:p>
        </p:txBody>
      </p:sp>
      <p:sp>
        <p:nvSpPr>
          <p:cNvPr id="13" name="Rechteck 12"/>
          <p:cNvSpPr/>
          <p:nvPr/>
        </p:nvSpPr>
        <p:spPr>
          <a:xfrm>
            <a:off x="8490792" y="2158409"/>
            <a:ext cx="3600000" cy="3894372"/>
          </a:xfrm>
          <a:prstGeom prst="rect">
            <a:avLst/>
          </a:prstGeom>
          <a:noFill/>
          <a:ln w="76200" cmpd="sng">
            <a:solidFill>
              <a:srgbClr val="00B1EA"/>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Trace density transport in island diverted stellarators</a:t>
            </a:r>
            <a:endParaRPr lang="en-US" sz="1300" b="1" dirty="0" smtClean="0"/>
          </a:p>
        </p:txBody>
      </p:sp>
      <p:sp>
        <p:nvSpPr>
          <p:cNvPr id="14" name="Rechteck 13"/>
          <p:cNvSpPr/>
          <p:nvPr/>
        </p:nvSpPr>
        <p:spPr>
          <a:xfrm>
            <a:off x="4296939" y="2158409"/>
            <a:ext cx="3600000" cy="3894372"/>
          </a:xfrm>
          <a:prstGeom prst="rect">
            <a:avLst/>
          </a:prstGeom>
          <a:noFill/>
          <a:ln w="76200" cmpd="sng">
            <a:solidFill>
              <a:srgbClr val="C6D32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marL="285750" indent="-285750" algn="l">
              <a:spcBef>
                <a:spcPts val="1150"/>
              </a:spcBef>
              <a:buClr>
                <a:srgbClr val="116656"/>
              </a:buClr>
              <a:buSzPct val="120000"/>
              <a:buFont typeface="Arial" panose="020B0604020202020204" pitchFamily="34" charset="0"/>
              <a:buChar char="•"/>
            </a:pPr>
            <a:r>
              <a:rPr lang="en-US" sz="1300" b="1" dirty="0" smtClean="0"/>
              <a:t>Include effect of </a:t>
            </a:r>
            <a:r>
              <a:rPr lang="en-US" sz="1300" b="1" dirty="0" err="1" smtClean="0"/>
              <a:t>ExB</a:t>
            </a:r>
            <a:r>
              <a:rPr lang="en-US" sz="1300" b="1" dirty="0" smtClean="0"/>
              <a:t> &amp; dia. Drifts on plasma </a:t>
            </a:r>
            <a:r>
              <a:rPr lang="en-US" sz="1300" b="1" dirty="0" smtClean="0"/>
              <a:t>profiles</a:t>
            </a:r>
          </a:p>
          <a:p>
            <a:pPr marL="285750" indent="-285750" algn="l">
              <a:spcBef>
                <a:spcPts val="1150"/>
              </a:spcBef>
              <a:buClr>
                <a:srgbClr val="116656"/>
              </a:buClr>
              <a:buSzPct val="120000"/>
              <a:buFont typeface="Arial" panose="020B0604020202020204" pitchFamily="34" charset="0"/>
              <a:buChar char="•"/>
            </a:pPr>
            <a:r>
              <a:rPr lang="en-US" sz="1300" b="1" dirty="0" smtClean="0"/>
              <a:t>Dampening of linear growth rates [</a:t>
            </a:r>
            <a:r>
              <a:rPr lang="en-US" sz="1300" b="1" dirty="0" err="1" smtClean="0"/>
              <a:t>Estevao</a:t>
            </a:r>
            <a:r>
              <a:rPr lang="en-US" sz="1300" b="1" dirty="0" smtClean="0"/>
              <a:t> Gomez, Master’s thesis, IPP </a:t>
            </a:r>
            <a:r>
              <a:rPr lang="en-US" sz="1300" b="1" dirty="0" err="1" smtClean="0"/>
              <a:t>Garching</a:t>
            </a:r>
            <a:r>
              <a:rPr lang="en-US" sz="1300" b="1" dirty="0" smtClean="0"/>
              <a:t>]</a:t>
            </a:r>
            <a:endParaRPr lang="en-US" sz="1300" b="1" dirty="0" smtClean="0"/>
          </a:p>
        </p:txBody>
      </p:sp>
      <p:sp>
        <p:nvSpPr>
          <p:cNvPr id="17" name="Rechteck 16"/>
          <p:cNvSpPr/>
          <p:nvPr/>
        </p:nvSpPr>
        <p:spPr>
          <a:xfrm>
            <a:off x="3813508" y="1035518"/>
            <a:ext cx="4564984" cy="739797"/>
          </a:xfrm>
          <a:prstGeom prst="rect">
            <a:avLst/>
          </a:prstGeom>
          <a:noFill/>
          <a:ln w="38100" cmpd="sng">
            <a:solidFill>
              <a:srgbClr val="FF0000"/>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smtClean="0">
              <a:solidFill>
                <a:schemeClr val="bg1"/>
              </a:solidFill>
            </a:endParaRPr>
          </a:p>
        </p:txBody>
      </p:sp>
      <mc:AlternateContent xmlns:mc="http://schemas.openxmlformats.org/markup-compatibility/2006">
        <mc:Choice xmlns:a14="http://schemas.microsoft.com/office/drawing/2010/main" Requires="a14">
          <p:sp>
            <p:nvSpPr>
              <p:cNvPr id="2" name="Rechteck 1"/>
              <p:cNvSpPr/>
              <p:nvPr/>
            </p:nvSpPr>
            <p:spPr>
              <a:xfrm>
                <a:off x="3708000" y="1045994"/>
                <a:ext cx="4706930" cy="714683"/>
              </a:xfrm>
              <a:prstGeom prst="rect">
                <a:avLst/>
              </a:prstGeom>
            </p:spPr>
            <p:txBody>
              <a:bodyPr wrap="none">
                <a:spAutoFit/>
              </a:bodyPr>
              <a:lstStyle/>
              <a:p>
                <a:pPr marL="522288" lvl="3" indent="-342900"/>
                <a14:m>
                  <m:oMathPara xmlns:m="http://schemas.openxmlformats.org/officeDocument/2006/math">
                    <m:oMathParaPr>
                      <m:jc m:val="centerGroup"/>
                    </m:oMathParaPr>
                    <m:oMath xmlns:m="http://schemas.openxmlformats.org/officeDocument/2006/math">
                      <m:f>
                        <m:fPr>
                          <m:ctrlPr>
                            <a:rPr lang="de-DE" i="1" smtClean="0">
                              <a:latin typeface="Cambria Math" panose="02040503050406030204" pitchFamily="18" charset="0"/>
                            </a:rPr>
                          </m:ctrlPr>
                        </m:fPr>
                        <m:num>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r>
                            <a:rPr lang="de-DE" i="1">
                              <a:latin typeface="Cambria Math" panose="02040503050406030204" pitchFamily="18" charset="0"/>
                            </a:rPr>
                            <m:t>𝜕</m:t>
                          </m:r>
                          <m:r>
                            <a:rPr lang="de-DE" i="1">
                              <a:latin typeface="Cambria Math" panose="02040503050406030204" pitchFamily="18" charset="0"/>
                            </a:rPr>
                            <m:t>𝑡</m:t>
                          </m:r>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1</m:t>
                          </m:r>
                        </m:sub>
                      </m:sSub>
                      <m:d>
                        <m:dPr>
                          <m:begChr m:val="["/>
                          <m:endChr m:val="]"/>
                          <m:ctrlPr>
                            <a:rPr lang="de-DE" i="1">
                              <a:latin typeface="Cambria Math" panose="02040503050406030204" pitchFamily="18" charset="0"/>
                            </a:rPr>
                          </m:ctrlPr>
                        </m:dPr>
                        <m:e>
                          <m:r>
                            <a:rPr lang="de-DE">
                              <a:latin typeface="Cambria Math" panose="02040503050406030204" pitchFamily="18" charset="0"/>
                            </a:rPr>
                            <m:t>𝛻</m:t>
                          </m:r>
                          <m:d>
                            <m:dPr>
                              <m:ctrlPr>
                                <a:rPr lang="de-DE" i="1">
                                  <a:latin typeface="Cambria Math" panose="02040503050406030204" pitchFamily="18" charset="0"/>
                                </a:rPr>
                              </m:ctrlPr>
                            </m:dPr>
                            <m:e>
                              <m:f>
                                <m:fPr>
                                  <m:ctrlPr>
                                    <a:rPr lang="de-DE" i="1">
                                      <a:latin typeface="Cambria Math" panose="02040503050406030204" pitchFamily="18" charset="0"/>
                                    </a:rPr>
                                  </m:ctrlPr>
                                </m:fPr>
                                <m:num>
                                  <m:r>
                                    <a:rPr lang="de-DE" i="1">
                                      <a:latin typeface="Cambria Math" panose="02040503050406030204" pitchFamily="18" charset="0"/>
                                    </a:rPr>
                                    <m:t>1</m:t>
                                  </m:r>
                                </m:num>
                                <m:den>
                                  <m:sSup>
                                    <m:sSupPr>
                                      <m:ctrlPr>
                                        <a:rPr lang="de-DE" i="1">
                                          <a:latin typeface="Cambria Math" panose="02040503050406030204" pitchFamily="18" charset="0"/>
                                        </a:rPr>
                                      </m:ctrlPr>
                                    </m:sSupPr>
                                    <m:e>
                                      <m:r>
                                        <a:rPr lang="de-DE" i="1">
                                          <a:latin typeface="Cambria Math" panose="02040503050406030204" pitchFamily="18" charset="0"/>
                                        </a:rPr>
                                        <m:t>𝐵</m:t>
                                      </m:r>
                                    </m:e>
                                    <m:sup>
                                      <m:r>
                                        <a:rPr lang="de-DE" i="1">
                                          <a:latin typeface="Cambria Math" panose="02040503050406030204" pitchFamily="18" charset="0"/>
                                        </a:rPr>
                                        <m:t>2</m:t>
                                      </m:r>
                                    </m:sup>
                                  </m:sSup>
                                </m:den>
                              </m:f>
                              <m:r>
                                <a:rPr lang="de-DE" i="1">
                                  <a:latin typeface="Cambria Math" panose="02040503050406030204" pitchFamily="18" charset="0"/>
                                </a:rPr>
                                <m:t>(</m:t>
                              </m:r>
                              <m:r>
                                <a:rPr lang="de-DE" b="0" i="1" smtClean="0">
                                  <a:latin typeface="Cambria Math" panose="02040503050406030204" pitchFamily="18" charset="0"/>
                                </a:rPr>
                                <m:t>𝑛</m:t>
                              </m:r>
                              <m:f>
                                <m:fPr>
                                  <m:ctrlPr>
                                    <a:rPr lang="de-DE" i="1">
                                      <a:latin typeface="Cambria Math" panose="02040503050406030204" pitchFamily="18" charset="0"/>
                                    </a:rPr>
                                  </m:ctrlPr>
                                </m:fPr>
                                <m:num>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𝜙</m:t>
                                      </m:r>
                                    </m:e>
                                    <m:sub>
                                      <m:r>
                                        <a:rPr lang="de-DE" i="1">
                                          <a:latin typeface="Cambria Math" panose="02040503050406030204" pitchFamily="18" charset="0"/>
                                        </a:rPr>
                                        <m:t>1</m:t>
                                      </m:r>
                                    </m:sub>
                                  </m:sSub>
                                </m:num>
                                <m:den>
                                  <m:sSub>
                                    <m:sSubPr>
                                      <m:ctrlPr>
                                        <a:rPr lang="de-DE" i="1">
                                          <a:latin typeface="Cambria Math" panose="02040503050406030204" pitchFamily="18" charset="0"/>
                                        </a:rPr>
                                      </m:ctrlPr>
                                    </m:sSubPr>
                                    <m:e>
                                      <m:r>
                                        <a:rPr lang="de-DE" i="1">
                                          <a:latin typeface="Cambria Math" panose="02040503050406030204" pitchFamily="18" charset="0"/>
                                        </a:rPr>
                                        <m:t>𝜆</m:t>
                                      </m:r>
                                    </m:e>
                                    <m:sub>
                                      <m:r>
                                        <a:rPr lang="de-DE" i="1">
                                          <a:latin typeface="Cambria Math" panose="02040503050406030204" pitchFamily="18" charset="0"/>
                                        </a:rPr>
                                        <m:t>2</m:t>
                                      </m:r>
                                    </m:sub>
                                  </m:sSub>
                                </m:den>
                              </m:f>
                              <m:r>
                                <a:rPr lang="de-DE" i="1">
                                  <a:latin typeface="Cambria Math" panose="02040503050406030204" pitchFamily="18" charset="0"/>
                                </a:rPr>
                                <m:t>+</m:t>
                              </m:r>
                              <m:sSub>
                                <m:sSubPr>
                                  <m:ctrlPr>
                                    <a:rPr lang="de-DE" i="1">
                                      <a:latin typeface="Cambria Math" panose="02040503050406030204" pitchFamily="18" charset="0"/>
                                    </a:rPr>
                                  </m:ctrlPr>
                                </m:sSubPr>
                                <m:e>
                                  <m:r>
                                    <a:rPr lang="de-DE" i="1">
                                      <a:latin typeface="Cambria Math" panose="02040503050406030204" pitchFamily="18" charset="0"/>
                                    </a:rPr>
                                    <m:t>𝜕</m:t>
                                  </m:r>
                                </m:e>
                                <m:sub>
                                  <m:r>
                                    <a:rPr lang="de-DE" i="1">
                                      <a:latin typeface="Cambria Math" panose="02040503050406030204" pitchFamily="18" charset="0"/>
                                    </a:rPr>
                                    <m:t>⊥</m:t>
                                  </m:r>
                                </m:sub>
                              </m:sSub>
                              <m:sSub>
                                <m:sSubPr>
                                  <m:ctrlPr>
                                    <a:rPr lang="de-DE" i="1">
                                      <a:latin typeface="Cambria Math" panose="02040503050406030204" pitchFamily="18" charset="0"/>
                                    </a:rPr>
                                  </m:ctrlPr>
                                </m:sSubPr>
                                <m:e>
                                  <m:r>
                                    <a:rPr lang="de-DE" i="1">
                                      <a:latin typeface="Cambria Math" panose="02040503050406030204" pitchFamily="18" charset="0"/>
                                    </a:rPr>
                                    <m:t>𝑝</m:t>
                                  </m:r>
                                </m:e>
                                <m:sub>
                                  <m:r>
                                    <a:rPr lang="de-DE" i="1">
                                      <a:latin typeface="Cambria Math" panose="02040503050406030204" pitchFamily="18" charset="0"/>
                                    </a:rPr>
                                    <m:t>𝑖</m:t>
                                  </m:r>
                                </m:sub>
                              </m:sSub>
                              <m:r>
                                <a:rPr lang="de-DE" i="1">
                                  <a:latin typeface="Cambria Math" panose="02040503050406030204" pitchFamily="18" charset="0"/>
                                </a:rPr>
                                <m:t>)</m:t>
                              </m:r>
                            </m:e>
                          </m:d>
                          <m:r>
                            <a:rPr lang="de-DE" i="1">
                              <a:latin typeface="Cambria Math" panose="02040503050406030204" pitchFamily="18" charset="0"/>
                            </a:rPr>
                            <m:t>−</m:t>
                          </m:r>
                          <m:r>
                            <a:rPr lang="de-DE" i="1">
                              <a:latin typeface="Cambria Math" panose="02040503050406030204" pitchFamily="18" charset="0"/>
                            </a:rPr>
                            <m:t>𝜔</m:t>
                          </m:r>
                        </m:e>
                      </m:d>
                    </m:oMath>
                  </m:oMathPara>
                </a14:m>
                <a:endParaRPr lang="de-DE" dirty="0"/>
              </a:p>
            </p:txBody>
          </p:sp>
        </mc:Choice>
        <mc:Fallback>
          <p:sp>
            <p:nvSpPr>
              <p:cNvPr id="2" name="Rechteck 1"/>
              <p:cNvSpPr>
                <a:spLocks noRot="1" noChangeAspect="1" noMove="1" noResize="1" noEditPoints="1" noAdjustHandles="1" noChangeArrowheads="1" noChangeShapeType="1" noTextEdit="1"/>
              </p:cNvSpPr>
              <p:nvPr/>
            </p:nvSpPr>
            <p:spPr>
              <a:xfrm>
                <a:off x="3708000" y="1045994"/>
                <a:ext cx="4706930" cy="714683"/>
              </a:xfrm>
              <a:prstGeom prst="rect">
                <a:avLst/>
              </a:prstGeom>
              <a:blipFill>
                <a:blip r:embed="rId4"/>
                <a:stretch>
                  <a:fillRect/>
                </a:stretch>
              </a:blipFill>
            </p:spPr>
            <p:txBody>
              <a:bodyPr/>
              <a:lstStyle/>
              <a:p>
                <a:r>
                  <a:rPr lang="en-US">
                    <a:noFill/>
                  </a:rPr>
                  <a:t> </a:t>
                </a:r>
              </a:p>
            </p:txBody>
          </p:sp>
        </mc:Fallback>
      </mc:AlternateContent>
      <p:sp>
        <p:nvSpPr>
          <p:cNvPr id="3" name="Textfeld 2"/>
          <p:cNvSpPr txBox="1"/>
          <p:nvPr/>
        </p:nvSpPr>
        <p:spPr>
          <a:xfrm>
            <a:off x="5429560" y="5764200"/>
            <a:ext cx="1743741" cy="238720"/>
          </a:xfrm>
          <a:prstGeom prst="rect">
            <a:avLst/>
          </a:prstGeom>
          <a:noFill/>
        </p:spPr>
        <p:txBody>
          <a:bodyPr wrap="square" lIns="0" tIns="0" rIns="0" bIns="0" rtlCol="0" anchor="t" anchorCtr="0">
            <a:spAutoFit/>
          </a:bodyPr>
          <a:lstStyle/>
          <a:p>
            <a:pPr algn="l">
              <a:lnSpc>
                <a:spcPts val="2300"/>
              </a:lnSpc>
              <a:spcBef>
                <a:spcPts val="1150"/>
              </a:spcBef>
            </a:pPr>
            <a:r>
              <a:rPr lang="en-US" sz="600" dirty="0" smtClean="0"/>
              <a:t>[T. Tork et al., 2026 submitted]</a:t>
            </a:r>
            <a:endParaRPr lang="en-US" sz="600" dirty="0" smtClean="0"/>
          </a:p>
        </p:txBody>
      </p:sp>
      <p:sp>
        <p:nvSpPr>
          <p:cNvPr id="18" name="Textfeld 17"/>
          <p:cNvSpPr txBox="1"/>
          <p:nvPr/>
        </p:nvSpPr>
        <p:spPr>
          <a:xfrm>
            <a:off x="911595" y="5764200"/>
            <a:ext cx="2554936" cy="294953"/>
          </a:xfrm>
          <a:prstGeom prst="rect">
            <a:avLst/>
          </a:prstGeom>
          <a:noFill/>
        </p:spPr>
        <p:txBody>
          <a:bodyPr wrap="square" lIns="0" tIns="0" rIns="0" bIns="0" rtlCol="0" anchor="t" anchorCtr="0">
            <a:spAutoFit/>
          </a:bodyPr>
          <a:lstStyle/>
          <a:p>
            <a:pPr>
              <a:lnSpc>
                <a:spcPts val="2300"/>
              </a:lnSpc>
              <a:spcBef>
                <a:spcPts val="1150"/>
              </a:spcBef>
            </a:pPr>
            <a:r>
              <a:rPr lang="en-US" sz="600" dirty="0" smtClean="0"/>
              <a:t>[T. Tork et al., 2026 CPP, </a:t>
            </a:r>
            <a:r>
              <a:rPr lang="en-US" sz="600" dirty="0"/>
              <a:t>https://doi.org/10.1002/ctpp.70157</a:t>
            </a:r>
            <a:r>
              <a:rPr lang="en-US" sz="600" dirty="0" smtClean="0"/>
              <a:t>]</a:t>
            </a:r>
            <a:endParaRPr lang="en-US" sz="600" dirty="0" smtClean="0"/>
          </a:p>
        </p:txBody>
      </p:sp>
      <p:grpSp>
        <p:nvGrpSpPr>
          <p:cNvPr id="23" name="Gruppieren 22"/>
          <p:cNvGrpSpPr>
            <a:grpSpLocks noChangeAspect="1"/>
          </p:cNvGrpSpPr>
          <p:nvPr/>
        </p:nvGrpSpPr>
        <p:grpSpPr>
          <a:xfrm>
            <a:off x="8904591" y="2809874"/>
            <a:ext cx="2793050" cy="3242907"/>
            <a:chOff x="8781374" y="2351646"/>
            <a:chExt cx="3187712" cy="3701135"/>
          </a:xfrm>
        </p:grpSpPr>
        <p:pic>
          <p:nvPicPr>
            <p:cNvPr id="7" name="Grafik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81374" y="2586248"/>
              <a:ext cx="1608599" cy="1608599"/>
            </a:xfrm>
            <a:prstGeom prst="rect">
              <a:avLst/>
            </a:prstGeom>
          </p:spPr>
        </p:pic>
        <p:pic>
          <p:nvPicPr>
            <p:cNvPr id="8" name="Grafik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60487" y="2586249"/>
              <a:ext cx="1608599" cy="1608598"/>
            </a:xfrm>
            <a:prstGeom prst="rect">
              <a:avLst/>
            </a:prstGeom>
          </p:spPr>
        </p:pic>
        <p:pic>
          <p:nvPicPr>
            <p:cNvPr id="9" name="Grafik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81374" y="4429449"/>
              <a:ext cx="1608599" cy="1608599"/>
            </a:xfrm>
            <a:prstGeom prst="rect">
              <a:avLst/>
            </a:prstGeom>
          </p:spPr>
        </p:pic>
        <p:pic>
          <p:nvPicPr>
            <p:cNvPr id="19" name="Grafik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60487" y="4444182"/>
              <a:ext cx="1608599" cy="1608599"/>
            </a:xfrm>
            <a:prstGeom prst="rect">
              <a:avLst/>
            </a:prstGeom>
          </p:spPr>
        </p:pic>
        <p:sp>
          <p:nvSpPr>
            <p:cNvPr id="21" name="Textfeld 20"/>
            <p:cNvSpPr txBox="1"/>
            <p:nvPr/>
          </p:nvSpPr>
          <p:spPr>
            <a:xfrm>
              <a:off x="9766959" y="2351646"/>
              <a:ext cx="1800675" cy="315888"/>
            </a:xfrm>
            <a:prstGeom prst="rect">
              <a:avLst/>
            </a:prstGeom>
            <a:noFill/>
          </p:spPr>
          <p:txBody>
            <a:bodyPr wrap="square" lIns="0" tIns="0" rIns="0" bIns="0" rtlCol="0" anchor="t" anchorCtr="0">
              <a:spAutoFit/>
            </a:bodyPr>
            <a:lstStyle/>
            <a:p>
              <a:pPr algn="l">
                <a:lnSpc>
                  <a:spcPts val="2300"/>
                </a:lnSpc>
                <a:spcBef>
                  <a:spcPts val="1150"/>
                </a:spcBef>
              </a:pPr>
              <a:r>
                <a:rPr lang="en-US" sz="1300" b="1" dirty="0" smtClean="0"/>
                <a:t>Only trace diffusion</a:t>
              </a:r>
              <a:endParaRPr lang="en-US" sz="1300" b="1" dirty="0" smtClean="0"/>
            </a:p>
          </p:txBody>
        </p:sp>
        <p:sp>
          <p:nvSpPr>
            <p:cNvPr id="22" name="Textfeld 21"/>
            <p:cNvSpPr txBox="1"/>
            <p:nvPr/>
          </p:nvSpPr>
          <p:spPr>
            <a:xfrm>
              <a:off x="9530070" y="4126776"/>
              <a:ext cx="2065492" cy="315888"/>
            </a:xfrm>
            <a:prstGeom prst="rect">
              <a:avLst/>
            </a:prstGeom>
            <a:noFill/>
          </p:spPr>
          <p:txBody>
            <a:bodyPr wrap="square" lIns="0" tIns="0" rIns="0" bIns="0" rtlCol="0" anchor="t" anchorCtr="0">
              <a:spAutoFit/>
            </a:bodyPr>
            <a:lstStyle/>
            <a:p>
              <a:pPr algn="l">
                <a:lnSpc>
                  <a:spcPts val="2300"/>
                </a:lnSpc>
                <a:spcBef>
                  <a:spcPts val="1150"/>
                </a:spcBef>
              </a:pPr>
              <a:r>
                <a:rPr lang="en-US" sz="1300" b="1" dirty="0" smtClean="0"/>
                <a:t>Diffusion and </a:t>
              </a:r>
              <a:r>
                <a:rPr lang="en-US" sz="1300" b="1" dirty="0" err="1" smtClean="0"/>
                <a:t>ExB</a:t>
              </a:r>
              <a:r>
                <a:rPr lang="en-US" sz="1300" b="1" dirty="0" smtClean="0"/>
                <a:t> drift</a:t>
              </a:r>
              <a:endParaRPr lang="en-US" sz="1300" b="1" dirty="0" smtClean="0"/>
            </a:p>
          </p:txBody>
        </p:sp>
      </p:grpSp>
      <p:sp>
        <p:nvSpPr>
          <p:cNvPr id="24" name="Textfeld 23"/>
          <p:cNvSpPr txBox="1"/>
          <p:nvPr/>
        </p:nvSpPr>
        <p:spPr>
          <a:xfrm>
            <a:off x="8595681" y="5764200"/>
            <a:ext cx="1743741" cy="238720"/>
          </a:xfrm>
          <a:prstGeom prst="rect">
            <a:avLst/>
          </a:prstGeom>
          <a:noFill/>
        </p:spPr>
        <p:txBody>
          <a:bodyPr wrap="square" lIns="0" tIns="0" rIns="0" bIns="0" rtlCol="0" anchor="t" anchorCtr="0">
            <a:spAutoFit/>
          </a:bodyPr>
          <a:lstStyle/>
          <a:p>
            <a:pPr algn="l">
              <a:lnSpc>
                <a:spcPts val="2300"/>
              </a:lnSpc>
              <a:spcBef>
                <a:spcPts val="1150"/>
              </a:spcBef>
            </a:pPr>
            <a:r>
              <a:rPr lang="en-US" sz="600" dirty="0" smtClean="0"/>
              <a:t>[T. Tork et al., 2026 submitted]</a:t>
            </a:r>
            <a:endParaRPr lang="en-US" sz="600" dirty="0" smtClean="0"/>
          </a:p>
        </p:txBody>
      </p:sp>
      <p:sp>
        <p:nvSpPr>
          <p:cNvPr id="25" name="Abgerundetes Rechteck 24"/>
          <p:cNvSpPr/>
          <p:nvPr/>
        </p:nvSpPr>
        <p:spPr>
          <a:xfrm>
            <a:off x="8414929" y="179061"/>
            <a:ext cx="2611033" cy="660437"/>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1300" b="1" dirty="0" smtClean="0">
                <a:solidFill>
                  <a:schemeClr val="bg1"/>
                </a:solidFill>
              </a:rPr>
              <a:t>More details on the model at B. </a:t>
            </a:r>
            <a:r>
              <a:rPr lang="en-US" sz="1300" b="1" dirty="0" err="1" smtClean="0">
                <a:solidFill>
                  <a:schemeClr val="bg1"/>
                </a:solidFill>
              </a:rPr>
              <a:t>Dudson’s</a:t>
            </a:r>
            <a:r>
              <a:rPr lang="en-US" sz="1300" b="1" dirty="0" smtClean="0">
                <a:solidFill>
                  <a:schemeClr val="bg1"/>
                </a:solidFill>
              </a:rPr>
              <a:t> talk</a:t>
            </a:r>
            <a:endParaRPr lang="en-US" sz="1300" b="1" dirty="0" smtClean="0">
              <a:solidFill>
                <a:schemeClr val="bg1"/>
              </a:solidFill>
            </a:endParaRPr>
          </a:p>
        </p:txBody>
      </p:sp>
    </p:spTree>
    <p:extLst>
      <p:ext uri="{BB962C8B-B14F-4D97-AF65-F5344CB8AC3E}">
        <p14:creationId xmlns:p14="http://schemas.microsoft.com/office/powerpoint/2010/main" val="6330402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4000" dirty="0" smtClean="0"/>
              <a:t>Current status of FCI in Hermes-3 Master</a:t>
            </a:r>
            <a:endParaRPr lang="en-US" sz="4000" dirty="0"/>
          </a:p>
        </p:txBody>
      </p:sp>
      <p:sp>
        <p:nvSpPr>
          <p:cNvPr id="3" name="Fußzeilenplatzhalter 2"/>
          <p:cNvSpPr>
            <a:spLocks noGrp="1"/>
          </p:cNvSpPr>
          <p:nvPr>
            <p:ph type="ftr" sz="quarter" idx="11"/>
          </p:nvPr>
        </p:nvSpPr>
        <p:spPr/>
        <p:txBody>
          <a:bodyPr/>
          <a:lstStyle/>
          <a:p>
            <a:r>
              <a:rPr lang="de-DE" smtClean="0"/>
              <a:t>Max-Planck-Institut für Plasmaphysik | Tobias Tork | UKAEA Exhaust Code Workshop 2026</a:t>
            </a:r>
            <a:endParaRPr lang="de-DE" dirty="0"/>
          </a:p>
        </p:txBody>
      </p:sp>
      <p:sp>
        <p:nvSpPr>
          <p:cNvPr id="4" name="Foliennummernplatzhalter 3"/>
          <p:cNvSpPr>
            <a:spLocks noGrp="1"/>
          </p:cNvSpPr>
          <p:nvPr>
            <p:ph type="sldNum" sz="quarter" idx="12"/>
          </p:nvPr>
        </p:nvSpPr>
        <p:spPr/>
        <p:txBody>
          <a:bodyPr/>
          <a:lstStyle/>
          <a:p>
            <a:fld id="{ECE691D0-CC49-4FC7-9C4D-6112B0CB3A76}" type="slidenum">
              <a:rPr lang="de-DE" smtClean="0"/>
              <a:pPr/>
              <a:t>17</a:t>
            </a:fld>
            <a:endParaRPr lang="de-DE" dirty="0"/>
          </a:p>
        </p:txBody>
      </p:sp>
    </p:spTree>
    <p:extLst>
      <p:ext uri="{BB962C8B-B14F-4D97-AF65-F5344CB8AC3E}">
        <p14:creationId xmlns:p14="http://schemas.microsoft.com/office/powerpoint/2010/main" val="1030763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ußzeilenplatzhalter 2"/>
          <p:cNvSpPr>
            <a:spLocks noGrp="1"/>
          </p:cNvSpPr>
          <p:nvPr>
            <p:ph type="ftr" sz="quarter" idx="15"/>
          </p:nvPr>
        </p:nvSpPr>
        <p:spPr/>
        <p:txBody>
          <a:bodyPr/>
          <a:lstStyle/>
          <a:p>
            <a:r>
              <a:rPr lang="de-DE" smtClean="0"/>
              <a:t>Max-Planck-Institut für Plasmaphysik | Tobias Tork | UKAEA Exhaust Code Workshop 2026</a:t>
            </a:r>
            <a:endParaRPr lang="de-DE" dirty="0"/>
          </a:p>
        </p:txBody>
      </p:sp>
      <p:sp>
        <p:nvSpPr>
          <p:cNvPr id="4" name="Foliennummernplatzhalter 3"/>
          <p:cNvSpPr>
            <a:spLocks noGrp="1"/>
          </p:cNvSpPr>
          <p:nvPr>
            <p:ph type="sldNum" sz="quarter" idx="16"/>
          </p:nvPr>
        </p:nvSpPr>
        <p:spPr/>
        <p:txBody>
          <a:bodyPr/>
          <a:lstStyle/>
          <a:p>
            <a:fld id="{ECE691D0-CC49-4FC7-9C4D-6112B0CB3A76}" type="slidenum">
              <a:rPr lang="de-DE" smtClean="0"/>
              <a:pPr/>
              <a:t>18</a:t>
            </a:fld>
            <a:endParaRPr lang="de-DE" dirty="0"/>
          </a:p>
        </p:txBody>
      </p:sp>
      <p:sp>
        <p:nvSpPr>
          <p:cNvPr id="5" name="Titel 4"/>
          <p:cNvSpPr>
            <a:spLocks noGrp="1"/>
          </p:cNvSpPr>
          <p:nvPr>
            <p:ph type="title"/>
          </p:nvPr>
        </p:nvSpPr>
        <p:spPr/>
        <p:txBody>
          <a:bodyPr/>
          <a:lstStyle/>
          <a:p>
            <a:r>
              <a:rPr lang="en-US" sz="3500" dirty="0"/>
              <a:t>Current status of FCI </a:t>
            </a:r>
            <a:r>
              <a:rPr lang="en-US" sz="3500" dirty="0" smtClean="0"/>
              <a:t>in </a:t>
            </a:r>
            <a:r>
              <a:rPr lang="en-US" sz="3500" dirty="0"/>
              <a:t>Hermes-3 Master</a:t>
            </a:r>
          </a:p>
        </p:txBody>
      </p:sp>
      <p:sp>
        <p:nvSpPr>
          <p:cNvPr id="6" name="Rechteck 5"/>
          <p:cNvSpPr/>
          <p:nvPr/>
        </p:nvSpPr>
        <p:spPr>
          <a:xfrm>
            <a:off x="5027645" y="1007721"/>
            <a:ext cx="2160000" cy="671794"/>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err="1" smtClean="0">
                <a:solidFill>
                  <a:schemeClr val="bg1"/>
                </a:solidFill>
              </a:rPr>
              <a:t>EE</a:t>
            </a:r>
            <a:r>
              <a:rPr lang="en-US" sz="1300" b="1" dirty="0" err="1" smtClean="0"/>
              <a:t>Evolve</a:t>
            </a:r>
            <a:r>
              <a:rPr lang="en-US" sz="1300" b="1" dirty="0" smtClean="0"/>
              <a:t> density / pressure / momentum</a:t>
            </a:r>
            <a:endParaRPr lang="en-US" sz="1300" b="1" dirty="0" smtClean="0">
              <a:solidFill>
                <a:schemeClr val="bg1"/>
              </a:solidFill>
            </a:endParaRPr>
          </a:p>
        </p:txBody>
      </p:sp>
      <p:cxnSp>
        <p:nvCxnSpPr>
          <p:cNvPr id="8" name="Gerade Verbindung mit Pfeil 7"/>
          <p:cNvCxnSpPr>
            <a:stCxn id="6" idx="3"/>
            <a:endCxn id="9" idx="1"/>
          </p:cNvCxnSpPr>
          <p:nvPr/>
        </p:nvCxnSpPr>
        <p:spPr>
          <a:xfrm flipV="1">
            <a:off x="7187645" y="1343613"/>
            <a:ext cx="350282" cy="5"/>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9" name="Rechteck 8"/>
          <p:cNvSpPr/>
          <p:nvPr/>
        </p:nvSpPr>
        <p:spPr>
          <a:xfrm>
            <a:off x="7537927" y="1147670"/>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PR633 </a:t>
            </a:r>
            <a:r>
              <a:rPr lang="en-US" sz="1200" b="1" dirty="0">
                <a:solidFill>
                  <a:srgbClr val="92D050"/>
                </a:solidFill>
              </a:rPr>
              <a:t>✓</a:t>
            </a:r>
            <a:endParaRPr lang="en-US" sz="1200" b="1" dirty="0" smtClean="0">
              <a:solidFill>
                <a:srgbClr val="92D050"/>
              </a:solidFill>
            </a:endParaRPr>
          </a:p>
        </p:txBody>
      </p:sp>
      <p:sp>
        <p:nvSpPr>
          <p:cNvPr id="22" name="Rechteck 21"/>
          <p:cNvSpPr/>
          <p:nvPr/>
        </p:nvSpPr>
        <p:spPr>
          <a:xfrm>
            <a:off x="5027645" y="1995543"/>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Braginskii conduction</a:t>
            </a:r>
          </a:p>
        </p:txBody>
      </p:sp>
      <p:cxnSp>
        <p:nvCxnSpPr>
          <p:cNvPr id="23" name="Gerade Verbindung mit Pfeil 22"/>
          <p:cNvCxnSpPr>
            <a:stCxn id="22" idx="3"/>
            <a:endCxn id="24" idx="1"/>
          </p:cNvCxnSpPr>
          <p:nvPr/>
        </p:nvCxnSpPr>
        <p:spPr>
          <a:xfrm>
            <a:off x="7187645" y="2208037"/>
            <a:ext cx="350281"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4" name="Rechteck 23"/>
          <p:cNvSpPr/>
          <p:nvPr/>
        </p:nvSpPr>
        <p:spPr>
          <a:xfrm>
            <a:off x="7537926" y="2012094"/>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PR644 </a:t>
            </a:r>
            <a:r>
              <a:rPr lang="en-US" sz="1200" b="1" dirty="0">
                <a:solidFill>
                  <a:srgbClr val="92D050"/>
                </a:solidFill>
              </a:rPr>
              <a:t>✓</a:t>
            </a:r>
            <a:endParaRPr lang="en-US" sz="1200" b="1" dirty="0" smtClean="0">
              <a:solidFill>
                <a:srgbClr val="92D050"/>
              </a:solidFill>
            </a:endParaRPr>
          </a:p>
        </p:txBody>
      </p:sp>
      <p:sp>
        <p:nvSpPr>
          <p:cNvPr id="30" name="Abgerundetes Rechteck 29"/>
          <p:cNvSpPr/>
          <p:nvPr/>
        </p:nvSpPr>
        <p:spPr>
          <a:xfrm>
            <a:off x="2496000" y="4134980"/>
            <a:ext cx="2160000" cy="570523"/>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1500" b="1" dirty="0" smtClean="0">
                <a:solidFill>
                  <a:schemeClr val="bg1"/>
                </a:solidFill>
              </a:rPr>
              <a:t>Transport w/ Drifts </a:t>
            </a:r>
          </a:p>
        </p:txBody>
      </p:sp>
      <p:sp>
        <p:nvSpPr>
          <p:cNvPr id="31" name="Abgerundetes Rechteck 30"/>
          <p:cNvSpPr/>
          <p:nvPr/>
        </p:nvSpPr>
        <p:spPr>
          <a:xfrm>
            <a:off x="7536000" y="4134979"/>
            <a:ext cx="2160000" cy="570523"/>
          </a:xfrm>
          <a:prstGeom prst="roundRect">
            <a:avLst/>
          </a:prstGeom>
          <a:solidFill>
            <a:schemeClr val="tx2"/>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ctr">
              <a:spcBef>
                <a:spcPts val="1150"/>
              </a:spcBef>
              <a:buClr>
                <a:srgbClr val="116656"/>
              </a:buClr>
              <a:buSzPct val="120000"/>
            </a:pPr>
            <a:r>
              <a:rPr lang="en-US" sz="2000" b="1" dirty="0" smtClean="0">
                <a:solidFill>
                  <a:schemeClr val="bg1"/>
                </a:solidFill>
              </a:rPr>
              <a:t>Turbulence </a:t>
            </a:r>
          </a:p>
        </p:txBody>
      </p:sp>
      <p:sp>
        <p:nvSpPr>
          <p:cNvPr id="32" name="Rechteck 31"/>
          <p:cNvSpPr/>
          <p:nvPr/>
        </p:nvSpPr>
        <p:spPr>
          <a:xfrm>
            <a:off x="2519290" y="4883665"/>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Anomalous diffusion</a:t>
            </a:r>
          </a:p>
        </p:txBody>
      </p:sp>
      <p:cxnSp>
        <p:nvCxnSpPr>
          <p:cNvPr id="33" name="Gerade Verbindung mit Pfeil 32"/>
          <p:cNvCxnSpPr>
            <a:stCxn id="32" idx="1"/>
            <a:endCxn id="34" idx="3"/>
          </p:cNvCxnSpPr>
          <p:nvPr/>
        </p:nvCxnSpPr>
        <p:spPr>
          <a:xfrm flipH="1">
            <a:off x="2171982" y="5096159"/>
            <a:ext cx="347308"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4" name="Rechteck 33"/>
          <p:cNvSpPr/>
          <p:nvPr/>
        </p:nvSpPr>
        <p:spPr>
          <a:xfrm>
            <a:off x="1343982" y="4900216"/>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PR643 </a:t>
            </a:r>
            <a:r>
              <a:rPr lang="en-US" sz="1200" b="1" dirty="0">
                <a:solidFill>
                  <a:srgbClr val="92D050"/>
                </a:solidFill>
              </a:rPr>
              <a:t>✓</a:t>
            </a:r>
            <a:endParaRPr lang="en-US" sz="1200" b="1" dirty="0" smtClean="0">
              <a:solidFill>
                <a:srgbClr val="92D050"/>
              </a:solidFill>
            </a:endParaRPr>
          </a:p>
        </p:txBody>
      </p:sp>
      <p:cxnSp>
        <p:nvCxnSpPr>
          <p:cNvPr id="40" name="Gerade Verbindung mit Pfeil 39"/>
          <p:cNvCxnSpPr>
            <a:stCxn id="39" idx="3"/>
            <a:endCxn id="41" idx="1"/>
          </p:cNvCxnSpPr>
          <p:nvPr/>
        </p:nvCxnSpPr>
        <p:spPr>
          <a:xfrm>
            <a:off x="7187645" y="2949053"/>
            <a:ext cx="350281"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 name="Rechteck 40"/>
          <p:cNvSpPr/>
          <p:nvPr/>
        </p:nvSpPr>
        <p:spPr>
          <a:xfrm>
            <a:off x="7537926" y="2753110"/>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PR662</a:t>
            </a:r>
            <a:r>
              <a:rPr lang="en-US" sz="1200" b="1" dirty="0">
                <a:solidFill>
                  <a:srgbClr val="A7A7A8"/>
                </a:solidFill>
              </a:rPr>
              <a:t> 🔧</a:t>
            </a:r>
            <a:endParaRPr lang="en-US" sz="1200" b="1" dirty="0" smtClean="0">
              <a:solidFill>
                <a:srgbClr val="A7A7A8"/>
              </a:solidFill>
            </a:endParaRPr>
          </a:p>
        </p:txBody>
      </p:sp>
      <p:sp>
        <p:nvSpPr>
          <p:cNvPr id="42" name="Rechteck 41"/>
          <p:cNvSpPr/>
          <p:nvPr/>
        </p:nvSpPr>
        <p:spPr>
          <a:xfrm>
            <a:off x="7535840" y="4993547"/>
            <a:ext cx="2160000" cy="671794"/>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Vorticity / Diamagnetic drift / </a:t>
            </a:r>
            <a:r>
              <a:rPr lang="en-US" sz="1300" b="1" dirty="0" err="1" smtClean="0"/>
              <a:t>ExB</a:t>
            </a:r>
            <a:endParaRPr lang="en-US" sz="1300" b="1" dirty="0" smtClean="0"/>
          </a:p>
        </p:txBody>
      </p:sp>
      <p:cxnSp>
        <p:nvCxnSpPr>
          <p:cNvPr id="43" name="Gerade Verbindung mit Pfeil 42"/>
          <p:cNvCxnSpPr>
            <a:stCxn id="42" idx="3"/>
            <a:endCxn id="44" idx="1"/>
          </p:cNvCxnSpPr>
          <p:nvPr/>
        </p:nvCxnSpPr>
        <p:spPr>
          <a:xfrm flipV="1">
            <a:off x="9695840" y="5329439"/>
            <a:ext cx="350282" cy="5"/>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4" name="Rechteck 43"/>
          <p:cNvSpPr/>
          <p:nvPr/>
        </p:nvSpPr>
        <p:spPr>
          <a:xfrm>
            <a:off x="10046122" y="5133496"/>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PR664 </a:t>
            </a:r>
            <a:r>
              <a:rPr lang="en-US" sz="1200" b="1" dirty="0">
                <a:solidFill>
                  <a:srgbClr val="A7A7A8"/>
                </a:solidFill>
              </a:rPr>
              <a:t>🔧</a:t>
            </a:r>
            <a:endParaRPr lang="en-US" sz="1200" b="1" dirty="0" smtClean="0">
              <a:solidFill>
                <a:srgbClr val="92D050"/>
              </a:solidFill>
            </a:endParaRPr>
          </a:p>
        </p:txBody>
      </p:sp>
      <p:sp>
        <p:nvSpPr>
          <p:cNvPr id="45" name="Rechteck 44"/>
          <p:cNvSpPr/>
          <p:nvPr/>
        </p:nvSpPr>
        <p:spPr>
          <a:xfrm>
            <a:off x="2519290" y="5517145"/>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Neutral model</a:t>
            </a:r>
          </a:p>
        </p:txBody>
      </p:sp>
      <p:cxnSp>
        <p:nvCxnSpPr>
          <p:cNvPr id="46" name="Gerade Verbindung mit Pfeil 45"/>
          <p:cNvCxnSpPr>
            <a:stCxn id="45" idx="1"/>
            <a:endCxn id="47" idx="3"/>
          </p:cNvCxnSpPr>
          <p:nvPr/>
        </p:nvCxnSpPr>
        <p:spPr>
          <a:xfrm flipH="1">
            <a:off x="2171982" y="5729639"/>
            <a:ext cx="347308"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 name="Rechteck 46"/>
          <p:cNvSpPr/>
          <p:nvPr/>
        </p:nvSpPr>
        <p:spPr>
          <a:xfrm>
            <a:off x="1343982" y="5533696"/>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a:t>
            </a:r>
            <a:endParaRPr lang="en-US" sz="1200" b="1" dirty="0" smtClean="0">
              <a:solidFill>
                <a:srgbClr val="92D050"/>
              </a:solidFill>
            </a:endParaRPr>
          </a:p>
        </p:txBody>
      </p:sp>
      <p:sp>
        <p:nvSpPr>
          <p:cNvPr id="48" name="Rechteck 47"/>
          <p:cNvSpPr/>
          <p:nvPr/>
        </p:nvSpPr>
        <p:spPr>
          <a:xfrm>
            <a:off x="7535840" y="5969757"/>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Electromagnetic</a:t>
            </a:r>
          </a:p>
        </p:txBody>
      </p:sp>
      <p:cxnSp>
        <p:nvCxnSpPr>
          <p:cNvPr id="49" name="Gerade Verbindung mit Pfeil 48"/>
          <p:cNvCxnSpPr>
            <a:endCxn id="50" idx="1"/>
          </p:cNvCxnSpPr>
          <p:nvPr/>
        </p:nvCxnSpPr>
        <p:spPr>
          <a:xfrm>
            <a:off x="9695840" y="6182251"/>
            <a:ext cx="350281"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50" name="Rechteck 49"/>
          <p:cNvSpPr/>
          <p:nvPr/>
        </p:nvSpPr>
        <p:spPr>
          <a:xfrm>
            <a:off x="10046121" y="5986308"/>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a:t>
            </a:r>
            <a:endParaRPr lang="en-US" sz="1200" b="1" dirty="0" smtClean="0">
              <a:solidFill>
                <a:srgbClr val="92D050"/>
              </a:solidFill>
            </a:endParaRPr>
          </a:p>
        </p:txBody>
      </p:sp>
      <p:cxnSp>
        <p:nvCxnSpPr>
          <p:cNvPr id="55" name="Gerade Verbindung mit Pfeil 54"/>
          <p:cNvCxnSpPr>
            <a:stCxn id="39" idx="2"/>
            <a:endCxn id="31" idx="0"/>
          </p:cNvCxnSpPr>
          <p:nvPr/>
        </p:nvCxnSpPr>
        <p:spPr>
          <a:xfrm>
            <a:off x="6107645" y="3161547"/>
            <a:ext cx="2508355" cy="973432"/>
          </a:xfrm>
          <a:prstGeom prst="straightConnector1">
            <a:avLst/>
          </a:prstGeom>
          <a:ln w="31750" cmpd="sng">
            <a:solidFill>
              <a:srgbClr val="EF7C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6" name="Gerade Verbindung mit Pfeil 55"/>
          <p:cNvCxnSpPr>
            <a:stCxn id="39" idx="2"/>
            <a:endCxn id="30" idx="0"/>
          </p:cNvCxnSpPr>
          <p:nvPr/>
        </p:nvCxnSpPr>
        <p:spPr>
          <a:xfrm flipH="1">
            <a:off x="3576000" y="3161547"/>
            <a:ext cx="2531645" cy="973433"/>
          </a:xfrm>
          <a:prstGeom prst="straightConnector1">
            <a:avLst/>
          </a:prstGeom>
          <a:ln w="31750" cmpd="sng">
            <a:solidFill>
              <a:srgbClr val="EF7C00"/>
            </a:solidFill>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9" name="Rechteck 38"/>
          <p:cNvSpPr/>
          <p:nvPr/>
        </p:nvSpPr>
        <p:spPr>
          <a:xfrm>
            <a:off x="5027645" y="2736559"/>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Sheath boundaries</a:t>
            </a:r>
          </a:p>
        </p:txBody>
      </p:sp>
      <p:sp>
        <p:nvSpPr>
          <p:cNvPr id="59" name="Rechteck 58"/>
          <p:cNvSpPr/>
          <p:nvPr/>
        </p:nvSpPr>
        <p:spPr>
          <a:xfrm>
            <a:off x="2519290" y="6122399"/>
            <a:ext cx="2160000" cy="424988"/>
          </a:xfrm>
          <a:prstGeom prst="rect">
            <a:avLst/>
          </a:prstGeom>
          <a:no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noAutofit/>
          </a:bodyPr>
          <a:lstStyle/>
          <a:p>
            <a:pPr algn="ctr">
              <a:spcBef>
                <a:spcPts val="1150"/>
              </a:spcBef>
              <a:buClr>
                <a:srgbClr val="116656"/>
              </a:buClr>
              <a:buSzPct val="120000"/>
            </a:pPr>
            <a:r>
              <a:rPr lang="en-US" sz="1300" b="1" dirty="0" smtClean="0"/>
              <a:t>Potential relaxation</a:t>
            </a:r>
          </a:p>
        </p:txBody>
      </p:sp>
      <p:cxnSp>
        <p:nvCxnSpPr>
          <p:cNvPr id="60" name="Gerade Verbindung mit Pfeil 59"/>
          <p:cNvCxnSpPr>
            <a:stCxn id="59" idx="1"/>
            <a:endCxn id="61" idx="3"/>
          </p:cNvCxnSpPr>
          <p:nvPr/>
        </p:nvCxnSpPr>
        <p:spPr>
          <a:xfrm flipH="1">
            <a:off x="2171982" y="6334893"/>
            <a:ext cx="347308" cy="0"/>
          </a:xfrm>
          <a:prstGeom prst="straightConnector1">
            <a:avLst/>
          </a:prstGeom>
          <a:ln w="25400" cmpd="sng">
            <a:prstDash val="solid"/>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61" name="Rechteck 60"/>
          <p:cNvSpPr/>
          <p:nvPr/>
        </p:nvSpPr>
        <p:spPr>
          <a:xfrm>
            <a:off x="1343982" y="6138950"/>
            <a:ext cx="828000" cy="391886"/>
          </a:xfrm>
          <a:prstGeom prst="rect">
            <a:avLst/>
          </a:prstGeom>
          <a:solidFill>
            <a:srgbClr val="005555"/>
          </a:solidFill>
          <a:ln w="38100" cmpd="sng">
            <a:solidFill>
              <a:srgbClr val="005555"/>
            </a:solidFill>
            <a:prstDash val="solid"/>
            <a:tailEnd type="triangle" w="lg" len="med"/>
          </a:ln>
        </p:spPr>
        <p:style>
          <a:lnRef idx="1">
            <a:schemeClr val="accent1"/>
          </a:lnRef>
          <a:fillRef idx="0">
            <a:schemeClr val="accent1"/>
          </a:fillRef>
          <a:effectRef idx="0">
            <a:schemeClr val="accent1"/>
          </a:effectRef>
          <a:fontRef idx="minor">
            <a:schemeClr val="tx1"/>
          </a:fontRef>
        </p:style>
        <p:txBody>
          <a:bodyPr wrap="square" lIns="72000" tIns="108000" rIns="72000" bIns="144000" rtlCol="0" anchor="t" anchorCtr="0">
            <a:noAutofit/>
          </a:bodyPr>
          <a:lstStyle/>
          <a:p>
            <a:pPr>
              <a:spcBef>
                <a:spcPts val="1150"/>
              </a:spcBef>
              <a:buClr>
                <a:srgbClr val="116656"/>
              </a:buClr>
              <a:buSzPct val="120000"/>
            </a:pPr>
            <a:r>
              <a:rPr lang="en-US" sz="1200" b="1" dirty="0" smtClean="0">
                <a:solidFill>
                  <a:srgbClr val="C6D325"/>
                </a:solidFill>
              </a:rPr>
              <a:t>PR???</a:t>
            </a:r>
            <a:endParaRPr lang="en-US" sz="1200" b="1" dirty="0" smtClean="0">
              <a:solidFill>
                <a:srgbClr val="92D050"/>
              </a:solidFill>
            </a:endParaRPr>
          </a:p>
        </p:txBody>
      </p:sp>
    </p:spTree>
    <p:extLst>
      <p:ext uri="{BB962C8B-B14F-4D97-AF65-F5344CB8AC3E}">
        <p14:creationId xmlns:p14="http://schemas.microsoft.com/office/powerpoint/2010/main" val="243821077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lOwljrLqbAKeirqT9tDI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Pvw6CLxiq3S5Do27j6Qo1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heme/theme1.xml><?xml version="1.0" encoding="utf-8"?>
<a:theme xmlns:a="http://schemas.openxmlformats.org/drawingml/2006/main" name="IPP">
  <a:themeElements>
    <a:clrScheme name="MPG Color Scheme">
      <a:dk1>
        <a:srgbClr val="000000"/>
      </a:dk1>
      <a:lt1>
        <a:srgbClr val="FFFFFF"/>
      </a:lt1>
      <a:dk2>
        <a:srgbClr val="005555"/>
      </a:dk2>
      <a:lt2>
        <a:srgbClr val="C6D325"/>
      </a:lt2>
      <a:accent1>
        <a:srgbClr val="006C66"/>
      </a:accent1>
      <a:accent2>
        <a:srgbClr val="C6D325"/>
      </a:accent2>
      <a:accent3>
        <a:srgbClr val="29485D"/>
      </a:accent3>
      <a:accent4>
        <a:srgbClr val="00B1EA"/>
      </a:accent4>
      <a:accent5>
        <a:srgbClr val="EF7C00"/>
      </a:accent5>
      <a:accent6>
        <a:srgbClr val="EEEEEE"/>
      </a:accent6>
      <a:hlink>
        <a:srgbClr val="005555"/>
      </a:hlink>
      <a:folHlink>
        <a:srgbClr val="A7A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19050" cmpd="sng">
          <a:noFill/>
          <a:prstDash val="dash"/>
          <a:tailEnd type="triangle" w="lg" len="med"/>
        </a:ln>
      </a:spPr>
      <a:bodyPr wrap="square" lIns="144000" tIns="108000" rIns="144000" bIns="144000" rtlCol="0" anchor="t" anchorCtr="0"/>
      <a:lstStyle>
        <a:defPPr algn="l">
          <a:spcBef>
            <a:spcPts val="1150"/>
          </a:spcBef>
          <a:buClr>
            <a:srgbClr val="116656"/>
          </a:buClr>
          <a:buSzPct val="120000"/>
          <a:defRPr sz="1300" b="1" dirty="0" smtClean="0">
            <a:solidFill>
              <a:schemeClr val="bg1"/>
            </a:solidFill>
          </a:defRPr>
        </a:defPPr>
      </a:lstStyle>
      <a:style>
        <a:lnRef idx="1">
          <a:schemeClr val="accent1"/>
        </a:lnRef>
        <a:fillRef idx="0">
          <a:schemeClr val="accent1"/>
        </a:fillRef>
        <a:effectRef idx="0">
          <a:schemeClr val="accent1"/>
        </a:effectRef>
        <a:fontRef idx="minor">
          <a:schemeClr val="tx1"/>
        </a:fontRef>
      </a:style>
    </a:spDef>
    <a:lnDef>
      <a:spPr>
        <a:ln w="19050" cmpd="sng">
          <a:prstDash val="dash"/>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marL="180000" indent="-180000" algn="l">
          <a:lnSpc>
            <a:spcPts val="2300"/>
          </a:lnSpc>
          <a:spcBef>
            <a:spcPts val="1150"/>
          </a:spcBef>
          <a:buFont typeface="Arial" panose="020B0604020202020204" pitchFamily="34" charset="0"/>
          <a:buChar char="•"/>
          <a:defRPr sz="1600" dirty="0" err="1" smtClean="0"/>
        </a:defPPr>
      </a:lstStyle>
    </a:txDef>
  </a:objectDefaults>
  <a:extraClrSchemeLst/>
  <a:custClrLst>
    <a:custClr name="MPG_green_dark">
      <a:srgbClr val="005555"/>
    </a:custClr>
    <a:custClr name="MPG_green_light">
      <a:srgbClr val="C6D325"/>
    </a:custClr>
    <a:custClr name="MPG_logo_green">
      <a:srgbClr val="006C66"/>
    </a:custClr>
    <a:custClr name="MPG_blue_dark">
      <a:srgbClr val="29485D"/>
    </a:custClr>
    <a:custClr name="MPG_blue_light">
      <a:srgbClr val="00B1EA"/>
    </a:custClr>
    <a:custClr name="MPG_orange">
      <a:srgbClr val="EF7C00"/>
    </a:custClr>
    <a:custClr name="MPG_grey_dark">
      <a:srgbClr val="777777"/>
    </a:custClr>
    <a:custClr name="MPG_grey">
      <a:srgbClr val="A7A7A8"/>
    </a:custClr>
    <a:custClr name="MPG_grey_light">
      <a:srgbClr val="EEEEEE"/>
    </a:custClr>
    <a:custClr name="white">
      <a:srgbClr val="FFFFFF"/>
    </a:custClr>
    <a:custClr name="MPG_green_dark_80">
      <a:srgbClr val="337777"/>
    </a:custClr>
    <a:custClr name="MPG_green_light_80">
      <a:srgbClr val="D1DC51"/>
    </a:custClr>
    <a:custClr name="MPG_logo_green_80">
      <a:srgbClr val="338985"/>
    </a:custClr>
    <a:custClr name="MPG_blue_dark_80">
      <a:srgbClr val="546D7D"/>
    </a:custClr>
    <a:custClr name="MPG_blue_light_80">
      <a:srgbClr val="33C1EE"/>
    </a:custClr>
    <a:custClr name="MPG_orange_80">
      <a:srgbClr val="F29633"/>
    </a:custClr>
    <a:custClr name="MPG_grey_dark#">
      <a:srgbClr val="777777"/>
    </a:custClr>
    <a:custClr name="MPG_grey#">
      <a:srgbClr val="A7A7A8"/>
    </a:custClr>
    <a:custClr name="MPG_grey_light#">
      <a:srgbClr val="EEEEEE"/>
    </a:custClr>
    <a:custClr name="white#">
      <a:srgbClr val="FFFFFF"/>
    </a:custClr>
    <a:custClr name="MPG_green_dark_60">
      <a:srgbClr val="669999"/>
    </a:custClr>
    <a:custClr name="MPG_green_light_60">
      <a:srgbClr val="DDE57C"/>
    </a:custClr>
    <a:custClr name="MPG_logo_green_60">
      <a:srgbClr val="66A7A3"/>
    </a:custClr>
    <a:custClr name="MPG_blue_dark_60">
      <a:srgbClr val="7F919E"/>
    </a:custClr>
    <a:custClr name="MPG_blue_light_60">
      <a:srgbClr val="66D0F2"/>
    </a:custClr>
    <a:custClr name="MPG_orange_60">
      <a:srgbClr val="F5B066"/>
    </a:custClr>
    <a:custClr name="MPG_grey_dark##">
      <a:srgbClr val="777777"/>
    </a:custClr>
    <a:custClr name="MPG_grey##">
      <a:srgbClr val="A7A7A8"/>
    </a:custClr>
    <a:custClr name="MPG_grey_light##">
      <a:srgbClr val="EEEEEE"/>
    </a:custClr>
    <a:custClr name="white##">
      <a:srgbClr val="FFFFFF"/>
    </a:custClr>
    <a:custClr name="MPG_green_dark_40">
      <a:srgbClr val="99BBBB"/>
    </a:custClr>
    <a:custClr name="MPG_green_light_40">
      <a:srgbClr val="E8EDA8"/>
    </a:custClr>
    <a:custClr name="MPG_logo_green_40">
      <a:srgbClr val="99C4C2"/>
    </a:custClr>
    <a:custClr name="MPG_blue_dark_40">
      <a:srgbClr val="A9B6BE"/>
    </a:custClr>
    <a:custClr name="MPG_blue_light_40">
      <a:srgbClr val="99E0F7"/>
    </a:custClr>
    <a:custClr name="MPG_orange_40">
      <a:srgbClr val="F9CB99"/>
    </a:custClr>
    <a:custClr name="MPG_grey_dark###">
      <a:srgbClr val="777777"/>
    </a:custClr>
    <a:custClr name="MPG_grey###">
      <a:srgbClr val="A7A7A8"/>
    </a:custClr>
    <a:custClr name="MPG_grey_light###">
      <a:srgbClr val="EEEEEE"/>
    </a:custClr>
    <a:custClr name="white###">
      <a:srgbClr val="FFFFFF"/>
    </a:custClr>
  </a:custClrLst>
  <a:extLst>
    <a:ext uri="{05A4C25C-085E-4340-85A3-A5531E510DB2}">
      <thm15:themeFamily xmlns:thm15="http://schemas.microsoft.com/office/thememl/2012/main" name="Slide Template IPP 2022_Final_v20.potx" id="{82F7FB6F-CED7-48D8-B2D7-CE590BD9F0F7}" vid="{EFD4C0C3-9C16-4188-8AA9-EB152123ADE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Template IPP 2022_Final</Template>
  <TotalTime>0</TotalTime>
  <Words>1241</Words>
  <Application>Microsoft Office PowerPoint</Application>
  <PresentationFormat>Breitbild</PresentationFormat>
  <Paragraphs>171</Paragraphs>
  <Slides>18</Slides>
  <Notes>0</Notes>
  <HiddenSlides>0</HiddenSlides>
  <MMClips>2</MMClips>
  <ScaleCrop>false</ScaleCrop>
  <HeadingPairs>
    <vt:vector size="8" baseType="variant">
      <vt:variant>
        <vt:lpstr>Verwendete Schriftarten</vt:lpstr>
      </vt:variant>
      <vt:variant>
        <vt:i4>8</vt:i4>
      </vt:variant>
      <vt:variant>
        <vt:lpstr>Design</vt:lpstr>
      </vt:variant>
      <vt:variant>
        <vt:i4>1</vt:i4>
      </vt:variant>
      <vt:variant>
        <vt:lpstr>Eingebettete OLE-Server</vt:lpstr>
      </vt:variant>
      <vt:variant>
        <vt:i4>1</vt:i4>
      </vt:variant>
      <vt:variant>
        <vt:lpstr>Folientitel</vt:lpstr>
      </vt:variant>
      <vt:variant>
        <vt:i4>18</vt:i4>
      </vt:variant>
    </vt:vector>
  </HeadingPairs>
  <TitlesOfParts>
    <vt:vector size="28" baseType="lpstr">
      <vt:lpstr>.SF NS Symbols Regular</vt:lpstr>
      <vt:lpstr>Arial</vt:lpstr>
      <vt:lpstr>Arial Narrow</vt:lpstr>
      <vt:lpstr>Calibri</vt:lpstr>
      <vt:lpstr>Cambria Math</vt:lpstr>
      <vt:lpstr>Symbol</vt:lpstr>
      <vt:lpstr>Wingdings</vt:lpstr>
      <vt:lpstr>Wingdings 3</vt:lpstr>
      <vt:lpstr>IPP</vt:lpstr>
      <vt:lpstr>think-cell Folie</vt:lpstr>
      <vt:lpstr>Progress of the drift and turbulence capabilities of Hermes-3 for non-axisymmetric geometries</vt:lpstr>
      <vt:lpstr>Flux-Coordinate Independent approach (FCI)</vt:lpstr>
      <vt:lpstr>Can it run turbulence?</vt:lpstr>
      <vt:lpstr>Turbulence in FCI</vt:lpstr>
      <vt:lpstr>Turbulence in FCI</vt:lpstr>
      <vt:lpstr>Turbulence in FCI</vt:lpstr>
      <vt:lpstr>Grid generation and flexiblity</vt:lpstr>
      <vt:lpstr>Toy problem: TCV X-21</vt:lpstr>
      <vt:lpstr>Toy problem: TCV X-21</vt:lpstr>
      <vt:lpstr>Toy problem: TCV X-21</vt:lpstr>
      <vt:lpstr>Toy problem: TCV X-21  But can it actually run?</vt:lpstr>
      <vt:lpstr>Toy problem: TCV X-21  But can it actually run?</vt:lpstr>
      <vt:lpstr>The drift model</vt:lpstr>
      <vt:lpstr>The drift model</vt:lpstr>
      <vt:lpstr>The drift model</vt:lpstr>
      <vt:lpstr>The drift model</vt:lpstr>
      <vt:lpstr>Current status of FCI in Hermes-3 Master</vt:lpstr>
      <vt:lpstr>Current status of FCI in Hermes-3 Master</vt:lpstr>
    </vt:vector>
  </TitlesOfParts>
  <Company>Max-Planck-Institut f. Plasmaphysik, Greifswald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Estimation from transport coefficients from density fluctuations</dc:title>
  <dc:creator>Tork, Tobias</dc:creator>
  <cp:lastModifiedBy>Tobias Tork</cp:lastModifiedBy>
  <cp:revision>105</cp:revision>
  <dcterms:created xsi:type="dcterms:W3CDTF">2023-05-14T17:19:53Z</dcterms:created>
  <dcterms:modified xsi:type="dcterms:W3CDTF">2026-10-06T08:23:09Z</dcterms:modified>
</cp:coreProperties>
</file>