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20"/>
  </p:notesMasterIdLst>
  <p:sldIdLst>
    <p:sldId id="256" r:id="rId2"/>
    <p:sldId id="258" r:id="rId3"/>
    <p:sldId id="265" r:id="rId4"/>
    <p:sldId id="259" r:id="rId5"/>
    <p:sldId id="260" r:id="rId6"/>
    <p:sldId id="261" r:id="rId7"/>
    <p:sldId id="264" r:id="rId8"/>
    <p:sldId id="266" r:id="rId9"/>
    <p:sldId id="267" r:id="rId10"/>
    <p:sldId id="268" r:id="rId11"/>
    <p:sldId id="269" r:id="rId12"/>
    <p:sldId id="272" r:id="rId13"/>
    <p:sldId id="270" r:id="rId14"/>
    <p:sldId id="273" r:id="rId15"/>
    <p:sldId id="274" r:id="rId16"/>
    <p:sldId id="275" r:id="rId17"/>
    <p:sldId id="262"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126" y="84"/>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58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05.10.2026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‹Nr.›</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2.bin"/><Relationship Id="rId5" Type="http://schemas.openxmlformats.org/officeDocument/2006/relationships/image" Target="../media/image8.jp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bin"/><Relationship Id="rId5" Type="http://schemas.openxmlformats.org/officeDocument/2006/relationships/image" Target="../media/image8.jp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991266"/>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6022660"/>
            <a:ext cx="1563683" cy="371450"/>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60045517"/>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39673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dirty="0" smtClean="0"/>
              <a:t>Insert </a:t>
            </a:r>
            <a:r>
              <a:rPr lang="de-DE" dirty="0" err="1" smtClean="0"/>
              <a:t>your</a:t>
            </a:r>
            <a:r>
              <a:rPr lang="de-DE" dirty="0" smtClean="0"/>
              <a:t> </a:t>
            </a:r>
            <a:r>
              <a:rPr lang="de-DE" dirty="0" err="1" smtClean="0"/>
              <a:t>own</a:t>
            </a:r>
            <a:r>
              <a:rPr lang="de-DE" dirty="0" smtClean="0"/>
              <a:t> title </a:t>
            </a:r>
            <a:r>
              <a:rPr lang="de-DE" dirty="0" err="1" smtClean="0"/>
              <a:t>image</a:t>
            </a:r>
            <a:endParaRPr lang="de-DE" dirty="0"/>
          </a:p>
        </p:txBody>
      </p:sp>
    </p:spTree>
    <p:extLst>
      <p:ext uri="{BB962C8B-B14F-4D97-AF65-F5344CB8AC3E}">
        <p14:creationId xmlns:p14="http://schemas.microsoft.com/office/powerpoint/2010/main" val="191919550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dirty="0" smtClean="0"/>
              <a:t>Insert </a:t>
            </a:r>
            <a:r>
              <a:rPr lang="de-DE" dirty="0" err="1" smtClean="0"/>
              <a:t>your</a:t>
            </a:r>
            <a:r>
              <a:rPr lang="de-DE" dirty="0" smtClean="0"/>
              <a:t> </a:t>
            </a:r>
            <a:r>
              <a:rPr lang="de-DE" dirty="0" err="1" smtClean="0"/>
              <a:t>own</a:t>
            </a:r>
            <a:r>
              <a:rPr lang="de-DE" dirty="0" smtClean="0"/>
              <a:t> title </a:t>
            </a:r>
            <a:r>
              <a:rPr lang="de-DE" dirty="0" err="1" smtClean="0"/>
              <a:t>image</a:t>
            </a:r>
            <a:endParaRPr lang="de-DE" dirty="0"/>
          </a:p>
        </p:txBody>
      </p:sp>
    </p:spTree>
    <p:extLst>
      <p:ext uri="{BB962C8B-B14F-4D97-AF65-F5344CB8AC3E}">
        <p14:creationId xmlns:p14="http://schemas.microsoft.com/office/powerpoint/2010/main" val="3668073366"/>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922"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Datumsplatzhalter 7"/>
          <p:cNvSpPr>
            <a:spLocks noGrp="1"/>
          </p:cNvSpPr>
          <p:nvPr>
            <p:ph type="dt" sz="half" idx="14"/>
          </p:nvPr>
        </p:nvSpPr>
        <p:spPr/>
        <p:txBody>
          <a:bodyPr/>
          <a:lstStyle/>
          <a:p>
            <a:endParaRPr lang="de-DE" dirty="0"/>
          </a:p>
        </p:txBody>
      </p:sp>
      <p:sp>
        <p:nvSpPr>
          <p:cNvPr id="9" name="Fußzeilenplatzhalter 8"/>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‹Nr.›</a:t>
            </a:fld>
            <a:endParaRPr lang="de-DE" dirty="0"/>
          </a:p>
        </p:txBody>
      </p:sp>
      <p:sp>
        <p:nvSpPr>
          <p:cNvPr id="12" name="Titel 1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627371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946"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endParaRPr lang="de-DE" dirty="0"/>
          </a:p>
        </p:txBody>
      </p:sp>
      <p:sp>
        <p:nvSpPr>
          <p:cNvPr id="16" name="Fußzeilenplatzhalter 15"/>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‹Nr.›</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17614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2"/>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970" name="think-cell Folie" r:id="rId5" imgW="384" imgH="385" progId="TCLayout.ActiveDocument.1">
                  <p:embed/>
                </p:oleObj>
              </mc:Choice>
              <mc:Fallback>
                <p:oleObj name="think-cell Folie" r:id="rId5"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4" name="Titel 13"/>
          <p:cNvSpPr>
            <a:spLocks noGrp="1"/>
          </p:cNvSpPr>
          <p:nvPr>
            <p:ph type="title"/>
          </p:nvPr>
        </p:nvSpPr>
        <p:spPr/>
        <p:txBody>
          <a:bodyPr/>
          <a:lstStyle/>
          <a:p>
            <a:r>
              <a:rPr lang="de-DE" smtClean="0"/>
              <a:t>Titelmasterformat durch Klicken bearbeiten</a:t>
            </a:r>
            <a:endParaRPr lang="de-DE"/>
          </a:p>
        </p:txBody>
      </p:sp>
      <p:sp>
        <p:nvSpPr>
          <p:cNvPr id="12" name="Datumsplatzhalter 11"/>
          <p:cNvSpPr>
            <a:spLocks noGrp="1"/>
          </p:cNvSpPr>
          <p:nvPr>
            <p:ph type="dt" sz="half" idx="10"/>
          </p:nvPr>
        </p:nvSpPr>
        <p:spPr/>
        <p:txBody>
          <a:bodyPr/>
          <a:lstStyle/>
          <a:p>
            <a:endParaRPr lang="de-DE" dirty="0"/>
          </a:p>
        </p:txBody>
      </p:sp>
      <p:sp>
        <p:nvSpPr>
          <p:cNvPr id="13" name="Fußzeilenplatzhalter 1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312673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p:txBody>
          <a:bodyPr/>
          <a:lstStyle/>
          <a:p>
            <a:endParaRPr lang="de-DE" dirty="0"/>
          </a:p>
        </p:txBody>
      </p:sp>
      <p:sp>
        <p:nvSpPr>
          <p:cNvPr id="6" name="Fußzeilenplatzhalter 5"/>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579246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endParaRPr lang="de-DE" dirty="0"/>
          </a:p>
        </p:txBody>
      </p:sp>
      <p:sp>
        <p:nvSpPr>
          <p:cNvPr id="9" name="Fußzeilenplatzhalter 8"/>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12658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994"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smtClean="0"/>
              <a:t>Titelmasterformat durch Klicken bearbeiten</a:t>
            </a:r>
            <a:endParaRPr lang="de-DE"/>
          </a:p>
        </p:txBody>
      </p:sp>
      <p:sp>
        <p:nvSpPr>
          <p:cNvPr id="11" name="Datumsplatzhalter 10"/>
          <p:cNvSpPr>
            <a:spLocks noGrp="1"/>
          </p:cNvSpPr>
          <p:nvPr>
            <p:ph type="dt" sz="half" idx="10"/>
          </p:nvPr>
        </p:nvSpPr>
        <p:spPr/>
        <p:txBody>
          <a:bodyPr/>
          <a:lstStyle/>
          <a:p>
            <a:endParaRPr lang="de-DE" dirty="0"/>
          </a:p>
        </p:txBody>
      </p:sp>
      <p:sp>
        <p:nvSpPr>
          <p:cNvPr id="12" name="Fußzeilenplatzhalter 11"/>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867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018"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de-DE" smtClean="0"/>
              <a:t>Titelmasterformat durch Klicken bearbeiten</a:t>
            </a:r>
            <a:endParaRPr lang="de-DE" dirty="0"/>
          </a:p>
        </p:txBody>
      </p:sp>
      <p:sp>
        <p:nvSpPr>
          <p:cNvPr id="10" name="Datumsplatzhalter 9"/>
          <p:cNvSpPr>
            <a:spLocks noGrp="1"/>
          </p:cNvSpPr>
          <p:nvPr>
            <p:ph type="dt" sz="half" idx="10"/>
          </p:nvPr>
        </p:nvSpPr>
        <p:spPr/>
        <p:txBody>
          <a:bodyPr/>
          <a:lstStyle/>
          <a:p>
            <a:endParaRPr lang="de-DE" dirty="0"/>
          </a:p>
        </p:txBody>
      </p:sp>
      <p:sp>
        <p:nvSpPr>
          <p:cNvPr id="12" name="Fußzeilenplatzhalter 11"/>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303433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042"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1" name="Titel 10"/>
          <p:cNvSpPr>
            <a:spLocks noGrp="1"/>
          </p:cNvSpPr>
          <p:nvPr>
            <p:ph type="title"/>
          </p:nvPr>
        </p:nvSpPr>
        <p:spPr/>
        <p:txBody>
          <a:bodyPr/>
          <a:lstStyle/>
          <a:p>
            <a:r>
              <a:rPr lang="de-DE" smtClean="0"/>
              <a:t>Titelmasterformat durch Klicken bearbeiten</a:t>
            </a:r>
            <a:endParaRPr lang="de-DE" dirty="0"/>
          </a:p>
        </p:txBody>
      </p:sp>
      <p:sp>
        <p:nvSpPr>
          <p:cNvPr id="12" name="Datumsplatzhalter 11"/>
          <p:cNvSpPr>
            <a:spLocks noGrp="1"/>
          </p:cNvSpPr>
          <p:nvPr>
            <p:ph type="dt" sz="half" idx="14"/>
          </p:nvPr>
        </p:nvSpPr>
        <p:spPr/>
        <p:txBody>
          <a:bodyPr/>
          <a:lstStyle/>
          <a:p>
            <a:endParaRPr lang="de-DE" dirty="0"/>
          </a:p>
        </p:txBody>
      </p:sp>
      <p:sp>
        <p:nvSpPr>
          <p:cNvPr id="13" name="Fußzeilenplatzhalter 12"/>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6389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13"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r>
              <a:rPr lang="de-DE" dirty="0"/>
              <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smtClean="0"/>
              <a:t>Ebene 1: Fließtext</a:t>
            </a:r>
          </a:p>
          <a:p>
            <a:pPr lvl="1"/>
            <a:r>
              <a:rPr lang="de-DE" dirty="0" smtClean="0"/>
              <a:t>Ebene 2: </a:t>
            </a:r>
            <a:r>
              <a:rPr lang="de-DE" dirty="0"/>
              <a:t>Headlines</a:t>
            </a:r>
          </a:p>
          <a:p>
            <a:pPr lvl="2"/>
            <a:r>
              <a:rPr lang="de-DE" dirty="0" smtClean="0"/>
              <a:t>Ebene </a:t>
            </a:r>
            <a:r>
              <a:rPr lang="de-DE" dirty="0"/>
              <a:t>3: </a:t>
            </a:r>
            <a:r>
              <a:rPr lang="de-DE" dirty="0" smtClean="0"/>
              <a:t>Stichpunkte</a:t>
            </a:r>
            <a:endParaRPr lang="de-DE" dirty="0"/>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endParaRPr lang="de-DE" dirty="0"/>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dt="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sciencedirect.com/journal/computer-physics-communications/vol/213/suppl/C" TargetMode="External"/><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036637" y="3762375"/>
            <a:ext cx="10244137" cy="1964837"/>
          </a:xfrm>
        </p:spPr>
        <p:txBody>
          <a:bodyPr>
            <a:normAutofit/>
          </a:bodyPr>
          <a:lstStyle/>
          <a:p>
            <a:r>
              <a:rPr lang="en-US" sz="1500" dirty="0" smtClean="0"/>
              <a:t>T. Tork, D. Bold, B. Shanahan, D. </a:t>
            </a:r>
            <a:r>
              <a:rPr lang="en-US" sz="1500" dirty="0" err="1" smtClean="0"/>
              <a:t>Dudson</a:t>
            </a:r>
            <a:r>
              <a:rPr lang="en-US" sz="1500" dirty="0" smtClean="0"/>
              <a:t>, P. Hill, </a:t>
            </a:r>
            <a:r>
              <a:rPr lang="en-US" sz="1500" dirty="0" smtClean="0"/>
              <a:t>A. Stegmeir, F</a:t>
            </a:r>
            <a:r>
              <a:rPr lang="en-US" sz="1500" dirty="0" smtClean="0"/>
              <a:t>. Reimold and the BOUT++/Hermes-Teams </a:t>
            </a:r>
            <a:endParaRPr lang="en-US" sz="1500" dirty="0"/>
          </a:p>
        </p:txBody>
      </p:sp>
      <p:sp>
        <p:nvSpPr>
          <p:cNvPr id="3" name="Titel 2"/>
          <p:cNvSpPr>
            <a:spLocks noGrp="1"/>
          </p:cNvSpPr>
          <p:nvPr>
            <p:ph type="title"/>
          </p:nvPr>
        </p:nvSpPr>
        <p:spPr>
          <a:xfrm>
            <a:off x="1036637" y="1956206"/>
            <a:ext cx="8904532" cy="2055725"/>
          </a:xfrm>
        </p:spPr>
        <p:txBody>
          <a:bodyPr/>
          <a:lstStyle/>
          <a:p>
            <a:r>
              <a:rPr lang="de-DE" sz="4000" dirty="0" smtClean="0"/>
              <a:t>Progress </a:t>
            </a:r>
            <a:r>
              <a:rPr lang="de-DE" sz="4000" dirty="0" err="1" smtClean="0"/>
              <a:t>of</a:t>
            </a:r>
            <a:r>
              <a:rPr lang="de-DE" sz="4000" dirty="0" smtClean="0"/>
              <a:t> </a:t>
            </a:r>
            <a:r>
              <a:rPr lang="de-DE" sz="4000" dirty="0" err="1" smtClean="0"/>
              <a:t>the</a:t>
            </a:r>
            <a:r>
              <a:rPr lang="de-DE" sz="4000" dirty="0" smtClean="0"/>
              <a:t> </a:t>
            </a:r>
            <a:r>
              <a:rPr lang="de-DE" sz="4000" dirty="0" err="1" smtClean="0"/>
              <a:t>drift</a:t>
            </a:r>
            <a:r>
              <a:rPr lang="de-DE" sz="4000" dirty="0" smtClean="0"/>
              <a:t> </a:t>
            </a:r>
            <a:r>
              <a:rPr lang="de-DE" sz="4000" dirty="0" err="1" smtClean="0"/>
              <a:t>and</a:t>
            </a:r>
            <a:r>
              <a:rPr lang="de-DE" sz="4000" dirty="0" smtClean="0"/>
              <a:t> </a:t>
            </a:r>
            <a:r>
              <a:rPr lang="de-DE" sz="4000" dirty="0" err="1" smtClean="0"/>
              <a:t>turbulence</a:t>
            </a:r>
            <a:r>
              <a:rPr lang="de-DE" sz="4000" dirty="0" smtClean="0"/>
              <a:t> </a:t>
            </a:r>
            <a:r>
              <a:rPr lang="de-DE" sz="4000" dirty="0" err="1" smtClean="0"/>
              <a:t>capabilities</a:t>
            </a:r>
            <a:r>
              <a:rPr lang="de-DE" sz="4000" dirty="0" smtClean="0"/>
              <a:t> </a:t>
            </a:r>
            <a:r>
              <a:rPr lang="de-DE" sz="4000" dirty="0" err="1" smtClean="0"/>
              <a:t>of</a:t>
            </a:r>
            <a:r>
              <a:rPr lang="de-DE" sz="4000" dirty="0" smtClean="0"/>
              <a:t> Hermes-3 </a:t>
            </a:r>
            <a:r>
              <a:rPr lang="de-DE" sz="4000" dirty="0" err="1" smtClean="0"/>
              <a:t>for</a:t>
            </a:r>
            <a:r>
              <a:rPr lang="de-DE" sz="4000" dirty="0" smtClean="0"/>
              <a:t> </a:t>
            </a:r>
            <a:r>
              <a:rPr lang="de-DE" sz="4000" dirty="0" smtClean="0"/>
              <a:t>non-</a:t>
            </a:r>
            <a:r>
              <a:rPr lang="de-DE" sz="4000" dirty="0" err="1" smtClean="0"/>
              <a:t>axisymmetric</a:t>
            </a:r>
            <a:r>
              <a:rPr lang="de-DE" sz="4000" dirty="0" smtClean="0"/>
              <a:t> </a:t>
            </a:r>
            <a:r>
              <a:rPr lang="de-DE" sz="4000" dirty="0" smtClean="0"/>
              <a:t>geometries</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a:t>
            </a:fld>
            <a:endParaRPr lang="de-DE" dirty="0"/>
          </a:p>
        </p:txBody>
      </p:sp>
      <p:sp>
        <p:nvSpPr>
          <p:cNvPr id="7" name="Textfeld 6"/>
          <p:cNvSpPr txBox="1"/>
          <p:nvPr/>
        </p:nvSpPr>
        <p:spPr>
          <a:xfrm>
            <a:off x="7935662" y="5818100"/>
            <a:ext cx="1002512" cy="153888"/>
          </a:xfrm>
          <a:prstGeom prst="rect">
            <a:avLst/>
          </a:prstGeom>
          <a:noFill/>
        </p:spPr>
        <p:txBody>
          <a:bodyPr wrap="square" lIns="0" tIns="0" rIns="0" bIns="0" rtlCol="0" anchor="t" anchorCtr="0">
            <a:spAutoFit/>
          </a:bodyPr>
          <a:lstStyle/>
          <a:p>
            <a:pPr>
              <a:spcBef>
                <a:spcPts val="1150"/>
              </a:spcBef>
            </a:pPr>
            <a:r>
              <a:rPr lang="en-US" sz="500" dirty="0"/>
              <a:t>Prepared in part by LLNL under Contract DE-AC52-07NA27344</a:t>
            </a:r>
            <a:endParaRPr lang="en-US" sz="500" dirty="0" smtClean="0"/>
          </a:p>
        </p:txBody>
      </p:sp>
    </p:spTree>
    <p:extLst>
      <p:ext uri="{BB962C8B-B14F-4D97-AF65-F5344CB8AC3E}">
        <p14:creationId xmlns:p14="http://schemas.microsoft.com/office/powerpoint/2010/main" val="13592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3"/>
          </p:nvPr>
        </p:nvSpPr>
        <p:spPr>
          <a:xfrm>
            <a:off x="658812" y="1609726"/>
            <a:ext cx="4530603" cy="4843462"/>
          </a:xfrm>
        </p:spPr>
        <p:txBody>
          <a:bodyPr/>
          <a:lstStyle/>
          <a:p>
            <a:pPr marL="285750" indent="-285750">
              <a:buFont typeface="Arial" panose="020B0604020202020204" pitchFamily="34" charset="0"/>
              <a:buChar char="•"/>
            </a:pPr>
            <a:r>
              <a:rPr lang="en-US" b="1" dirty="0" smtClean="0"/>
              <a:t>Decoupling of directions</a:t>
            </a:r>
          </a:p>
          <a:p>
            <a:pPr marL="465138" lvl="3" indent="-285750"/>
            <a:r>
              <a:rPr lang="en-US" dirty="0" smtClean="0"/>
              <a:t>Poloidal (X-Z)</a:t>
            </a:r>
          </a:p>
          <a:p>
            <a:pPr marL="465138" lvl="3" indent="-285750"/>
            <a:r>
              <a:rPr lang="en-US" dirty="0" smtClean="0"/>
              <a:t>Parallel (Y)</a:t>
            </a:r>
          </a:p>
          <a:p>
            <a:pPr marL="285750" indent="-285750">
              <a:buFont typeface="Arial" panose="020B0604020202020204" pitchFamily="34" charset="0"/>
              <a:buChar char="•"/>
            </a:pPr>
            <a:r>
              <a:rPr lang="en-US" b="1" dirty="0" smtClean="0"/>
              <a:t>High poloidal but sparse parallel resolution</a:t>
            </a:r>
          </a:p>
          <a:p>
            <a:pPr marL="285750" indent="-285750">
              <a:buFont typeface="Arial" panose="020B0604020202020204" pitchFamily="34" charset="0"/>
              <a:buChar char="•"/>
            </a:pPr>
            <a:r>
              <a:rPr lang="en-US" dirty="0" smtClean="0"/>
              <a:t>Cross sections are not connected in the y-direction </a:t>
            </a:r>
            <a:r>
              <a:rPr lang="en-US" b="1" dirty="0" smtClean="0"/>
              <a:t>(!)</a:t>
            </a:r>
          </a:p>
          <a:p>
            <a:pPr marL="465138" lvl="3" indent="-285750"/>
            <a:r>
              <a:rPr lang="en-US" dirty="0" smtClean="0"/>
              <a:t>Different to FA</a:t>
            </a:r>
          </a:p>
          <a:p>
            <a:pPr marL="285750" indent="-285750">
              <a:buFont typeface="Arial" panose="020B0604020202020204" pitchFamily="34" charset="0"/>
              <a:buChar char="•"/>
            </a:pPr>
            <a:r>
              <a:rPr lang="en-US" dirty="0" smtClean="0"/>
              <a:t>Parallel derivatives are done using interpolation and slices</a:t>
            </a:r>
          </a:p>
          <a:p>
            <a:pPr marL="285750" indent="-285750">
              <a:buFont typeface="Arial" panose="020B0604020202020204" pitchFamily="34" charset="0"/>
              <a:buChar char="•"/>
            </a:pPr>
            <a:r>
              <a:rPr lang="en-US" dirty="0" smtClean="0"/>
              <a:t>Restriction on resolution</a:t>
            </a:r>
          </a:p>
          <a:p>
            <a:pPr marL="285750" indent="-285750">
              <a:buFont typeface="Arial" panose="020B0604020202020204" pitchFamily="34" charset="0"/>
              <a:buChar char="•"/>
            </a:pPr>
            <a:r>
              <a:rPr lang="en-US" dirty="0" smtClean="0"/>
              <a:t>Field line tracing (maps)</a:t>
            </a:r>
          </a:p>
          <a:p>
            <a:endParaRPr lang="en-US" dirty="0"/>
          </a:p>
        </p:txBody>
      </p:sp>
      <p:sp>
        <p:nvSpPr>
          <p:cNvPr id="4" name="Fußzeilenplatzhalter 3"/>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5" name="Foliennummernplatzhalter 4"/>
          <p:cNvSpPr>
            <a:spLocks noGrp="1"/>
          </p:cNvSpPr>
          <p:nvPr>
            <p:ph type="sldNum" sz="quarter" idx="16"/>
          </p:nvPr>
        </p:nvSpPr>
        <p:spPr/>
        <p:txBody>
          <a:bodyPr/>
          <a:lstStyle/>
          <a:p>
            <a:fld id="{ECE691D0-CC49-4FC7-9C4D-6112B0CB3A76}" type="slidenum">
              <a:rPr lang="de-DE" smtClean="0"/>
              <a:pPr/>
              <a:t>2</a:t>
            </a:fld>
            <a:endParaRPr lang="de-DE" dirty="0"/>
          </a:p>
        </p:txBody>
      </p:sp>
      <p:sp>
        <p:nvSpPr>
          <p:cNvPr id="6" name="Titel 5"/>
          <p:cNvSpPr>
            <a:spLocks noGrp="1"/>
          </p:cNvSpPr>
          <p:nvPr>
            <p:ph type="title"/>
          </p:nvPr>
        </p:nvSpPr>
        <p:spPr/>
        <p:txBody>
          <a:bodyPr/>
          <a:lstStyle/>
          <a:p>
            <a:r>
              <a:rPr lang="en-US" sz="3500" dirty="0" smtClean="0">
                <a:solidFill>
                  <a:schemeClr val="accent5"/>
                </a:solidFill>
              </a:rPr>
              <a:t>F</a:t>
            </a:r>
            <a:r>
              <a:rPr lang="en-US" sz="3500" dirty="0" smtClean="0"/>
              <a:t>lux-</a:t>
            </a:r>
            <a:r>
              <a:rPr lang="en-US" sz="3500" dirty="0" smtClean="0">
                <a:solidFill>
                  <a:schemeClr val="accent5"/>
                </a:solidFill>
              </a:rPr>
              <a:t>C</a:t>
            </a:r>
            <a:r>
              <a:rPr lang="en-US" sz="3500" dirty="0" smtClean="0"/>
              <a:t>oordinate </a:t>
            </a:r>
            <a:r>
              <a:rPr lang="en-US" sz="3500" dirty="0" smtClean="0">
                <a:solidFill>
                  <a:schemeClr val="accent5"/>
                </a:solidFill>
              </a:rPr>
              <a:t>I</a:t>
            </a:r>
            <a:r>
              <a:rPr lang="en-US" sz="3500" dirty="0" smtClean="0"/>
              <a:t>ndependent approach (</a:t>
            </a:r>
            <a:r>
              <a:rPr lang="en-US" sz="3500" dirty="0" smtClean="0">
                <a:solidFill>
                  <a:schemeClr val="accent5"/>
                </a:solidFill>
              </a:rPr>
              <a:t>FCI</a:t>
            </a:r>
            <a:r>
              <a:rPr lang="en-US" sz="3500" dirty="0" smtClean="0"/>
              <a:t>)</a:t>
            </a:r>
            <a:endParaRPr lang="en-US" sz="3500" dirty="0"/>
          </a:p>
        </p:txBody>
      </p:sp>
      <p:grpSp>
        <p:nvGrpSpPr>
          <p:cNvPr id="3" name="Gruppieren 2"/>
          <p:cNvGrpSpPr/>
          <p:nvPr/>
        </p:nvGrpSpPr>
        <p:grpSpPr>
          <a:xfrm>
            <a:off x="7932128" y="4970137"/>
            <a:ext cx="3047680" cy="1803124"/>
            <a:chOff x="7932128" y="4977952"/>
            <a:chExt cx="3047680" cy="1803124"/>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2877" y="4977952"/>
              <a:ext cx="2956931" cy="1583648"/>
            </a:xfrm>
            <a:prstGeom prst="rect">
              <a:avLst/>
            </a:prstGeom>
          </p:spPr>
        </p:pic>
        <p:sp>
          <p:nvSpPr>
            <p:cNvPr id="8" name="Textfeld 7"/>
            <p:cNvSpPr txBox="1"/>
            <p:nvPr/>
          </p:nvSpPr>
          <p:spPr>
            <a:xfrm>
              <a:off x="7932128" y="6486123"/>
              <a:ext cx="2190382"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solidFill>
                    <a:schemeClr val="accent6">
                      <a:lumMod val="50000"/>
                    </a:schemeClr>
                  </a:solidFill>
                </a:rPr>
                <a:t>P. </a:t>
              </a:r>
              <a:r>
                <a:rPr lang="en-US" sz="600" dirty="0">
                  <a:solidFill>
                    <a:schemeClr val="accent6">
                      <a:lumMod val="50000"/>
                    </a:schemeClr>
                  </a:solidFill>
                </a:rPr>
                <a:t>Hill et al, CPP </a:t>
              </a:r>
              <a:r>
                <a:rPr lang="fr-FR" sz="600" dirty="0">
                  <a:solidFill>
                    <a:schemeClr val="accent6">
                      <a:lumMod val="50000"/>
                    </a:schemeClr>
                  </a:solidFill>
                  <a:hlinkClick r:id="rId3" tooltip="Go to table of contents for this volume/issue"/>
                </a:rPr>
                <a:t>Volume 213</a:t>
              </a:r>
              <a:r>
                <a:rPr lang="fr-FR" sz="600" dirty="0">
                  <a:solidFill>
                    <a:schemeClr val="accent6">
                      <a:lumMod val="50000"/>
                    </a:schemeClr>
                  </a:solidFill>
                </a:rPr>
                <a:t>, April 2017, Pages 9-18</a:t>
              </a:r>
              <a:endParaRPr lang="en-US" sz="600" dirty="0" err="1" smtClean="0">
                <a:solidFill>
                  <a:schemeClr val="accent6">
                    <a:lumMod val="50000"/>
                  </a:schemeClr>
                </a:solidFill>
              </a:endParaRPr>
            </a:p>
          </p:txBody>
        </p:sp>
      </p:grpSp>
      <p:pic>
        <p:nvPicPr>
          <p:cNvPr id="9" name="Grafik 8"/>
          <p:cNvPicPr>
            <a:picLocks noChangeAspect="1"/>
          </p:cNvPicPr>
          <p:nvPr/>
        </p:nvPicPr>
        <p:blipFill rotWithShape="1">
          <a:blip r:embed="rId4">
            <a:extLst>
              <a:ext uri="{28A0092B-C50C-407E-A947-70E740481C1C}">
                <a14:useLocalDpi xmlns:a14="http://schemas.microsoft.com/office/drawing/2010/main" val="0"/>
              </a:ext>
            </a:extLst>
          </a:blip>
          <a:srcRect l="24945" t="30859" r="16073" b="29557"/>
          <a:stretch/>
        </p:blipFill>
        <p:spPr>
          <a:xfrm>
            <a:off x="6017798" y="1223963"/>
            <a:ext cx="6019042" cy="3029719"/>
          </a:xfrm>
          <a:prstGeom prst="rect">
            <a:avLst/>
          </a:prstGeom>
        </p:spPr>
      </p:pic>
      <p:cxnSp>
        <p:nvCxnSpPr>
          <p:cNvPr id="11" name="Gerade Verbindung mit Pfeil 10"/>
          <p:cNvCxnSpPr/>
          <p:nvPr/>
        </p:nvCxnSpPr>
        <p:spPr>
          <a:xfrm flipV="1">
            <a:off x="4767385" y="2680677"/>
            <a:ext cx="1602153" cy="367323"/>
          </a:xfrm>
          <a:prstGeom prst="straightConnector1">
            <a:avLst/>
          </a:prstGeom>
          <a:ln w="34925" cmpd="sng">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552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Can it run turbulence?</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3</a:t>
            </a:fld>
            <a:endParaRPr lang="de-DE" dirty="0"/>
          </a:p>
        </p:txBody>
      </p:sp>
    </p:spTree>
    <p:extLst>
      <p:ext uri="{BB962C8B-B14F-4D97-AF65-F5344CB8AC3E}">
        <p14:creationId xmlns:p14="http://schemas.microsoft.com/office/powerpoint/2010/main" val="542680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ieren 12"/>
          <p:cNvGrpSpPr>
            <a:grpSpLocks noChangeAspect="1"/>
          </p:cNvGrpSpPr>
          <p:nvPr/>
        </p:nvGrpSpPr>
        <p:grpSpPr>
          <a:xfrm>
            <a:off x="5857199" y="81360"/>
            <a:ext cx="5451504" cy="2757447"/>
            <a:chOff x="5353338" y="1660844"/>
            <a:chExt cx="6073551" cy="3072087"/>
          </a:xfrm>
        </p:grpSpPr>
        <p:grpSp>
          <p:nvGrpSpPr>
            <p:cNvPr id="9" name="Gruppieren 8"/>
            <p:cNvGrpSpPr>
              <a:grpSpLocks noChangeAspect="1"/>
            </p:cNvGrpSpPr>
            <p:nvPr/>
          </p:nvGrpSpPr>
          <p:grpSpPr>
            <a:xfrm>
              <a:off x="5353338" y="1862526"/>
              <a:ext cx="6073551" cy="2870405"/>
              <a:chOff x="5316015" y="1881188"/>
              <a:chExt cx="6073551" cy="2870405"/>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015" y="1881188"/>
                <a:ext cx="3080218" cy="2865658"/>
              </a:xfrm>
              <a:prstGeom prst="rect">
                <a:avLst/>
              </a:prstGeom>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4245" y="1881188"/>
                <a:ext cx="3085321" cy="2870405"/>
              </a:xfrm>
              <a:prstGeom prst="rect">
                <a:avLst/>
              </a:prstGeom>
            </p:spPr>
          </p:pic>
        </p:grpSp>
        <mc:AlternateContent xmlns:mc="http://schemas.openxmlformats.org/markup-compatibility/2006" xmlns:a14="http://schemas.microsoft.com/office/drawing/2010/main">
          <mc:Choice Requires="a14">
            <p:sp>
              <p:nvSpPr>
                <p:cNvPr id="10" name="Textfeld 9"/>
                <p:cNvSpPr txBox="1"/>
                <p:nvPr/>
              </p:nvSpPr>
              <p:spPr>
                <a:xfrm>
                  <a:off x="6354148" y="1660844"/>
                  <a:ext cx="1408922" cy="294953"/>
                </a:xfrm>
                <a:prstGeom prst="rect">
                  <a:avLst/>
                </a:prstGeom>
                <a:noFill/>
              </p:spPr>
              <p:txBody>
                <a:bodyPr wrap="square" lIns="0" tIns="0" rIns="0" bIns="0" rtlCol="0" anchor="t" anchorCtr="0">
                  <a:spAutoFit/>
                </a:bodyPr>
                <a:lstStyle/>
                <a:p>
                  <a:pPr algn="l">
                    <a:lnSpc>
                      <a:spcPts val="2300"/>
                    </a:lnSpc>
                    <a:spcBef>
                      <a:spcPts val="1150"/>
                    </a:spcBef>
                  </a:pPr>
                  <a14:m>
                    <m:oMathPara xmlns:m="http://schemas.openxmlformats.org/officeDocument/2006/math">
                      <m:oMathParaPr>
                        <m:jc m:val="centerGroup"/>
                      </m:oMathParaPr>
                      <m:oMath xmlns:m="http://schemas.openxmlformats.org/officeDocument/2006/math">
                        <m:r>
                          <a:rPr lang="de-DE" sz="1600" b="0" i="1" smtClean="0">
                            <a:latin typeface="Cambria Math" panose="02040503050406030204" pitchFamily="18" charset="0"/>
                          </a:rPr>
                          <m:t>𝜙</m:t>
                        </m:r>
                        <m:r>
                          <a:rPr lang="de-DE" sz="1600" b="0" i="1" smtClean="0">
                            <a:latin typeface="Cambria Math" panose="02040503050406030204" pitchFamily="18" charset="0"/>
                          </a:rPr>
                          <m:t>=0°</m:t>
                        </m:r>
                      </m:oMath>
                    </m:oMathPara>
                  </a14:m>
                  <a:endParaRPr lang="en-US" sz="1600" dirty="0" err="1" smtClean="0"/>
                </a:p>
              </p:txBody>
            </p:sp>
          </mc:Choice>
          <mc:Fallback xmlns="">
            <p:sp>
              <p:nvSpPr>
                <p:cNvPr id="10" name="Textfeld 9"/>
                <p:cNvSpPr txBox="1">
                  <a:spLocks noRot="1" noChangeAspect="1" noMove="1" noResize="1" noEditPoints="1" noAdjustHandles="1" noChangeArrowheads="1" noChangeShapeType="1" noTextEdit="1"/>
                </p:cNvSpPr>
                <p:nvPr/>
              </p:nvSpPr>
              <p:spPr>
                <a:xfrm>
                  <a:off x="6354148" y="1660844"/>
                  <a:ext cx="1408922" cy="294953"/>
                </a:xfrm>
                <a:prstGeom prst="rect">
                  <a:avLst/>
                </a:prstGeom>
                <a:blipFill>
                  <a:blip r:embed="rId4"/>
                  <a:stretch>
                    <a:fillRect b="-34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feld 11"/>
                <p:cNvSpPr txBox="1"/>
                <p:nvPr/>
              </p:nvSpPr>
              <p:spPr>
                <a:xfrm>
                  <a:off x="9389710" y="1660844"/>
                  <a:ext cx="1408922" cy="294953"/>
                </a:xfrm>
                <a:prstGeom prst="rect">
                  <a:avLst/>
                </a:prstGeom>
                <a:noFill/>
              </p:spPr>
              <p:txBody>
                <a:bodyPr wrap="square" lIns="0" tIns="0" rIns="0" bIns="0" rtlCol="0" anchor="t" anchorCtr="0">
                  <a:spAutoFit/>
                </a:bodyPr>
                <a:lstStyle/>
                <a:p>
                  <a:pPr algn="l">
                    <a:lnSpc>
                      <a:spcPts val="2300"/>
                    </a:lnSpc>
                    <a:spcBef>
                      <a:spcPts val="1150"/>
                    </a:spcBef>
                  </a:pPr>
                  <a14:m>
                    <m:oMathPara xmlns:m="http://schemas.openxmlformats.org/officeDocument/2006/math">
                      <m:oMathParaPr>
                        <m:jc m:val="centerGroup"/>
                      </m:oMathParaPr>
                      <m:oMath xmlns:m="http://schemas.openxmlformats.org/officeDocument/2006/math">
                        <m:r>
                          <a:rPr lang="de-DE" sz="1600" b="0" i="1" smtClean="0">
                            <a:latin typeface="Cambria Math" panose="02040503050406030204" pitchFamily="18" charset="0"/>
                          </a:rPr>
                          <m:t>𝜙</m:t>
                        </m:r>
                        <m:r>
                          <a:rPr lang="de-DE" sz="1600" b="0" i="1" smtClean="0">
                            <a:latin typeface="Cambria Math" panose="02040503050406030204" pitchFamily="18" charset="0"/>
                          </a:rPr>
                          <m:t>=36°</m:t>
                        </m:r>
                      </m:oMath>
                    </m:oMathPara>
                  </a14:m>
                  <a:endParaRPr lang="en-US" sz="1600" dirty="0" err="1" smtClean="0"/>
                </a:p>
              </p:txBody>
            </p:sp>
          </mc:Choice>
          <mc:Fallback xmlns="">
            <p:sp>
              <p:nvSpPr>
                <p:cNvPr id="12" name="Textfeld 11"/>
                <p:cNvSpPr txBox="1">
                  <a:spLocks noRot="1" noChangeAspect="1" noMove="1" noResize="1" noEditPoints="1" noAdjustHandles="1" noChangeArrowheads="1" noChangeShapeType="1" noTextEdit="1"/>
                </p:cNvSpPr>
                <p:nvPr/>
              </p:nvSpPr>
              <p:spPr>
                <a:xfrm>
                  <a:off x="9389710" y="1660844"/>
                  <a:ext cx="1408922" cy="294953"/>
                </a:xfrm>
                <a:prstGeom prst="rect">
                  <a:avLst/>
                </a:prstGeom>
                <a:blipFill>
                  <a:blip r:embed="rId5"/>
                  <a:stretch>
                    <a:fillRect b="-34091"/>
                  </a:stretch>
                </a:blipFill>
              </p:spPr>
              <p:txBody>
                <a:bodyPr/>
                <a:lstStyle/>
                <a:p>
                  <a:r>
                    <a:rPr lang="en-US">
                      <a:noFill/>
                    </a:rPr>
                    <a:t> </a:t>
                  </a:r>
                </a:p>
              </p:txBody>
            </p:sp>
          </mc:Fallback>
        </mc:AlternateContent>
      </p:grpSp>
      <p:sp>
        <p:nvSpPr>
          <p:cNvPr id="2"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smtClean="0"/>
              <a:t>R = </a:t>
            </a:r>
            <a:r>
              <a:rPr lang="en-US" dirty="0" smtClean="0"/>
              <a:t>2.0 m, B = 1.5 T</a:t>
            </a:r>
            <a:endParaRPr lang="en-US" dirty="0" smtClean="0"/>
          </a:p>
          <a:p>
            <a:pPr marL="285750" indent="-285750">
              <a:buFont typeface="Arial" panose="020B0604020202020204" pitchFamily="34" charset="0"/>
              <a:buChar char="•"/>
            </a:pPr>
            <a:r>
              <a:rPr lang="en-US" dirty="0"/>
              <a:t>N</a:t>
            </a:r>
            <a:r>
              <a:rPr lang="en-US" dirty="0" smtClean="0"/>
              <a:t>o 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dirty="0" smtClean="0"/>
              <a:t>Max-Planck-Institut für Plasmaphysik | Tobias Tork | UKAEA </a:t>
            </a:r>
            <a:r>
              <a:rPr lang="de-DE" dirty="0" err="1" smtClean="0"/>
              <a:t>Exhaust</a:t>
            </a:r>
            <a:r>
              <a:rPr lang="de-DE" dirty="0" smtClean="0"/>
              <a: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4</a:t>
            </a:fld>
            <a:endParaRPr lang="de-DE" dirty="0"/>
          </a:p>
        </p:txBody>
      </p:sp>
      <p:pic>
        <p:nvPicPr>
          <p:cNvPr id="14" name="Grafik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6927" y="3116424"/>
            <a:ext cx="4520168" cy="3348273"/>
          </a:xfrm>
          <a:prstGeom prst="rect">
            <a:avLst/>
          </a:prstGeom>
        </p:spPr>
      </p:pic>
      <p:grpSp>
        <p:nvGrpSpPr>
          <p:cNvPr id="17" name="Gruppieren 16"/>
          <p:cNvGrpSpPr/>
          <p:nvPr/>
        </p:nvGrpSpPr>
        <p:grpSpPr>
          <a:xfrm>
            <a:off x="4823926" y="4716161"/>
            <a:ext cx="2771192" cy="1406180"/>
            <a:chOff x="4823926" y="4716161"/>
            <a:chExt cx="2771192" cy="1406180"/>
          </a:xfrm>
        </p:grpSpPr>
        <p:sp>
          <p:nvSpPr>
            <p:cNvPr id="15" name="Textfeld 14"/>
            <p:cNvSpPr txBox="1"/>
            <p:nvPr/>
          </p:nvSpPr>
          <p:spPr>
            <a:xfrm>
              <a:off x="4823926" y="4716161"/>
              <a:ext cx="2771192" cy="923330"/>
            </a:xfrm>
            <a:prstGeom prst="rect">
              <a:avLst/>
            </a:prstGeom>
            <a:noFill/>
            <a:ln w="19050">
              <a:solidFill>
                <a:schemeClr val="tx1"/>
              </a:solidFill>
            </a:ln>
          </p:spPr>
          <p:txBody>
            <a:bodyPr wrap="square" lIns="0" tIns="0" rIns="0" bIns="0" rtlCol="0" anchor="t" anchorCtr="0">
              <a:spAutoFit/>
            </a:bodyPr>
            <a:lstStyle/>
            <a:p>
              <a:pPr algn="ctr">
                <a:lnSpc>
                  <a:spcPts val="1800"/>
                </a:lnSpc>
              </a:pPr>
              <a:r>
                <a:rPr lang="en-US" sz="1600" b="1" dirty="0" smtClean="0"/>
                <a:t>Grid</a:t>
              </a:r>
            </a:p>
            <a:p>
              <a:pPr marL="285750" indent="-285750" algn="l">
                <a:lnSpc>
                  <a:spcPts val="1800"/>
                </a:lnSpc>
                <a:buFont typeface="Arial" panose="020B0604020202020204" pitchFamily="34" charset="0"/>
                <a:buChar char="•"/>
              </a:pPr>
              <a:r>
                <a:rPr lang="en-US" sz="1600" dirty="0" smtClean="0">
                  <a:solidFill>
                    <a:srgbClr val="EF7C00"/>
                  </a:solidFill>
                </a:rPr>
                <a:t>128</a:t>
              </a:r>
              <a:r>
                <a:rPr lang="en-US" sz="1600" dirty="0" smtClean="0"/>
                <a:t> x </a:t>
              </a:r>
              <a:r>
                <a:rPr lang="en-US" sz="1600" dirty="0" smtClean="0">
                  <a:solidFill>
                    <a:srgbClr val="D1DC51"/>
                  </a:solidFill>
                </a:rPr>
                <a:t>8</a:t>
              </a:r>
              <a:r>
                <a:rPr lang="en-US" sz="1600" dirty="0" smtClean="0"/>
                <a:t> x </a:t>
              </a:r>
              <a:r>
                <a:rPr lang="en-US" sz="1600" dirty="0" smtClean="0">
                  <a:solidFill>
                    <a:srgbClr val="00B1EA"/>
                  </a:solidFill>
                </a:rPr>
                <a:t>1024</a:t>
              </a:r>
            </a:p>
            <a:p>
              <a:pPr marL="285750" indent="-285750" algn="l">
                <a:lnSpc>
                  <a:spcPts val="1800"/>
                </a:lnSpc>
                <a:buFont typeface="Arial" panose="020B0604020202020204" pitchFamily="34" charset="0"/>
                <a:buChar char="•"/>
              </a:pPr>
              <a:r>
                <a:rPr lang="en-US" sz="1600" dirty="0" smtClean="0"/>
                <a:t>2 Nodes (256 cores total)</a:t>
              </a:r>
            </a:p>
            <a:p>
              <a:pPr marL="285750" indent="-285750" algn="l">
                <a:lnSpc>
                  <a:spcPts val="1800"/>
                </a:lnSpc>
                <a:buFont typeface="Arial" panose="020B0604020202020204" pitchFamily="34" charset="0"/>
                <a:buChar char="•"/>
              </a:pPr>
              <a:r>
                <a:rPr lang="en-US" sz="1600" dirty="0" smtClean="0"/>
                <a:t>One module</a:t>
              </a:r>
            </a:p>
          </p:txBody>
        </p:sp>
        <p:sp>
          <p:nvSpPr>
            <p:cNvPr id="16" name="Textfeld 15"/>
            <p:cNvSpPr txBox="1"/>
            <p:nvPr/>
          </p:nvSpPr>
          <p:spPr>
            <a:xfrm>
              <a:off x="5374452" y="5635028"/>
              <a:ext cx="1884764" cy="487313"/>
            </a:xfrm>
            <a:prstGeom prst="rect">
              <a:avLst/>
            </a:prstGeom>
            <a:noFill/>
          </p:spPr>
          <p:txBody>
            <a:bodyPr wrap="square" lIns="0" tIns="0" rIns="0" bIns="0" rtlCol="0" anchor="t" anchorCtr="0">
              <a:spAutoFit/>
            </a:bodyPr>
            <a:lstStyle/>
            <a:p>
              <a:pPr algn="l">
                <a:lnSpc>
                  <a:spcPts val="1900"/>
                </a:lnSpc>
              </a:pPr>
              <a:r>
                <a:rPr lang="en-US" sz="1000" dirty="0" smtClean="0">
                  <a:solidFill>
                    <a:srgbClr val="EF7C00"/>
                  </a:solidFill>
                </a:rPr>
                <a:t>Radial  </a:t>
              </a:r>
              <a:r>
                <a:rPr lang="en-US" sz="1000" dirty="0" smtClean="0">
                  <a:solidFill>
                    <a:srgbClr val="C6D325"/>
                  </a:solidFill>
                </a:rPr>
                <a:t>Cross sections  </a:t>
              </a:r>
              <a:r>
                <a:rPr lang="en-US" sz="1000" dirty="0" smtClean="0">
                  <a:solidFill>
                    <a:srgbClr val="00B1EA"/>
                  </a:solidFill>
                </a:rPr>
                <a:t>Poloidal</a:t>
              </a:r>
            </a:p>
            <a:p>
              <a:pPr algn="l">
                <a:lnSpc>
                  <a:spcPts val="1900"/>
                </a:lnSpc>
              </a:pPr>
              <a:endParaRPr lang="en-US" sz="1000" dirty="0" err="1" smtClean="0">
                <a:solidFill>
                  <a:srgbClr val="EF7C00"/>
                </a:solidFill>
              </a:endParaRPr>
            </a:p>
          </p:txBody>
        </p:sp>
      </p:grpSp>
    </p:spTree>
    <p:extLst>
      <p:ext uri="{BB962C8B-B14F-4D97-AF65-F5344CB8AC3E}">
        <p14:creationId xmlns:p14="http://schemas.microsoft.com/office/powerpoint/2010/main" val="2446539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ermes-3_d_new2_Te-ezgif.com-video-speed">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353626" y="790972"/>
            <a:ext cx="6526063" cy="5438386"/>
          </a:xfrm>
        </p:spPr>
      </p:pic>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5</a:t>
            </a:fld>
            <a:endParaRPr lang="de-DE" dirty="0"/>
          </a:p>
        </p:txBody>
      </p:sp>
      <p:sp>
        <p:nvSpPr>
          <p:cNvPr id="11"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a:t>R = 2.0 m, B = 1.5 T</a:t>
            </a:r>
          </a:p>
          <a:p>
            <a:pPr marL="285750" indent="-285750">
              <a:buFont typeface="Arial" panose="020B0604020202020204" pitchFamily="34" charset="0"/>
              <a:buChar char="•"/>
            </a:pPr>
            <a:r>
              <a:rPr lang="en-US" dirty="0" smtClean="0"/>
              <a:t>No </a:t>
            </a:r>
            <a:r>
              <a:rPr lang="en-US" dirty="0" smtClean="0"/>
              <a:t>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grpSp>
        <p:nvGrpSpPr>
          <p:cNvPr id="14" name="Gruppieren 13"/>
          <p:cNvGrpSpPr/>
          <p:nvPr/>
        </p:nvGrpSpPr>
        <p:grpSpPr>
          <a:xfrm>
            <a:off x="518851" y="5177346"/>
            <a:ext cx="4107920" cy="1009871"/>
            <a:chOff x="518851" y="5177346"/>
            <a:chExt cx="4107920" cy="1009871"/>
          </a:xfrm>
        </p:grpSpPr>
        <p:pic>
          <p:nvPicPr>
            <p:cNvPr id="12" name="Grafik 11"/>
            <p:cNvPicPr>
              <a:picLocks noChangeAspect="1"/>
            </p:cNvPicPr>
            <p:nvPr/>
          </p:nvPicPr>
          <p:blipFill rotWithShape="1">
            <a:blip r:embed="rId5">
              <a:extLst>
                <a:ext uri="{28A0092B-C50C-407E-A947-70E740481C1C}">
                  <a14:useLocalDpi xmlns:a14="http://schemas.microsoft.com/office/drawing/2010/main" val="0"/>
                </a:ext>
              </a:extLst>
            </a:blip>
            <a:srcRect b="49933"/>
            <a:stretch/>
          </p:blipFill>
          <p:spPr>
            <a:xfrm>
              <a:off x="518851" y="5177346"/>
              <a:ext cx="4107920" cy="1009870"/>
            </a:xfrm>
            <a:prstGeom prst="rect">
              <a:avLst/>
            </a:prstGeom>
          </p:spPr>
        </p:pic>
        <p:sp>
          <p:nvSpPr>
            <p:cNvPr id="13" name="Abgerundetes Rechteck 12"/>
            <p:cNvSpPr/>
            <p:nvPr/>
          </p:nvSpPr>
          <p:spPr>
            <a:xfrm>
              <a:off x="3004457" y="5177347"/>
              <a:ext cx="410547" cy="1009870"/>
            </a:xfrm>
            <a:prstGeom prst="roundRect">
              <a:avLst/>
            </a:prstGeom>
            <a:noFill/>
            <a:ln w="28575"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grpSp>
      <p:sp>
        <p:nvSpPr>
          <p:cNvPr id="15" name="Textfeld 14"/>
          <p:cNvSpPr txBox="1"/>
          <p:nvPr/>
        </p:nvSpPr>
        <p:spPr>
          <a:xfrm>
            <a:off x="4673426" y="5221701"/>
            <a:ext cx="1699384" cy="954107"/>
          </a:xfrm>
          <a:prstGeom prst="rect">
            <a:avLst/>
          </a:prstGeom>
          <a:noFill/>
        </p:spPr>
        <p:txBody>
          <a:bodyPr wrap="square" lIns="0" tIns="0" rIns="0" bIns="0" rtlCol="0" anchor="t" anchorCtr="0">
            <a:spAutoFit/>
          </a:bodyPr>
          <a:lstStyle/>
          <a:p>
            <a:pPr algn="l">
              <a:spcBef>
                <a:spcPts val="1150"/>
              </a:spcBef>
            </a:pPr>
            <a:r>
              <a:rPr lang="en-US" sz="1400" dirty="0" smtClean="0">
                <a:solidFill>
                  <a:srgbClr val="FF0000"/>
                </a:solidFill>
              </a:rPr>
              <a:t>Two inversions</a:t>
            </a:r>
          </a:p>
          <a:p>
            <a:pPr marL="342900" indent="-342900" algn="l">
              <a:spcBef>
                <a:spcPts val="1150"/>
              </a:spcBef>
              <a:buFont typeface="+mj-lt"/>
              <a:buAutoNum type="arabicPeriod"/>
            </a:pPr>
            <a:r>
              <a:rPr lang="en-US" sz="1400" dirty="0" smtClean="0">
                <a:solidFill>
                  <a:srgbClr val="FF0000"/>
                </a:solidFill>
              </a:rPr>
              <a:t>Local Neumann</a:t>
            </a:r>
          </a:p>
          <a:p>
            <a:pPr marL="342900" indent="-342900" algn="l">
              <a:spcBef>
                <a:spcPts val="1150"/>
              </a:spcBef>
              <a:buFont typeface="+mj-lt"/>
              <a:buAutoNum type="arabicPeriod"/>
            </a:pPr>
            <a:r>
              <a:rPr lang="en-US" sz="1400" dirty="0" smtClean="0">
                <a:solidFill>
                  <a:srgbClr val="FF0000"/>
                </a:solidFill>
              </a:rPr>
              <a:t>Zonal </a:t>
            </a:r>
          </a:p>
        </p:txBody>
      </p:sp>
    </p:spTree>
    <p:extLst>
      <p:ext uri="{BB962C8B-B14F-4D97-AF65-F5344CB8AC3E}">
        <p14:creationId xmlns:p14="http://schemas.microsoft.com/office/powerpoint/2010/main" val="2863134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ermes-3_d_new2_Te-ezgif.com-video-speed">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353626" y="765109"/>
            <a:ext cx="6526063" cy="5438386"/>
          </a:xfrm>
        </p:spPr>
      </p:pic>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6</a:t>
            </a:fld>
            <a:endParaRPr lang="de-DE" dirty="0"/>
          </a:p>
        </p:txBody>
      </p:sp>
      <p:sp>
        <p:nvSpPr>
          <p:cNvPr id="11"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a:t>R = 2.0 m, B = 1.5 T</a:t>
            </a:r>
          </a:p>
          <a:p>
            <a:pPr marL="285750" indent="-285750">
              <a:buFont typeface="Arial" panose="020B0604020202020204" pitchFamily="34" charset="0"/>
              <a:buChar char="•"/>
            </a:pPr>
            <a:r>
              <a:rPr lang="en-US" dirty="0" smtClean="0"/>
              <a:t>No </a:t>
            </a:r>
            <a:r>
              <a:rPr lang="en-US" dirty="0" smtClean="0"/>
              <a:t>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grpSp>
        <p:nvGrpSpPr>
          <p:cNvPr id="14" name="Gruppieren 13"/>
          <p:cNvGrpSpPr/>
          <p:nvPr/>
        </p:nvGrpSpPr>
        <p:grpSpPr>
          <a:xfrm>
            <a:off x="518851" y="5177346"/>
            <a:ext cx="4107920" cy="1009871"/>
            <a:chOff x="518851" y="5177346"/>
            <a:chExt cx="4107920" cy="1009871"/>
          </a:xfrm>
        </p:grpSpPr>
        <p:pic>
          <p:nvPicPr>
            <p:cNvPr id="12" name="Grafik 11"/>
            <p:cNvPicPr>
              <a:picLocks noChangeAspect="1"/>
            </p:cNvPicPr>
            <p:nvPr/>
          </p:nvPicPr>
          <p:blipFill rotWithShape="1">
            <a:blip r:embed="rId5">
              <a:extLst>
                <a:ext uri="{28A0092B-C50C-407E-A947-70E740481C1C}">
                  <a14:useLocalDpi xmlns:a14="http://schemas.microsoft.com/office/drawing/2010/main" val="0"/>
                </a:ext>
              </a:extLst>
            </a:blip>
            <a:srcRect b="49933"/>
            <a:stretch/>
          </p:blipFill>
          <p:spPr>
            <a:xfrm>
              <a:off x="518851" y="5177346"/>
              <a:ext cx="4107920" cy="1009870"/>
            </a:xfrm>
            <a:prstGeom prst="rect">
              <a:avLst/>
            </a:prstGeom>
          </p:spPr>
        </p:pic>
        <p:sp>
          <p:nvSpPr>
            <p:cNvPr id="13" name="Abgerundetes Rechteck 12"/>
            <p:cNvSpPr/>
            <p:nvPr/>
          </p:nvSpPr>
          <p:spPr>
            <a:xfrm>
              <a:off x="3004457" y="5177347"/>
              <a:ext cx="410547" cy="1009870"/>
            </a:xfrm>
            <a:prstGeom prst="roundRect">
              <a:avLst/>
            </a:prstGeom>
            <a:noFill/>
            <a:ln w="28575"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grpSp>
      <p:sp>
        <p:nvSpPr>
          <p:cNvPr id="15" name="Textfeld 14"/>
          <p:cNvSpPr txBox="1"/>
          <p:nvPr/>
        </p:nvSpPr>
        <p:spPr>
          <a:xfrm>
            <a:off x="4673426" y="5221701"/>
            <a:ext cx="1699384" cy="954107"/>
          </a:xfrm>
          <a:prstGeom prst="rect">
            <a:avLst/>
          </a:prstGeom>
          <a:noFill/>
        </p:spPr>
        <p:txBody>
          <a:bodyPr wrap="square" lIns="0" tIns="0" rIns="0" bIns="0" rtlCol="0" anchor="t" anchorCtr="0">
            <a:spAutoFit/>
          </a:bodyPr>
          <a:lstStyle/>
          <a:p>
            <a:pPr algn="l">
              <a:spcBef>
                <a:spcPts val="1150"/>
              </a:spcBef>
            </a:pPr>
            <a:r>
              <a:rPr lang="en-US" sz="1400" dirty="0" smtClean="0">
                <a:solidFill>
                  <a:srgbClr val="FF0000"/>
                </a:solidFill>
              </a:rPr>
              <a:t>Two inversions</a:t>
            </a:r>
          </a:p>
          <a:p>
            <a:pPr marL="342900" indent="-342900" algn="l">
              <a:spcBef>
                <a:spcPts val="1150"/>
              </a:spcBef>
              <a:buFont typeface="+mj-lt"/>
              <a:buAutoNum type="arabicPeriod"/>
            </a:pPr>
            <a:r>
              <a:rPr lang="en-US" sz="1400" dirty="0" smtClean="0">
                <a:solidFill>
                  <a:srgbClr val="FF0000"/>
                </a:solidFill>
              </a:rPr>
              <a:t>Local Neumann</a:t>
            </a:r>
          </a:p>
          <a:p>
            <a:pPr marL="342900" indent="-342900" algn="l">
              <a:spcBef>
                <a:spcPts val="1150"/>
              </a:spcBef>
              <a:buFont typeface="+mj-lt"/>
              <a:buAutoNum type="arabicPeriod"/>
            </a:pPr>
            <a:r>
              <a:rPr lang="en-US" sz="1400" dirty="0" smtClean="0">
                <a:solidFill>
                  <a:srgbClr val="FF0000"/>
                </a:solidFill>
              </a:rPr>
              <a:t>Zonal </a:t>
            </a:r>
          </a:p>
        </p:txBody>
      </p:sp>
      <p:sp>
        <p:nvSpPr>
          <p:cNvPr id="2" name="Abgerundetes Rechteck 1"/>
          <p:cNvSpPr/>
          <p:nvPr/>
        </p:nvSpPr>
        <p:spPr>
          <a:xfrm>
            <a:off x="3216000" y="1449000"/>
            <a:ext cx="5760000" cy="3960000"/>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3" name="Textfeld 2"/>
          <p:cNvSpPr txBox="1"/>
          <p:nvPr/>
        </p:nvSpPr>
        <p:spPr>
          <a:xfrm>
            <a:off x="3756000" y="1629000"/>
            <a:ext cx="4680000" cy="3600000"/>
          </a:xfrm>
          <a:prstGeom prst="rect">
            <a:avLst/>
          </a:prstGeom>
          <a:noFill/>
        </p:spPr>
        <p:txBody>
          <a:bodyPr wrap="square" lIns="0" tIns="0" rIns="0" bIns="0" rtlCol="0" anchor="t" anchorCtr="0">
            <a:noAutofit/>
          </a:bodyPr>
          <a:lstStyle/>
          <a:p>
            <a:pPr algn="ctr">
              <a:lnSpc>
                <a:spcPts val="2300"/>
              </a:lnSpc>
              <a:spcBef>
                <a:spcPts val="1150"/>
              </a:spcBef>
            </a:pPr>
            <a:r>
              <a:rPr lang="en-US" sz="2200" b="1" dirty="0" smtClean="0">
                <a:solidFill>
                  <a:srgbClr val="C6D325"/>
                </a:solidFill>
              </a:rPr>
              <a:t>Takeaways</a:t>
            </a:r>
          </a:p>
          <a:p>
            <a:pPr marL="285750" indent="-285750">
              <a:lnSpc>
                <a:spcPts val="2300"/>
              </a:lnSpc>
              <a:spcBef>
                <a:spcPts val="1150"/>
              </a:spcBef>
              <a:buFont typeface="Arial" panose="020B0604020202020204" pitchFamily="34" charset="0"/>
              <a:buChar char="•"/>
            </a:pPr>
            <a:r>
              <a:rPr lang="en-US" dirty="0" smtClean="0">
                <a:solidFill>
                  <a:srgbClr val="C6D325"/>
                </a:solidFill>
              </a:rPr>
              <a:t>Turbulence is in a </a:t>
            </a:r>
            <a:r>
              <a:rPr lang="en-US" b="1" dirty="0" smtClean="0">
                <a:solidFill>
                  <a:srgbClr val="00B1EA"/>
                </a:solidFill>
              </a:rPr>
              <a:t>testable</a:t>
            </a:r>
            <a:r>
              <a:rPr lang="en-US" dirty="0" smtClean="0">
                <a:solidFill>
                  <a:srgbClr val="C6D325"/>
                </a:solidFill>
              </a:rPr>
              <a:t> state</a:t>
            </a:r>
          </a:p>
          <a:p>
            <a:pPr marL="285750" indent="-285750">
              <a:lnSpc>
                <a:spcPts val="2300"/>
              </a:lnSpc>
              <a:spcBef>
                <a:spcPts val="1150"/>
              </a:spcBef>
              <a:buFont typeface="Arial" panose="020B0604020202020204" pitchFamily="34" charset="0"/>
              <a:buChar char="•"/>
            </a:pPr>
            <a:r>
              <a:rPr lang="en-US" dirty="0" smtClean="0">
                <a:solidFill>
                  <a:srgbClr val="C6D325"/>
                </a:solidFill>
              </a:rPr>
              <a:t>Why not apply it to a real W7-X geometry?</a:t>
            </a:r>
          </a:p>
          <a:p>
            <a:pPr algn="ctr">
              <a:lnSpc>
                <a:spcPts val="2300"/>
              </a:lnSpc>
              <a:spcBef>
                <a:spcPts val="1150"/>
              </a:spcBef>
            </a:pPr>
            <a:r>
              <a:rPr lang="en-US" b="1" dirty="0" smtClean="0">
                <a:solidFill>
                  <a:srgbClr val="FF0000"/>
                </a:solidFill>
              </a:rPr>
              <a:t>Efficiency has to be improved</a:t>
            </a:r>
          </a:p>
          <a:p>
            <a:pPr marL="285750" indent="-285750">
              <a:lnSpc>
                <a:spcPts val="2300"/>
              </a:lnSpc>
              <a:spcBef>
                <a:spcPts val="1150"/>
              </a:spcBef>
              <a:buFont typeface="Arial" panose="020B0604020202020204" pitchFamily="34" charset="0"/>
              <a:buChar char="•"/>
            </a:pPr>
            <a:r>
              <a:rPr lang="en-US" dirty="0" smtClean="0">
                <a:solidFill>
                  <a:srgbClr val="C6D325"/>
                </a:solidFill>
              </a:rPr>
              <a:t>Parallelization in Z</a:t>
            </a:r>
          </a:p>
          <a:p>
            <a:pPr marL="285750" indent="-285750">
              <a:lnSpc>
                <a:spcPts val="2300"/>
              </a:lnSpc>
              <a:spcBef>
                <a:spcPts val="1150"/>
              </a:spcBef>
              <a:buFont typeface="Arial" panose="020B0604020202020204" pitchFamily="34" charset="0"/>
              <a:buChar char="•"/>
            </a:pPr>
            <a:r>
              <a:rPr lang="en-US" dirty="0" smtClean="0">
                <a:solidFill>
                  <a:srgbClr val="C6D325"/>
                </a:solidFill>
              </a:rPr>
              <a:t>Preconditioning (e conduction) </a:t>
            </a:r>
          </a:p>
          <a:p>
            <a:pPr marL="285750" indent="-285750">
              <a:lnSpc>
                <a:spcPts val="2300"/>
              </a:lnSpc>
              <a:spcBef>
                <a:spcPts val="1150"/>
              </a:spcBef>
              <a:buFont typeface="Arial" panose="020B0604020202020204" pitchFamily="34" charset="0"/>
              <a:buChar char="•"/>
            </a:pPr>
            <a:r>
              <a:rPr lang="en-US" dirty="0" smtClean="0">
                <a:solidFill>
                  <a:srgbClr val="C6D325"/>
                </a:solidFill>
              </a:rPr>
              <a:t>Making the life of the solver easier</a:t>
            </a:r>
          </a:p>
        </p:txBody>
      </p:sp>
    </p:spTree>
    <p:extLst>
      <p:ext uri="{BB962C8B-B14F-4D97-AF65-F5344CB8AC3E}">
        <p14:creationId xmlns:p14="http://schemas.microsoft.com/office/powerpoint/2010/main" val="1898707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Grid generation and </a:t>
            </a:r>
            <a:r>
              <a:rPr lang="en-US" sz="4000" dirty="0" err="1" smtClean="0"/>
              <a:t>flexiblity</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7</a:t>
            </a:fld>
            <a:endParaRPr lang="de-DE" dirty="0"/>
          </a:p>
        </p:txBody>
      </p:sp>
    </p:spTree>
    <p:extLst>
      <p:ext uri="{BB962C8B-B14F-4D97-AF65-F5344CB8AC3E}">
        <p14:creationId xmlns:p14="http://schemas.microsoft.com/office/powerpoint/2010/main" val="271336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p:cNvGrpSpPr>
            <a:grpSpLocks noChangeAspect="1"/>
          </p:cNvGrpSpPr>
          <p:nvPr/>
        </p:nvGrpSpPr>
        <p:grpSpPr>
          <a:xfrm>
            <a:off x="195853" y="951722"/>
            <a:ext cx="3258623" cy="5681878"/>
            <a:chOff x="4524145" y="1212997"/>
            <a:chExt cx="3150071" cy="5492603"/>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4145" y="1212997"/>
              <a:ext cx="3150071" cy="5492603"/>
            </a:xfrm>
            <a:prstGeom prst="rect">
              <a:avLst/>
            </a:prstGeom>
          </p:spPr>
        </p:pic>
        <p:cxnSp>
          <p:nvCxnSpPr>
            <p:cNvPr id="13" name="Gerade Verbindung mit Pfeil 12"/>
            <p:cNvCxnSpPr/>
            <p:nvPr/>
          </p:nvCxnSpPr>
          <p:spPr>
            <a:xfrm>
              <a:off x="6305577" y="4419218"/>
              <a:ext cx="85895" cy="1417794"/>
            </a:xfrm>
            <a:prstGeom prst="straightConnector1">
              <a:avLst/>
            </a:prstGeom>
            <a:ln w="38100" cmpd="sng">
              <a:solidFill>
                <a:srgbClr val="FF000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grpSp>
      <p:sp>
        <p:nvSpPr>
          <p:cNvPr id="2" name="Inhaltsplatzhalter 1"/>
          <p:cNvSpPr>
            <a:spLocks noGrp="1"/>
          </p:cNvSpPr>
          <p:nvPr>
            <p:ph sz="half" idx="1"/>
          </p:nvPr>
        </p:nvSpPr>
        <p:spPr>
          <a:xfrm>
            <a:off x="3845479" y="1082351"/>
            <a:ext cx="4646336" cy="4996310"/>
          </a:xfrm>
        </p:spPr>
        <p:txBody>
          <a:bodyPr>
            <a:noAutofit/>
          </a:bodyPr>
          <a:lstStyle/>
          <a:p>
            <a:pPr algn="ctr"/>
            <a:r>
              <a:rPr lang="en-US" sz="2200" b="1" dirty="0" smtClean="0"/>
              <a:t>Curvilinear grids</a:t>
            </a:r>
          </a:p>
          <a:p>
            <a:pPr marL="285750" indent="-285750">
              <a:buFont typeface="Arial" panose="020B0604020202020204" pitchFamily="34" charset="0"/>
              <a:buChar char="•"/>
            </a:pPr>
            <a:r>
              <a:rPr lang="en-US" dirty="0" smtClean="0"/>
              <a:t>Solve elliptic equation between </a:t>
            </a:r>
            <a:r>
              <a:rPr lang="en-US" b="1" dirty="0" smtClean="0">
                <a:solidFill>
                  <a:srgbClr val="EF7C00"/>
                </a:solidFill>
              </a:rPr>
              <a:t>inner</a:t>
            </a:r>
            <a:r>
              <a:rPr lang="en-US" dirty="0" smtClean="0"/>
              <a:t> and </a:t>
            </a:r>
            <a:r>
              <a:rPr lang="en-US" b="1" dirty="0" smtClean="0">
                <a:solidFill>
                  <a:schemeClr val="accent4"/>
                </a:solidFill>
              </a:rPr>
              <a:t>outer</a:t>
            </a:r>
            <a:r>
              <a:rPr lang="en-US" dirty="0" smtClean="0"/>
              <a:t> line</a:t>
            </a:r>
          </a:p>
          <a:p>
            <a:pPr marL="285750" indent="-285750">
              <a:buFont typeface="Arial" panose="020B0604020202020204" pitchFamily="34" charset="0"/>
              <a:buChar char="•"/>
            </a:pPr>
            <a:r>
              <a:rPr lang="en-US" dirty="0" smtClean="0"/>
              <a:t>Problems when normal of the core is tangential to the outer line when projected</a:t>
            </a:r>
          </a:p>
          <a:p>
            <a:pPr marL="285750" indent="-285750">
              <a:buFont typeface="Arial" panose="020B0604020202020204" pitchFamily="34" charset="0"/>
              <a:buChar char="•"/>
            </a:pPr>
            <a:r>
              <a:rPr lang="en-US" dirty="0" smtClean="0"/>
              <a:t>Works for open </a:t>
            </a:r>
            <a:r>
              <a:rPr lang="en-US" dirty="0" err="1" smtClean="0"/>
              <a:t>divertors</a:t>
            </a:r>
            <a:r>
              <a:rPr lang="en-US" dirty="0" smtClean="0"/>
              <a:t> (like current W7-X) but not for closed </a:t>
            </a:r>
            <a:r>
              <a:rPr lang="en-US" dirty="0" err="1" smtClean="0"/>
              <a:t>divertors</a:t>
            </a:r>
            <a:r>
              <a:rPr lang="en-US" dirty="0" smtClean="0"/>
              <a:t> or long divertor legs in tokamaks</a:t>
            </a:r>
          </a:p>
          <a:p>
            <a:pPr marL="285750" indent="-285750">
              <a:buFont typeface="Arial" panose="020B0604020202020204" pitchFamily="34" charset="0"/>
              <a:buChar char="•"/>
            </a:pPr>
            <a:r>
              <a:rPr lang="en-US" dirty="0" smtClean="0"/>
              <a:t>Can be addressed with altering the elliptic grid solver</a:t>
            </a:r>
          </a:p>
          <a:p>
            <a:pPr marL="285750" indent="-285750">
              <a:buFont typeface="Arial" panose="020B0604020202020204" pitchFamily="34" charset="0"/>
              <a:buChar char="•"/>
            </a:pPr>
            <a:r>
              <a:rPr lang="en-US" dirty="0" smtClean="0"/>
              <a:t>“Radial” </a:t>
            </a:r>
            <a:r>
              <a:rPr lang="en-US" b="1" dirty="0" smtClean="0">
                <a:solidFill>
                  <a:srgbClr val="00B050"/>
                </a:solidFill>
              </a:rPr>
              <a:t>number of cells </a:t>
            </a:r>
            <a:r>
              <a:rPr lang="en-US" dirty="0" smtClean="0"/>
              <a:t>the same for each poloidal angle</a:t>
            </a:r>
          </a:p>
          <a:p>
            <a:pPr marL="285750" indent="-285750">
              <a:buFont typeface="Arial" panose="020B0604020202020204" pitchFamily="34" charset="0"/>
              <a:buChar char="•"/>
            </a:pPr>
            <a:endParaRPr lang="en-US" dirty="0"/>
          </a:p>
        </p:txBody>
      </p:sp>
      <p:sp>
        <p:nvSpPr>
          <p:cNvPr id="4" name="Titel 3"/>
          <p:cNvSpPr>
            <a:spLocks noGrp="1"/>
          </p:cNvSpPr>
          <p:nvPr>
            <p:ph type="title"/>
          </p:nvPr>
        </p:nvSpPr>
        <p:spPr/>
        <p:txBody>
          <a:bodyPr/>
          <a:lstStyle/>
          <a:p>
            <a:r>
              <a:rPr lang="en-US" sz="4000" dirty="0" smtClean="0"/>
              <a:t>Toy problem: TCV X-21</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8</a:t>
            </a:fld>
            <a:endParaRPr lang="de-DE" dirty="0"/>
          </a:p>
        </p:txBody>
      </p:sp>
      <p:grpSp>
        <p:nvGrpSpPr>
          <p:cNvPr id="18" name="Gruppieren 17"/>
          <p:cNvGrpSpPr/>
          <p:nvPr/>
        </p:nvGrpSpPr>
        <p:grpSpPr>
          <a:xfrm>
            <a:off x="8491815" y="951722"/>
            <a:ext cx="3155064" cy="5681878"/>
            <a:chOff x="8491815" y="951722"/>
            <a:chExt cx="3155064" cy="5681878"/>
          </a:xfrm>
        </p:grpSpPr>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1815" y="951722"/>
              <a:ext cx="3155064" cy="5681878"/>
            </a:xfrm>
            <a:prstGeom prst="rect">
              <a:avLst/>
            </a:prstGeom>
          </p:spPr>
        </p:pic>
        <p:cxnSp>
          <p:nvCxnSpPr>
            <p:cNvPr id="10" name="Gerade Verbindung mit Pfeil 9"/>
            <p:cNvCxnSpPr/>
            <p:nvPr/>
          </p:nvCxnSpPr>
          <p:spPr>
            <a:xfrm>
              <a:off x="10285673" y="4167188"/>
              <a:ext cx="89968" cy="1020632"/>
            </a:xfrm>
            <a:prstGeom prst="straightConnector1">
              <a:avLst/>
            </a:prstGeom>
            <a:ln w="38100" cmpd="sng">
              <a:solidFill>
                <a:srgbClr val="FF000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20" name="Gerade Verbindung mit Pfeil 19"/>
          <p:cNvCxnSpPr/>
          <p:nvPr/>
        </p:nvCxnSpPr>
        <p:spPr>
          <a:xfrm flipH="1">
            <a:off x="10086393" y="4167188"/>
            <a:ext cx="74644" cy="1795073"/>
          </a:xfrm>
          <a:prstGeom prst="straightConnector1">
            <a:avLst/>
          </a:prstGeom>
          <a:ln w="38100" cmpd="sng">
            <a:solidFill>
              <a:srgbClr val="00B05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a:off x="11066102" y="3377687"/>
            <a:ext cx="214672" cy="111962"/>
          </a:xfrm>
          <a:prstGeom prst="straightConnector1">
            <a:avLst/>
          </a:prstGeom>
          <a:ln w="38100" cmpd="sng">
            <a:solidFill>
              <a:srgbClr val="00B05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21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p:txBody>
          <a:bodyPr>
            <a:normAutofit/>
          </a:bodyPr>
          <a:lstStyle/>
          <a:p>
            <a:pPr algn="ctr"/>
            <a:r>
              <a:rPr lang="en-US" sz="2200" b="1" dirty="0" smtClean="0"/>
              <a:t>Penalization</a:t>
            </a:r>
          </a:p>
          <a:p>
            <a:pPr marL="342900" indent="-342900">
              <a:buFont typeface="Arial" panose="020B0604020202020204" pitchFamily="34" charset="0"/>
              <a:buChar char="•"/>
            </a:pPr>
            <a:r>
              <a:rPr lang="en-US" dirty="0" smtClean="0"/>
              <a:t>Impose boundaries by altering your equations</a:t>
            </a:r>
          </a:p>
          <a:p>
            <a:pPr marL="342900" indent="-342900">
              <a:buFont typeface="Arial" panose="020B0604020202020204" pitchFamily="34" charset="0"/>
              <a:buChar char="•"/>
            </a:pPr>
            <a:r>
              <a:rPr lang="en-US" u="sng" dirty="0" smtClean="0"/>
              <a:t>Smooth</a:t>
            </a:r>
            <a:r>
              <a:rPr lang="en-US" dirty="0" smtClean="0"/>
              <a:t> penalization function</a:t>
            </a:r>
          </a:p>
          <a:p>
            <a:pPr marL="342900" indent="-342900">
              <a:buFont typeface="Arial" panose="020B0604020202020204" pitchFamily="34" charset="0"/>
              <a:buChar char="•"/>
            </a:pPr>
            <a:r>
              <a:rPr lang="en-US" dirty="0" smtClean="0"/>
              <a:t>Outer boundary is not exactly localized anymore</a:t>
            </a:r>
          </a:p>
          <a:p>
            <a:pPr marL="342900" indent="-342900">
              <a:buFont typeface="Arial" panose="020B0604020202020204" pitchFamily="34" charset="0"/>
              <a:buChar char="•"/>
            </a:pPr>
            <a:r>
              <a:rPr lang="en-US" dirty="0" smtClean="0"/>
              <a:t>Create arbitrary shapes</a:t>
            </a:r>
          </a:p>
          <a:p>
            <a:pPr marL="342900" indent="-342900">
              <a:buFont typeface="Arial" panose="020B0604020202020204" pitchFamily="34" charset="0"/>
              <a:buChar char="•"/>
            </a:pPr>
            <a:endParaRPr lang="en-US" dirty="0"/>
          </a:p>
        </p:txBody>
      </p:sp>
      <p:pic>
        <p:nvPicPr>
          <p:cNvPr id="7" name="Inhaltsplatzhalt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10239" y="306290"/>
            <a:ext cx="5187884" cy="6551710"/>
          </a:xfrm>
        </p:spPr>
      </p:pic>
      <p:sp>
        <p:nvSpPr>
          <p:cNvPr id="4" name="Titel 3"/>
          <p:cNvSpPr>
            <a:spLocks noGrp="1"/>
          </p:cNvSpPr>
          <p:nvPr>
            <p:ph type="title"/>
          </p:nvPr>
        </p:nvSpPr>
        <p:spPr/>
        <p:txBody>
          <a:bodyPr/>
          <a:lstStyle/>
          <a:p>
            <a:r>
              <a:rPr lang="en-US" sz="4000" dirty="0"/>
              <a:t>Toy problem: TCV X-21</a:t>
            </a:r>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9</a:t>
            </a:fld>
            <a:endParaRPr lang="de-DE" dirty="0"/>
          </a:p>
        </p:txBody>
      </p:sp>
    </p:spTree>
    <p:extLst>
      <p:ext uri="{BB962C8B-B14F-4D97-AF65-F5344CB8AC3E}">
        <p14:creationId xmlns:p14="http://schemas.microsoft.com/office/powerpoint/2010/main" val="2958375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8670" y="951722"/>
            <a:ext cx="3642868" cy="5760000"/>
          </a:xfrm>
          <a:prstGeom prst="rect">
            <a:avLst/>
          </a:prstGeom>
        </p:spPr>
      </p:pic>
      <p:sp>
        <p:nvSpPr>
          <p:cNvPr id="4" name="Titel 3"/>
          <p:cNvSpPr>
            <a:spLocks noGrp="1"/>
          </p:cNvSpPr>
          <p:nvPr>
            <p:ph type="title"/>
          </p:nvPr>
        </p:nvSpPr>
        <p:spPr/>
        <p:txBody>
          <a:bodyPr/>
          <a:lstStyle/>
          <a:p>
            <a:r>
              <a:rPr lang="en-US" sz="4000" dirty="0"/>
              <a:t>Toy problem: TCV X-21</a:t>
            </a:r>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10</a:t>
            </a:fld>
            <a:endParaRPr lang="de-DE"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53" y="951722"/>
            <a:ext cx="3303427" cy="5760000"/>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3238" y="1223963"/>
            <a:ext cx="1026385" cy="1848392"/>
          </a:xfrm>
          <a:prstGeom prst="rect">
            <a:avLst/>
          </a:prstGeom>
        </p:spPr>
      </p:pic>
      <p:sp>
        <p:nvSpPr>
          <p:cNvPr id="14" name="Multiplizieren 13"/>
          <p:cNvSpPr>
            <a:spLocks noChangeAspect="1"/>
          </p:cNvSpPr>
          <p:nvPr/>
        </p:nvSpPr>
        <p:spPr>
          <a:xfrm>
            <a:off x="3691712" y="1326095"/>
            <a:ext cx="1350184" cy="1361012"/>
          </a:xfrm>
          <a:prstGeom prst="mathMultiply">
            <a:avLst/>
          </a:prstGeom>
          <a:solidFill>
            <a:srgbClr val="FF0000"/>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15" name="Pfeil nach rechts 14"/>
          <p:cNvSpPr/>
          <p:nvPr/>
        </p:nvSpPr>
        <p:spPr>
          <a:xfrm>
            <a:off x="3616054" y="4321108"/>
            <a:ext cx="1574440" cy="606490"/>
          </a:xfrm>
          <a:prstGeom prst="rightArrow">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16" name="Textfeld 15"/>
          <p:cNvSpPr txBox="1"/>
          <p:nvPr/>
        </p:nvSpPr>
        <p:spPr>
          <a:xfrm>
            <a:off x="8703859" y="1188293"/>
            <a:ext cx="3318927" cy="4603824"/>
          </a:xfrm>
          <a:prstGeom prst="rect">
            <a:avLst/>
          </a:prstGeom>
          <a:noFill/>
        </p:spPr>
        <p:txBody>
          <a:bodyPr wrap="square" lIns="0" tIns="0" rIns="0" bIns="0" rtlCol="0" anchor="t" anchorCtr="0">
            <a:spAutoFit/>
          </a:bodyPr>
          <a:lstStyle/>
          <a:p>
            <a:pPr marL="180000" indent="-180000" algn="l">
              <a:lnSpc>
                <a:spcPts val="2300"/>
              </a:lnSpc>
              <a:spcBef>
                <a:spcPts val="1150"/>
              </a:spcBef>
              <a:buFont typeface="Arial" panose="020B0604020202020204" pitchFamily="34" charset="0"/>
              <a:buChar char="•"/>
            </a:pPr>
            <a:r>
              <a:rPr lang="en-US" sz="1600" dirty="0" smtClean="0"/>
              <a:t>Create rectangular grid with penalization</a:t>
            </a:r>
          </a:p>
          <a:p>
            <a:pPr marL="180000" indent="-180000" algn="l">
              <a:lnSpc>
                <a:spcPts val="2300"/>
              </a:lnSpc>
              <a:spcBef>
                <a:spcPts val="1150"/>
              </a:spcBef>
              <a:buFont typeface="Arial" panose="020B0604020202020204" pitchFamily="34" charset="0"/>
              <a:buChar char="•"/>
            </a:pPr>
            <a:r>
              <a:rPr lang="en-US" sz="1600" dirty="0" smtClean="0"/>
              <a:t>Parallel derivatives </a:t>
            </a:r>
            <a:r>
              <a:rPr lang="en-US" sz="1600" b="1" dirty="0" smtClean="0"/>
              <a:t>still work </a:t>
            </a:r>
            <a:r>
              <a:rPr lang="en-US" sz="1600" dirty="0" smtClean="0"/>
              <a:t>because of </a:t>
            </a:r>
            <a:r>
              <a:rPr lang="en-US" sz="1600" dirty="0" err="1" smtClean="0"/>
              <a:t>Fci</a:t>
            </a:r>
            <a:endParaRPr lang="en-US" sz="1600" dirty="0" smtClean="0"/>
          </a:p>
          <a:p>
            <a:pPr marL="180000" indent="-180000" algn="l">
              <a:lnSpc>
                <a:spcPts val="2300"/>
              </a:lnSpc>
              <a:spcBef>
                <a:spcPts val="1150"/>
              </a:spcBef>
              <a:buFont typeface="Arial" panose="020B0604020202020204" pitchFamily="34" charset="0"/>
              <a:buChar char="•"/>
            </a:pPr>
            <a:r>
              <a:rPr lang="en-US" sz="1600" dirty="0" smtClean="0"/>
              <a:t>Simulating “dead” area, should not govern the time step but increases number of CPUs needed</a:t>
            </a:r>
          </a:p>
          <a:p>
            <a:pPr marL="180000" indent="-180000" algn="l">
              <a:lnSpc>
                <a:spcPts val="2300"/>
              </a:lnSpc>
              <a:spcBef>
                <a:spcPts val="1150"/>
              </a:spcBef>
              <a:buFont typeface="Arial" panose="020B0604020202020204" pitchFamily="34" charset="0"/>
              <a:buChar char="•"/>
            </a:pPr>
            <a:r>
              <a:rPr lang="en-US" sz="1600" dirty="0" smtClean="0"/>
              <a:t>Slab grids are numerically easier (no derivatives in metric coefficients) </a:t>
            </a:r>
          </a:p>
          <a:p>
            <a:pPr marL="180000" indent="-180000" algn="l">
              <a:lnSpc>
                <a:spcPts val="2300"/>
              </a:lnSpc>
              <a:spcBef>
                <a:spcPts val="1150"/>
              </a:spcBef>
              <a:buFont typeface="Arial" panose="020B0604020202020204" pitchFamily="34" charset="0"/>
              <a:buChar char="•"/>
            </a:pPr>
            <a:r>
              <a:rPr lang="en-US" sz="1600" dirty="0" smtClean="0"/>
              <a:t>We simulate the core</a:t>
            </a:r>
            <a:endParaRPr lang="en-US" sz="1600" dirty="0"/>
          </a:p>
          <a:p>
            <a:pPr marL="637200" lvl="1" indent="-180000">
              <a:lnSpc>
                <a:spcPts val="2300"/>
              </a:lnSpc>
              <a:spcBef>
                <a:spcPts val="1150"/>
              </a:spcBef>
              <a:buFont typeface="Arial" panose="020B0604020202020204" pitchFamily="34" charset="0"/>
              <a:buChar char="•"/>
            </a:pPr>
            <a:r>
              <a:rPr lang="en-US" sz="1600" dirty="0" smtClean="0"/>
              <a:t>No core boundary conditions required </a:t>
            </a:r>
            <a:r>
              <a:rPr lang="en-US" sz="1600" dirty="0" smtClean="0">
                <a:sym typeface="Wingdings" panose="05000000000000000000" pitchFamily="2" charset="2"/>
              </a:rPr>
              <a:t></a:t>
            </a:r>
            <a:endParaRPr lang="en-US" sz="1600" dirty="0" smtClean="0"/>
          </a:p>
        </p:txBody>
      </p:sp>
    </p:spTree>
    <p:extLst>
      <p:ext uri="{BB962C8B-B14F-4D97-AF65-F5344CB8AC3E}">
        <p14:creationId xmlns:p14="http://schemas.microsoft.com/office/powerpoint/2010/main" val="1449327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275" r="6709"/>
          <a:stretch/>
        </p:blipFill>
        <p:spPr>
          <a:xfrm>
            <a:off x="93141" y="2385600"/>
            <a:ext cx="2812248" cy="3960000"/>
          </a:xfrm>
        </p:spPr>
      </p:pic>
      <p:sp>
        <p:nvSpPr>
          <p:cNvPr id="2" name="Inhaltsplatzhalter 1"/>
          <p:cNvSpPr>
            <a:spLocks noGrp="1"/>
          </p:cNvSpPr>
          <p:nvPr>
            <p:ph sz="half" idx="1"/>
          </p:nvPr>
        </p:nvSpPr>
        <p:spPr/>
        <p:txBody>
          <a:bodyPr>
            <a:normAutofit/>
          </a:bodyPr>
          <a:lstStyle/>
          <a:p>
            <a:pPr algn="ctr"/>
            <a:r>
              <a:rPr lang="en-US" sz="2200" b="1" dirty="0" smtClean="0"/>
              <a:t>Without drifts</a:t>
            </a:r>
            <a:endParaRPr lang="en-US" sz="2200" b="1" dirty="0"/>
          </a:p>
        </p:txBody>
      </p:sp>
      <p:sp>
        <p:nvSpPr>
          <p:cNvPr id="4" name="Titel 3"/>
          <p:cNvSpPr>
            <a:spLocks noGrp="1"/>
          </p:cNvSpPr>
          <p:nvPr>
            <p:ph type="title"/>
          </p:nvPr>
        </p:nvSpPr>
        <p:spPr/>
        <p:txBody>
          <a:bodyPr/>
          <a:lstStyle/>
          <a:p>
            <a:r>
              <a:rPr lang="en-US" sz="4000" dirty="0"/>
              <a:t>Toy problem: TCV </a:t>
            </a:r>
            <a:r>
              <a:rPr lang="en-US" sz="4000" dirty="0" smtClean="0"/>
              <a:t>X-21</a:t>
            </a:r>
            <a:br>
              <a:rPr lang="en-US" sz="4000" dirty="0" smtClean="0"/>
            </a:br>
            <a:r>
              <a:rPr lang="en-US" sz="4000" dirty="0"/>
              <a:t/>
            </a:r>
            <a:br>
              <a:rPr lang="en-US" sz="4000" dirty="0"/>
            </a:br>
            <a:r>
              <a:rPr lang="en-US" sz="4000" dirty="0" smtClean="0"/>
              <a:t>But can it actually run?</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11</a:t>
            </a:fld>
            <a:endParaRPr lang="de-DE"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20982" r="2558"/>
          <a:stretch/>
        </p:blipFill>
        <p:spPr>
          <a:xfrm>
            <a:off x="3045345" y="2385600"/>
            <a:ext cx="3027785" cy="3960000"/>
          </a:xfrm>
          <a:prstGeom prst="rect">
            <a:avLst/>
          </a:prstGeom>
        </p:spPr>
      </p:pic>
    </p:spTree>
    <p:extLst>
      <p:ext uri="{BB962C8B-B14F-4D97-AF65-F5344CB8AC3E}">
        <p14:creationId xmlns:p14="http://schemas.microsoft.com/office/powerpoint/2010/main" val="1758777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275" r="6709"/>
          <a:stretch/>
        </p:blipFill>
        <p:spPr>
          <a:xfrm>
            <a:off x="93141" y="2385600"/>
            <a:ext cx="2812248" cy="3960000"/>
          </a:xfrm>
        </p:spPr>
      </p:pic>
      <p:sp>
        <p:nvSpPr>
          <p:cNvPr id="2" name="Inhaltsplatzhalter 1"/>
          <p:cNvSpPr>
            <a:spLocks noGrp="1"/>
          </p:cNvSpPr>
          <p:nvPr>
            <p:ph sz="half" idx="1"/>
          </p:nvPr>
        </p:nvSpPr>
        <p:spPr/>
        <p:txBody>
          <a:bodyPr>
            <a:normAutofit/>
          </a:bodyPr>
          <a:lstStyle/>
          <a:p>
            <a:pPr algn="ctr"/>
            <a:r>
              <a:rPr lang="en-US" sz="2200" b="1" dirty="0" smtClean="0"/>
              <a:t>Without drifts</a:t>
            </a:r>
            <a:endParaRPr lang="en-US" sz="2200" b="1" dirty="0"/>
          </a:p>
        </p:txBody>
      </p:sp>
      <p:sp>
        <p:nvSpPr>
          <p:cNvPr id="4" name="Titel 3"/>
          <p:cNvSpPr>
            <a:spLocks noGrp="1"/>
          </p:cNvSpPr>
          <p:nvPr>
            <p:ph type="title"/>
          </p:nvPr>
        </p:nvSpPr>
        <p:spPr/>
        <p:txBody>
          <a:bodyPr/>
          <a:lstStyle/>
          <a:p>
            <a:r>
              <a:rPr lang="en-US" sz="4000" dirty="0"/>
              <a:t>Toy problem: TCV </a:t>
            </a:r>
            <a:r>
              <a:rPr lang="en-US" sz="4000" dirty="0" smtClean="0"/>
              <a:t>X-21</a:t>
            </a:r>
            <a:br>
              <a:rPr lang="en-US" sz="4000" dirty="0" smtClean="0"/>
            </a:br>
            <a:r>
              <a:rPr lang="en-US" sz="4000" dirty="0"/>
              <a:t/>
            </a:r>
            <a:br>
              <a:rPr lang="en-US" sz="4000" dirty="0"/>
            </a:br>
            <a:r>
              <a:rPr lang="en-US" sz="4000" dirty="0" smtClean="0"/>
              <a:t>But can it actually run?</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12</a:t>
            </a:fld>
            <a:endParaRPr lang="de-DE"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20982" r="2558"/>
          <a:stretch/>
        </p:blipFill>
        <p:spPr>
          <a:xfrm>
            <a:off x="3045345" y="2385600"/>
            <a:ext cx="3027785" cy="3960000"/>
          </a:xfrm>
          <a:prstGeom prst="rect">
            <a:avLst/>
          </a:prstGeom>
        </p:spPr>
      </p:pic>
      <p:pic>
        <p:nvPicPr>
          <p:cNvPr id="9" name="Grafik 8"/>
          <p:cNvPicPr>
            <a:picLocks noChangeAspect="1"/>
          </p:cNvPicPr>
          <p:nvPr/>
        </p:nvPicPr>
        <p:blipFill rotWithShape="1">
          <a:blip r:embed="rId4">
            <a:extLst>
              <a:ext uri="{28A0092B-C50C-407E-A947-70E740481C1C}">
                <a14:useLocalDpi xmlns:a14="http://schemas.microsoft.com/office/drawing/2010/main" val="0"/>
              </a:ext>
            </a:extLst>
          </a:blip>
          <a:srcRect l="22499" r="6227"/>
          <a:stretch/>
        </p:blipFill>
        <p:spPr>
          <a:xfrm>
            <a:off x="6076745" y="2385600"/>
            <a:ext cx="2822511" cy="3960000"/>
          </a:xfrm>
          <a:prstGeom prst="rect">
            <a:avLst/>
          </a:prstGeom>
        </p:spPr>
      </p:pic>
      <p:pic>
        <p:nvPicPr>
          <p:cNvPr id="10" name="Grafik 9"/>
          <p:cNvPicPr>
            <a:picLocks noChangeAspect="1"/>
          </p:cNvPicPr>
          <p:nvPr/>
        </p:nvPicPr>
        <p:blipFill rotWithShape="1">
          <a:blip r:embed="rId5">
            <a:extLst>
              <a:ext uri="{28A0092B-C50C-407E-A947-70E740481C1C}">
                <a14:useLocalDpi xmlns:a14="http://schemas.microsoft.com/office/drawing/2010/main" val="0"/>
              </a:ext>
            </a:extLst>
          </a:blip>
          <a:srcRect l="22066" r="3850"/>
          <a:stretch/>
        </p:blipFill>
        <p:spPr>
          <a:xfrm>
            <a:off x="9097345" y="2385600"/>
            <a:ext cx="2933700" cy="3960000"/>
          </a:xfrm>
          <a:prstGeom prst="rect">
            <a:avLst/>
          </a:prstGeom>
        </p:spPr>
      </p:pic>
      <p:sp>
        <p:nvSpPr>
          <p:cNvPr id="11" name="Inhaltsplatzhalter 1"/>
          <p:cNvSpPr txBox="1">
            <a:spLocks/>
          </p:cNvSpPr>
          <p:nvPr/>
        </p:nvSpPr>
        <p:spPr>
          <a:xfrm>
            <a:off x="6271219" y="1881188"/>
            <a:ext cx="5265737" cy="4572000"/>
          </a:xfrm>
          <a:prstGeom prst="rect">
            <a:avLst/>
          </a:prstGeom>
        </p:spPr>
        <p:txBody>
          <a:bodyPr vert="horz" lIns="0" tIns="45720" rIns="0" bIns="45720" rtlCol="0">
            <a:normAutofit/>
          </a:bodyPr>
          <a:lst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0" kern="400" spc="40" baseline="0">
                <a:solidFill>
                  <a:schemeClr val="tx1"/>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b="1" kern="600" spc="40" baseline="0">
                <a:solidFill>
                  <a:schemeClr val="tx2"/>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a:lstStyle>
          <a:p>
            <a:pPr algn="ctr"/>
            <a:r>
              <a:rPr lang="en-US" sz="2200" b="1" dirty="0" smtClean="0"/>
              <a:t>With drifts</a:t>
            </a:r>
            <a:endParaRPr lang="en-US" sz="2200" b="1" dirty="0"/>
          </a:p>
        </p:txBody>
      </p:sp>
      <p:sp>
        <p:nvSpPr>
          <p:cNvPr id="3" name="Abgerundetes Rechteck 2"/>
          <p:cNvSpPr/>
          <p:nvPr/>
        </p:nvSpPr>
        <p:spPr>
          <a:xfrm>
            <a:off x="7315199" y="441326"/>
            <a:ext cx="3190875" cy="863599"/>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Alternative: Unstructured grids </a:t>
            </a:r>
          </a:p>
          <a:p>
            <a:pPr algn="ctr">
              <a:spcBef>
                <a:spcPts val="1150"/>
              </a:spcBef>
              <a:buClr>
                <a:srgbClr val="116656"/>
              </a:buClr>
              <a:buSzPct val="120000"/>
            </a:pPr>
            <a:r>
              <a:rPr lang="en-US" sz="1300" b="1" dirty="0" smtClean="0">
                <a:solidFill>
                  <a:schemeClr val="bg1"/>
                </a:solidFill>
              </a:rPr>
              <a:t>See D. Bold’s poster</a:t>
            </a:r>
            <a:endParaRPr lang="en-US" sz="1300" b="1" dirty="0" smtClean="0">
              <a:solidFill>
                <a:schemeClr val="bg1"/>
              </a:solidFill>
            </a:endParaRPr>
          </a:p>
        </p:txBody>
      </p:sp>
    </p:spTree>
    <p:extLst>
      <p:ext uri="{BB962C8B-B14F-4D97-AF65-F5344CB8AC3E}">
        <p14:creationId xmlns:p14="http://schemas.microsoft.com/office/powerpoint/2010/main" val="3081631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The drift model</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13</a:t>
            </a:fld>
            <a:endParaRPr lang="de-DE" dirty="0"/>
          </a:p>
        </p:txBody>
      </p:sp>
    </p:spTree>
    <p:extLst>
      <p:ext uri="{BB962C8B-B14F-4D97-AF65-F5344CB8AC3E}">
        <p14:creationId xmlns:p14="http://schemas.microsoft.com/office/powerpoint/2010/main" val="19570054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2">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14</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3"/>
                <a:stretch>
                  <a:fillRect/>
                </a:stretch>
              </a:blipFill>
            </p:spPr>
            <p:txBody>
              <a:bodyPr/>
              <a:lstStyle/>
              <a:p>
                <a:r>
                  <a:rPr lang="en-US">
                    <a:noFill/>
                  </a:rPr>
                  <a:t> </a:t>
                </a:r>
              </a:p>
            </p:txBody>
          </p:sp>
        </mc:Fallback>
      </mc:AlternateContent>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
        <p:nvSpPr>
          <p:cNvPr id="27" name="Textfeld 26"/>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sp>
        <p:nvSpPr>
          <p:cNvPr id="29" name="Textfeld 28"/>
          <p:cNvSpPr txBox="1"/>
          <p:nvPr/>
        </p:nvSpPr>
        <p:spPr>
          <a:xfrm>
            <a:off x="172278" y="1045994"/>
            <a:ext cx="3525078" cy="562846"/>
          </a:xfrm>
          <a:prstGeom prst="rect">
            <a:avLst/>
          </a:prstGeom>
          <a:noFill/>
        </p:spPr>
        <p:txBody>
          <a:bodyPr wrap="squar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b="1" dirty="0" smtClean="0"/>
              <a:t>Evolve vorticity, Ohm’s law and the potential</a:t>
            </a:r>
            <a:endParaRPr lang="en-US" sz="1600" b="1" dirty="0" smtClean="0"/>
          </a:p>
        </p:txBody>
      </p:sp>
    </p:spTree>
    <p:extLst>
      <p:ext uri="{BB962C8B-B14F-4D97-AF65-F5344CB8AC3E}">
        <p14:creationId xmlns:p14="http://schemas.microsoft.com/office/powerpoint/2010/main" val="286204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573" y="3448337"/>
            <a:ext cx="3600000" cy="2445106"/>
          </a:xfrm>
          <a:prstGeom prst="rect">
            <a:avLst/>
          </a:prstGeom>
        </p:spPr>
      </p:pic>
      <p:pic>
        <p:nvPicPr>
          <p:cNvPr id="15" name="Grafik 14"/>
          <p:cNvPicPr>
            <a:picLocks noChangeAspect="1"/>
          </p:cNvPicPr>
          <p:nvPr/>
        </p:nvPicPr>
        <p:blipFill rotWithShape="1">
          <a:blip r:embed="rId3">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15</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4" name="Rechteck 13"/>
          <p:cNvSpPr/>
          <p:nvPr/>
        </p:nvSpPr>
        <p:spPr>
          <a:xfrm>
            <a:off x="4296939" y="2158409"/>
            <a:ext cx="3600000" cy="3894372"/>
          </a:xfrm>
          <a:prstGeom prst="rect">
            <a:avLst/>
          </a:prstGeom>
          <a:noFill/>
          <a:ln w="76200" cmpd="sng">
            <a:solidFill>
              <a:srgbClr val="C6D32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Include effect of </a:t>
            </a:r>
            <a:r>
              <a:rPr lang="en-US" sz="1300" b="1" dirty="0" err="1" smtClean="0"/>
              <a:t>ExB</a:t>
            </a:r>
            <a:r>
              <a:rPr lang="en-US" sz="1300" b="1" dirty="0" smtClean="0"/>
              <a:t> &amp; dia. Drifts on plasma </a:t>
            </a:r>
            <a:r>
              <a:rPr lang="en-US" sz="1300" b="1" dirty="0" smtClean="0"/>
              <a:t>profiles</a:t>
            </a:r>
          </a:p>
          <a:p>
            <a:pPr marL="285750" indent="-285750" algn="l">
              <a:spcBef>
                <a:spcPts val="1150"/>
              </a:spcBef>
              <a:buClr>
                <a:srgbClr val="116656"/>
              </a:buClr>
              <a:buSzPct val="120000"/>
              <a:buFont typeface="Arial" panose="020B0604020202020204" pitchFamily="34" charset="0"/>
              <a:buChar char="•"/>
            </a:pPr>
            <a:r>
              <a:rPr lang="en-US" sz="1300" b="1" dirty="0" smtClean="0"/>
              <a:t>Dampening of linear growth rates [</a:t>
            </a:r>
            <a:r>
              <a:rPr lang="en-US" sz="1300" b="1" dirty="0" err="1" smtClean="0"/>
              <a:t>Estevao</a:t>
            </a:r>
            <a:r>
              <a:rPr lang="en-US" sz="1300" b="1" dirty="0" smtClean="0"/>
              <a:t> Gomez, Master’s thesis, IPP </a:t>
            </a:r>
            <a:r>
              <a:rPr lang="en-US" sz="1300" b="1" dirty="0" err="1" smtClean="0"/>
              <a:t>Garching</a:t>
            </a:r>
            <a:r>
              <a:rPr lang="en-US" sz="1300" b="1" dirty="0" smtClean="0"/>
              <a:t>]</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4"/>
                <a:stretch>
                  <a:fillRect/>
                </a:stretch>
              </a:blipFill>
            </p:spPr>
            <p:txBody>
              <a:bodyPr/>
              <a:lstStyle/>
              <a:p>
                <a:r>
                  <a:rPr lang="en-US">
                    <a:noFill/>
                  </a:rPr>
                  <a:t> </a:t>
                </a:r>
              </a:p>
            </p:txBody>
          </p:sp>
        </mc:Fallback>
      </mc:AlternateContent>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
        <p:nvSpPr>
          <p:cNvPr id="26" name="Textfeld 25"/>
          <p:cNvSpPr txBox="1"/>
          <p:nvPr/>
        </p:nvSpPr>
        <p:spPr>
          <a:xfrm>
            <a:off x="5429560"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27" name="Textfeld 26"/>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sp>
        <p:nvSpPr>
          <p:cNvPr id="29" name="Textfeld 28"/>
          <p:cNvSpPr txBox="1"/>
          <p:nvPr/>
        </p:nvSpPr>
        <p:spPr>
          <a:xfrm>
            <a:off x="172278" y="1045994"/>
            <a:ext cx="3525078" cy="562846"/>
          </a:xfrm>
          <a:prstGeom prst="rect">
            <a:avLst/>
          </a:prstGeom>
          <a:noFill/>
        </p:spPr>
        <p:txBody>
          <a:bodyPr wrap="squar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b="1" dirty="0" smtClean="0"/>
              <a:t>Evolve vorticity, Ohm’s law and the potential</a:t>
            </a:r>
            <a:endParaRPr lang="en-US" sz="1600" b="1" dirty="0" smtClean="0"/>
          </a:p>
        </p:txBody>
      </p:sp>
    </p:spTree>
    <p:extLst>
      <p:ext uri="{BB962C8B-B14F-4D97-AF65-F5344CB8AC3E}">
        <p14:creationId xmlns:p14="http://schemas.microsoft.com/office/powerpoint/2010/main" val="1501010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573" y="3448337"/>
            <a:ext cx="3600000" cy="2445106"/>
          </a:xfrm>
          <a:prstGeom prst="rect">
            <a:avLst/>
          </a:prstGeom>
        </p:spPr>
      </p:pic>
      <p:pic>
        <p:nvPicPr>
          <p:cNvPr id="15" name="Grafik 14"/>
          <p:cNvPicPr>
            <a:picLocks noChangeAspect="1"/>
          </p:cNvPicPr>
          <p:nvPr/>
        </p:nvPicPr>
        <p:blipFill rotWithShape="1">
          <a:blip r:embed="rId3">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16</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3" name="Rechteck 12"/>
          <p:cNvSpPr/>
          <p:nvPr/>
        </p:nvSpPr>
        <p:spPr>
          <a:xfrm>
            <a:off x="8490792" y="2158409"/>
            <a:ext cx="3600000" cy="3894372"/>
          </a:xfrm>
          <a:prstGeom prst="rect">
            <a:avLst/>
          </a:prstGeom>
          <a:noFill/>
          <a:ln w="7620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Trace density transport in island diverted stellarators</a:t>
            </a:r>
            <a:endParaRPr lang="en-US" sz="1300" b="1" dirty="0" smtClean="0"/>
          </a:p>
        </p:txBody>
      </p:sp>
      <p:sp>
        <p:nvSpPr>
          <p:cNvPr id="14" name="Rechteck 13"/>
          <p:cNvSpPr/>
          <p:nvPr/>
        </p:nvSpPr>
        <p:spPr>
          <a:xfrm>
            <a:off x="4296939" y="2158409"/>
            <a:ext cx="3600000" cy="3894372"/>
          </a:xfrm>
          <a:prstGeom prst="rect">
            <a:avLst/>
          </a:prstGeom>
          <a:noFill/>
          <a:ln w="76200" cmpd="sng">
            <a:solidFill>
              <a:srgbClr val="C6D32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Include effect of </a:t>
            </a:r>
            <a:r>
              <a:rPr lang="en-US" sz="1300" b="1" dirty="0" err="1" smtClean="0"/>
              <a:t>ExB</a:t>
            </a:r>
            <a:r>
              <a:rPr lang="en-US" sz="1300" b="1" dirty="0" smtClean="0"/>
              <a:t> &amp; dia. Drifts on plasma </a:t>
            </a:r>
            <a:r>
              <a:rPr lang="en-US" sz="1300" b="1" dirty="0" smtClean="0"/>
              <a:t>profiles</a:t>
            </a:r>
          </a:p>
          <a:p>
            <a:pPr marL="285750" indent="-285750" algn="l">
              <a:spcBef>
                <a:spcPts val="1150"/>
              </a:spcBef>
              <a:buClr>
                <a:srgbClr val="116656"/>
              </a:buClr>
              <a:buSzPct val="120000"/>
              <a:buFont typeface="Arial" panose="020B0604020202020204" pitchFamily="34" charset="0"/>
              <a:buChar char="•"/>
            </a:pPr>
            <a:r>
              <a:rPr lang="en-US" sz="1300" b="1" dirty="0" smtClean="0"/>
              <a:t>Dampening of linear growth rates [</a:t>
            </a:r>
            <a:r>
              <a:rPr lang="en-US" sz="1300" b="1" dirty="0" err="1" smtClean="0"/>
              <a:t>Estevao</a:t>
            </a:r>
            <a:r>
              <a:rPr lang="en-US" sz="1300" b="1" dirty="0" smtClean="0"/>
              <a:t> Gomez, Master’s thesis, IPP </a:t>
            </a:r>
            <a:r>
              <a:rPr lang="en-US" sz="1300" b="1" dirty="0" err="1" smtClean="0"/>
              <a:t>Garching</a:t>
            </a:r>
            <a:r>
              <a:rPr lang="en-US" sz="1300" b="1" dirty="0" smtClean="0"/>
              <a:t>]</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4"/>
                <a:stretch>
                  <a:fillRect/>
                </a:stretch>
              </a:blipFill>
            </p:spPr>
            <p:txBody>
              <a:bodyPr/>
              <a:lstStyle/>
              <a:p>
                <a:r>
                  <a:rPr lang="en-US">
                    <a:noFill/>
                  </a:rPr>
                  <a:t> </a:t>
                </a:r>
              </a:p>
            </p:txBody>
          </p:sp>
        </mc:Fallback>
      </mc:AlternateContent>
      <p:sp>
        <p:nvSpPr>
          <p:cNvPr id="3" name="Textfeld 2"/>
          <p:cNvSpPr txBox="1"/>
          <p:nvPr/>
        </p:nvSpPr>
        <p:spPr>
          <a:xfrm>
            <a:off x="5429560"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18" name="Textfeld 17"/>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grpSp>
        <p:nvGrpSpPr>
          <p:cNvPr id="23" name="Gruppieren 22"/>
          <p:cNvGrpSpPr>
            <a:grpSpLocks noChangeAspect="1"/>
          </p:cNvGrpSpPr>
          <p:nvPr/>
        </p:nvGrpSpPr>
        <p:grpSpPr>
          <a:xfrm>
            <a:off x="8904591" y="2809874"/>
            <a:ext cx="2793050" cy="3242907"/>
            <a:chOff x="8781374" y="2351646"/>
            <a:chExt cx="3187712" cy="3701135"/>
          </a:xfrm>
        </p:grpSpPr>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1374" y="2586248"/>
              <a:ext cx="1608599" cy="1608599"/>
            </a:xfrm>
            <a:prstGeom prst="rect">
              <a:avLst/>
            </a:prstGeom>
          </p:spPr>
        </p:pic>
        <p:pic>
          <p:nvPicPr>
            <p:cNvPr id="8" name="Grafik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0487" y="2586249"/>
              <a:ext cx="1608599" cy="1608598"/>
            </a:xfrm>
            <a:prstGeom prst="rect">
              <a:avLst/>
            </a:prstGeom>
          </p:spPr>
        </p:pic>
        <p:pic>
          <p:nvPicPr>
            <p:cNvPr id="9" name="Grafik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1374" y="4429449"/>
              <a:ext cx="1608599" cy="1608599"/>
            </a:xfrm>
            <a:prstGeom prst="rect">
              <a:avLst/>
            </a:prstGeom>
          </p:spPr>
        </p:pic>
        <p:pic>
          <p:nvPicPr>
            <p:cNvPr id="19" name="Grafik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60487" y="4444182"/>
              <a:ext cx="1608599" cy="1608599"/>
            </a:xfrm>
            <a:prstGeom prst="rect">
              <a:avLst/>
            </a:prstGeom>
          </p:spPr>
        </p:pic>
        <p:sp>
          <p:nvSpPr>
            <p:cNvPr id="21" name="Textfeld 20"/>
            <p:cNvSpPr txBox="1"/>
            <p:nvPr/>
          </p:nvSpPr>
          <p:spPr>
            <a:xfrm>
              <a:off x="9766959" y="2351646"/>
              <a:ext cx="1800675" cy="315888"/>
            </a:xfrm>
            <a:prstGeom prst="rect">
              <a:avLst/>
            </a:prstGeom>
            <a:noFill/>
          </p:spPr>
          <p:txBody>
            <a:bodyPr wrap="square" lIns="0" tIns="0" rIns="0" bIns="0" rtlCol="0" anchor="t" anchorCtr="0">
              <a:spAutoFit/>
            </a:bodyPr>
            <a:lstStyle/>
            <a:p>
              <a:pPr algn="l">
                <a:lnSpc>
                  <a:spcPts val="2300"/>
                </a:lnSpc>
                <a:spcBef>
                  <a:spcPts val="1150"/>
                </a:spcBef>
              </a:pPr>
              <a:r>
                <a:rPr lang="en-US" sz="1300" b="1" dirty="0" smtClean="0"/>
                <a:t>Only trace diffusion</a:t>
              </a:r>
              <a:endParaRPr lang="en-US" sz="1300" b="1" dirty="0" smtClean="0"/>
            </a:p>
          </p:txBody>
        </p:sp>
        <p:sp>
          <p:nvSpPr>
            <p:cNvPr id="22" name="Textfeld 21"/>
            <p:cNvSpPr txBox="1"/>
            <p:nvPr/>
          </p:nvSpPr>
          <p:spPr>
            <a:xfrm>
              <a:off x="9530070" y="4126776"/>
              <a:ext cx="2065492" cy="315888"/>
            </a:xfrm>
            <a:prstGeom prst="rect">
              <a:avLst/>
            </a:prstGeom>
            <a:noFill/>
          </p:spPr>
          <p:txBody>
            <a:bodyPr wrap="square" lIns="0" tIns="0" rIns="0" bIns="0" rtlCol="0" anchor="t" anchorCtr="0">
              <a:spAutoFit/>
            </a:bodyPr>
            <a:lstStyle/>
            <a:p>
              <a:pPr algn="l">
                <a:lnSpc>
                  <a:spcPts val="2300"/>
                </a:lnSpc>
                <a:spcBef>
                  <a:spcPts val="1150"/>
                </a:spcBef>
              </a:pPr>
              <a:r>
                <a:rPr lang="en-US" sz="1300" b="1" dirty="0" smtClean="0"/>
                <a:t>Diffusion and </a:t>
              </a:r>
              <a:r>
                <a:rPr lang="en-US" sz="1300" b="1" dirty="0" err="1" smtClean="0"/>
                <a:t>ExB</a:t>
              </a:r>
              <a:r>
                <a:rPr lang="en-US" sz="1300" b="1" dirty="0" smtClean="0"/>
                <a:t> drift</a:t>
              </a:r>
              <a:endParaRPr lang="en-US" sz="1300" b="1" dirty="0" smtClean="0"/>
            </a:p>
          </p:txBody>
        </p:sp>
      </p:grpSp>
      <p:sp>
        <p:nvSpPr>
          <p:cNvPr id="24" name="Textfeld 23"/>
          <p:cNvSpPr txBox="1"/>
          <p:nvPr/>
        </p:nvSpPr>
        <p:spPr>
          <a:xfrm>
            <a:off x="8595681"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
        <p:nvSpPr>
          <p:cNvPr id="10" name="Textfeld 9"/>
          <p:cNvSpPr txBox="1"/>
          <p:nvPr/>
        </p:nvSpPr>
        <p:spPr>
          <a:xfrm>
            <a:off x="172278" y="1045994"/>
            <a:ext cx="3525078" cy="562846"/>
          </a:xfrm>
          <a:prstGeom prst="rect">
            <a:avLst/>
          </a:prstGeom>
          <a:noFill/>
        </p:spPr>
        <p:txBody>
          <a:bodyPr wrap="squar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b="1" dirty="0" smtClean="0"/>
              <a:t>Evolve vorticity, Ohm’s law and the potential</a:t>
            </a:r>
            <a:endParaRPr lang="en-US" sz="1600" b="1" dirty="0" smtClean="0"/>
          </a:p>
        </p:txBody>
      </p:sp>
    </p:spTree>
    <p:extLst>
      <p:ext uri="{BB962C8B-B14F-4D97-AF65-F5344CB8AC3E}">
        <p14:creationId xmlns:p14="http://schemas.microsoft.com/office/powerpoint/2010/main" val="633040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Current status of FCI in Hermes-3 Master</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17</a:t>
            </a:fld>
            <a:endParaRPr lang="de-DE" dirty="0"/>
          </a:p>
        </p:txBody>
      </p:sp>
    </p:spTree>
    <p:extLst>
      <p:ext uri="{BB962C8B-B14F-4D97-AF65-F5344CB8AC3E}">
        <p14:creationId xmlns:p14="http://schemas.microsoft.com/office/powerpoint/2010/main" val="1030763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18</a:t>
            </a:fld>
            <a:endParaRPr lang="de-DE" dirty="0"/>
          </a:p>
        </p:txBody>
      </p:sp>
      <p:sp>
        <p:nvSpPr>
          <p:cNvPr id="5" name="Titel 4"/>
          <p:cNvSpPr>
            <a:spLocks noGrp="1"/>
          </p:cNvSpPr>
          <p:nvPr>
            <p:ph type="title"/>
          </p:nvPr>
        </p:nvSpPr>
        <p:spPr/>
        <p:txBody>
          <a:bodyPr/>
          <a:lstStyle/>
          <a:p>
            <a:r>
              <a:rPr lang="en-US" sz="3500" dirty="0"/>
              <a:t>Current status of FCI </a:t>
            </a:r>
            <a:r>
              <a:rPr lang="en-US" sz="3500" dirty="0" smtClean="0"/>
              <a:t>in </a:t>
            </a:r>
            <a:r>
              <a:rPr lang="en-US" sz="3500" dirty="0"/>
              <a:t>Hermes-3 Master</a:t>
            </a:r>
          </a:p>
        </p:txBody>
      </p:sp>
      <p:sp>
        <p:nvSpPr>
          <p:cNvPr id="6" name="Rechteck 5"/>
          <p:cNvSpPr/>
          <p:nvPr/>
        </p:nvSpPr>
        <p:spPr>
          <a:xfrm>
            <a:off x="5027645" y="1007721"/>
            <a:ext cx="2160000" cy="671794"/>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err="1" smtClean="0">
                <a:solidFill>
                  <a:schemeClr val="bg1"/>
                </a:solidFill>
              </a:rPr>
              <a:t>EE</a:t>
            </a:r>
            <a:r>
              <a:rPr lang="en-US" sz="1300" b="1" dirty="0" err="1" smtClean="0"/>
              <a:t>Evolve</a:t>
            </a:r>
            <a:r>
              <a:rPr lang="en-US" sz="1300" b="1" dirty="0" smtClean="0"/>
              <a:t> density / pressure / momentum</a:t>
            </a:r>
            <a:endParaRPr lang="en-US" sz="1300" b="1" dirty="0" smtClean="0">
              <a:solidFill>
                <a:schemeClr val="bg1"/>
              </a:solidFill>
            </a:endParaRPr>
          </a:p>
        </p:txBody>
      </p:sp>
      <p:cxnSp>
        <p:nvCxnSpPr>
          <p:cNvPr id="8" name="Gerade Verbindung mit Pfeil 7"/>
          <p:cNvCxnSpPr>
            <a:stCxn id="6" idx="3"/>
            <a:endCxn id="9" idx="1"/>
          </p:cNvCxnSpPr>
          <p:nvPr/>
        </p:nvCxnSpPr>
        <p:spPr>
          <a:xfrm flipV="1">
            <a:off x="7187645" y="1343613"/>
            <a:ext cx="350282" cy="5"/>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7537927" y="114767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PR633 </a:t>
            </a:r>
            <a:r>
              <a:rPr lang="en-US" sz="1200" b="1" dirty="0">
                <a:solidFill>
                  <a:srgbClr val="92D050"/>
                </a:solidFill>
              </a:rPr>
              <a:t>✓</a:t>
            </a:r>
            <a:endParaRPr lang="en-US" sz="1200" b="1" dirty="0" smtClean="0">
              <a:solidFill>
                <a:srgbClr val="92D050"/>
              </a:solidFill>
            </a:endParaRPr>
          </a:p>
        </p:txBody>
      </p:sp>
      <p:sp>
        <p:nvSpPr>
          <p:cNvPr id="22" name="Rechteck 21"/>
          <p:cNvSpPr/>
          <p:nvPr/>
        </p:nvSpPr>
        <p:spPr>
          <a:xfrm>
            <a:off x="5027645" y="1995543"/>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Braginskii conduction</a:t>
            </a:r>
          </a:p>
        </p:txBody>
      </p:sp>
      <p:cxnSp>
        <p:nvCxnSpPr>
          <p:cNvPr id="23" name="Gerade Verbindung mit Pfeil 22"/>
          <p:cNvCxnSpPr>
            <a:stCxn id="22" idx="3"/>
            <a:endCxn id="24" idx="1"/>
          </p:cNvCxnSpPr>
          <p:nvPr/>
        </p:nvCxnSpPr>
        <p:spPr>
          <a:xfrm>
            <a:off x="7187645" y="2208037"/>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a:xfrm>
            <a:off x="7537926" y="2012094"/>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PR644 </a:t>
            </a:r>
            <a:r>
              <a:rPr lang="en-US" sz="1200" b="1" dirty="0">
                <a:solidFill>
                  <a:srgbClr val="92D050"/>
                </a:solidFill>
              </a:rPr>
              <a:t>✓</a:t>
            </a:r>
            <a:endParaRPr lang="en-US" sz="1200" b="1" dirty="0" smtClean="0">
              <a:solidFill>
                <a:srgbClr val="92D050"/>
              </a:solidFill>
            </a:endParaRPr>
          </a:p>
        </p:txBody>
      </p:sp>
      <p:sp>
        <p:nvSpPr>
          <p:cNvPr id="30" name="Abgerundetes Rechteck 29"/>
          <p:cNvSpPr/>
          <p:nvPr/>
        </p:nvSpPr>
        <p:spPr>
          <a:xfrm>
            <a:off x="2496000" y="4134980"/>
            <a:ext cx="2160000" cy="570523"/>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500" b="1" dirty="0" smtClean="0">
                <a:solidFill>
                  <a:schemeClr val="bg1"/>
                </a:solidFill>
              </a:rPr>
              <a:t>Transport w/ Drifts </a:t>
            </a:r>
          </a:p>
        </p:txBody>
      </p:sp>
      <p:sp>
        <p:nvSpPr>
          <p:cNvPr id="31" name="Abgerundetes Rechteck 30"/>
          <p:cNvSpPr/>
          <p:nvPr/>
        </p:nvSpPr>
        <p:spPr>
          <a:xfrm>
            <a:off x="7536000" y="4134979"/>
            <a:ext cx="2160000" cy="570523"/>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2000" b="1" dirty="0" smtClean="0">
                <a:solidFill>
                  <a:schemeClr val="bg1"/>
                </a:solidFill>
              </a:rPr>
              <a:t>Turbulence </a:t>
            </a:r>
          </a:p>
        </p:txBody>
      </p:sp>
      <p:sp>
        <p:nvSpPr>
          <p:cNvPr id="32" name="Rechteck 31"/>
          <p:cNvSpPr/>
          <p:nvPr/>
        </p:nvSpPr>
        <p:spPr>
          <a:xfrm>
            <a:off x="2519290" y="4883665"/>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Anomalous diffusion</a:t>
            </a:r>
          </a:p>
        </p:txBody>
      </p:sp>
      <p:cxnSp>
        <p:nvCxnSpPr>
          <p:cNvPr id="33" name="Gerade Verbindung mit Pfeil 32"/>
          <p:cNvCxnSpPr>
            <a:stCxn id="32" idx="1"/>
            <a:endCxn id="34" idx="3"/>
          </p:cNvCxnSpPr>
          <p:nvPr/>
        </p:nvCxnSpPr>
        <p:spPr>
          <a:xfrm flipH="1">
            <a:off x="2171982" y="5096159"/>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4" name="Rechteck 33"/>
          <p:cNvSpPr/>
          <p:nvPr/>
        </p:nvSpPr>
        <p:spPr>
          <a:xfrm>
            <a:off x="1343982" y="490021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PR643 </a:t>
            </a:r>
            <a:r>
              <a:rPr lang="en-US" sz="1200" b="1" dirty="0">
                <a:solidFill>
                  <a:srgbClr val="92D050"/>
                </a:solidFill>
              </a:rPr>
              <a:t>✓</a:t>
            </a:r>
            <a:endParaRPr lang="en-US" sz="1200" b="1" dirty="0" smtClean="0">
              <a:solidFill>
                <a:srgbClr val="92D050"/>
              </a:solidFill>
            </a:endParaRPr>
          </a:p>
        </p:txBody>
      </p:sp>
      <p:cxnSp>
        <p:nvCxnSpPr>
          <p:cNvPr id="40" name="Gerade Verbindung mit Pfeil 39"/>
          <p:cNvCxnSpPr>
            <a:stCxn id="39" idx="3"/>
            <a:endCxn id="41" idx="1"/>
          </p:cNvCxnSpPr>
          <p:nvPr/>
        </p:nvCxnSpPr>
        <p:spPr>
          <a:xfrm>
            <a:off x="7187645" y="2949053"/>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 name="Rechteck 40"/>
          <p:cNvSpPr/>
          <p:nvPr/>
        </p:nvSpPr>
        <p:spPr>
          <a:xfrm>
            <a:off x="7537926" y="275311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PR662</a:t>
            </a:r>
            <a:r>
              <a:rPr lang="en-US" sz="1200" b="1" dirty="0">
                <a:solidFill>
                  <a:srgbClr val="A7A7A8"/>
                </a:solidFill>
              </a:rPr>
              <a:t> 🔧</a:t>
            </a:r>
            <a:endParaRPr lang="en-US" sz="1200" b="1" dirty="0" smtClean="0">
              <a:solidFill>
                <a:srgbClr val="A7A7A8"/>
              </a:solidFill>
            </a:endParaRPr>
          </a:p>
        </p:txBody>
      </p:sp>
      <p:sp>
        <p:nvSpPr>
          <p:cNvPr id="42" name="Rechteck 41"/>
          <p:cNvSpPr/>
          <p:nvPr/>
        </p:nvSpPr>
        <p:spPr>
          <a:xfrm>
            <a:off x="7535840" y="4993547"/>
            <a:ext cx="2160000" cy="671794"/>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Vorticity / Diamagnetic drift / </a:t>
            </a:r>
            <a:r>
              <a:rPr lang="en-US" sz="1300" b="1" dirty="0" err="1" smtClean="0"/>
              <a:t>ExB</a:t>
            </a:r>
            <a:endParaRPr lang="en-US" sz="1300" b="1" dirty="0" smtClean="0"/>
          </a:p>
        </p:txBody>
      </p:sp>
      <p:cxnSp>
        <p:nvCxnSpPr>
          <p:cNvPr id="43" name="Gerade Verbindung mit Pfeil 42"/>
          <p:cNvCxnSpPr>
            <a:stCxn id="42" idx="3"/>
            <a:endCxn id="44" idx="1"/>
          </p:cNvCxnSpPr>
          <p:nvPr/>
        </p:nvCxnSpPr>
        <p:spPr>
          <a:xfrm flipV="1">
            <a:off x="9695840" y="5329439"/>
            <a:ext cx="350282" cy="5"/>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 name="Rechteck 43"/>
          <p:cNvSpPr/>
          <p:nvPr/>
        </p:nvSpPr>
        <p:spPr>
          <a:xfrm>
            <a:off x="10046122" y="513349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PR664 </a:t>
            </a:r>
            <a:r>
              <a:rPr lang="en-US" sz="1200" b="1" dirty="0">
                <a:solidFill>
                  <a:srgbClr val="A7A7A8"/>
                </a:solidFill>
              </a:rPr>
              <a:t>🔧</a:t>
            </a:r>
            <a:endParaRPr lang="en-US" sz="1200" b="1" dirty="0" smtClean="0">
              <a:solidFill>
                <a:srgbClr val="92D050"/>
              </a:solidFill>
            </a:endParaRPr>
          </a:p>
        </p:txBody>
      </p:sp>
      <p:sp>
        <p:nvSpPr>
          <p:cNvPr id="45" name="Rechteck 44"/>
          <p:cNvSpPr/>
          <p:nvPr/>
        </p:nvSpPr>
        <p:spPr>
          <a:xfrm>
            <a:off x="2519290" y="5517145"/>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Neutral model</a:t>
            </a:r>
          </a:p>
        </p:txBody>
      </p:sp>
      <p:cxnSp>
        <p:nvCxnSpPr>
          <p:cNvPr id="46" name="Gerade Verbindung mit Pfeil 45"/>
          <p:cNvCxnSpPr>
            <a:stCxn id="45" idx="1"/>
            <a:endCxn id="47" idx="3"/>
          </p:cNvCxnSpPr>
          <p:nvPr/>
        </p:nvCxnSpPr>
        <p:spPr>
          <a:xfrm flipH="1">
            <a:off x="2171982" y="5729639"/>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 name="Rechteck 46"/>
          <p:cNvSpPr/>
          <p:nvPr/>
        </p:nvSpPr>
        <p:spPr>
          <a:xfrm>
            <a:off x="1343982" y="553369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sp>
        <p:nvSpPr>
          <p:cNvPr id="48" name="Rechteck 47"/>
          <p:cNvSpPr/>
          <p:nvPr/>
        </p:nvSpPr>
        <p:spPr>
          <a:xfrm>
            <a:off x="7535840" y="5969757"/>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Electromagnetic</a:t>
            </a:r>
          </a:p>
        </p:txBody>
      </p:sp>
      <p:cxnSp>
        <p:nvCxnSpPr>
          <p:cNvPr id="49" name="Gerade Verbindung mit Pfeil 48"/>
          <p:cNvCxnSpPr>
            <a:endCxn id="50" idx="1"/>
          </p:cNvCxnSpPr>
          <p:nvPr/>
        </p:nvCxnSpPr>
        <p:spPr>
          <a:xfrm>
            <a:off x="9695840" y="6182251"/>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Rechteck 49"/>
          <p:cNvSpPr/>
          <p:nvPr/>
        </p:nvSpPr>
        <p:spPr>
          <a:xfrm>
            <a:off x="10046121" y="5986308"/>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cxnSp>
        <p:nvCxnSpPr>
          <p:cNvPr id="55" name="Gerade Verbindung mit Pfeil 54"/>
          <p:cNvCxnSpPr>
            <a:stCxn id="39" idx="2"/>
            <a:endCxn id="31" idx="0"/>
          </p:cNvCxnSpPr>
          <p:nvPr/>
        </p:nvCxnSpPr>
        <p:spPr>
          <a:xfrm>
            <a:off x="6107645" y="3161547"/>
            <a:ext cx="2508355" cy="973432"/>
          </a:xfrm>
          <a:prstGeom prst="straightConnector1">
            <a:avLst/>
          </a:prstGeom>
          <a:ln w="31750" cmpd="sng">
            <a:solidFill>
              <a:srgbClr val="EF7C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6" name="Gerade Verbindung mit Pfeil 55"/>
          <p:cNvCxnSpPr>
            <a:stCxn id="39" idx="2"/>
            <a:endCxn id="30" idx="0"/>
          </p:cNvCxnSpPr>
          <p:nvPr/>
        </p:nvCxnSpPr>
        <p:spPr>
          <a:xfrm flipH="1">
            <a:off x="3576000" y="3161547"/>
            <a:ext cx="2531645" cy="973433"/>
          </a:xfrm>
          <a:prstGeom prst="straightConnector1">
            <a:avLst/>
          </a:prstGeom>
          <a:ln w="31750" cmpd="sng">
            <a:solidFill>
              <a:srgbClr val="EF7C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9" name="Rechteck 38"/>
          <p:cNvSpPr/>
          <p:nvPr/>
        </p:nvSpPr>
        <p:spPr>
          <a:xfrm>
            <a:off x="5027645" y="2736559"/>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Sheath boundaries</a:t>
            </a:r>
          </a:p>
        </p:txBody>
      </p:sp>
      <p:sp>
        <p:nvSpPr>
          <p:cNvPr id="59" name="Rechteck 58"/>
          <p:cNvSpPr/>
          <p:nvPr/>
        </p:nvSpPr>
        <p:spPr>
          <a:xfrm>
            <a:off x="2519290" y="6122399"/>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Potential relaxation</a:t>
            </a:r>
          </a:p>
        </p:txBody>
      </p:sp>
      <p:cxnSp>
        <p:nvCxnSpPr>
          <p:cNvPr id="60" name="Gerade Verbindung mit Pfeil 59"/>
          <p:cNvCxnSpPr>
            <a:stCxn id="59" idx="1"/>
            <a:endCxn id="61" idx="3"/>
          </p:cNvCxnSpPr>
          <p:nvPr/>
        </p:nvCxnSpPr>
        <p:spPr>
          <a:xfrm flipH="1">
            <a:off x="2171982" y="6334893"/>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61" name="Rechteck 60"/>
          <p:cNvSpPr/>
          <p:nvPr/>
        </p:nvSpPr>
        <p:spPr>
          <a:xfrm>
            <a:off x="1343982" y="613895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spTree>
    <p:extLst>
      <p:ext uri="{BB962C8B-B14F-4D97-AF65-F5344CB8AC3E}">
        <p14:creationId xmlns:p14="http://schemas.microsoft.com/office/powerpoint/2010/main" val="24382107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Template IPP 2022_Final</Template>
  <TotalTime>0</TotalTime>
  <Words>1269</Words>
  <Application>Microsoft Office PowerPoint</Application>
  <PresentationFormat>Breitbild</PresentationFormat>
  <Paragraphs>175</Paragraphs>
  <Slides>18</Slides>
  <Notes>0</Notes>
  <HiddenSlides>0</HiddenSlides>
  <MMClips>2</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18</vt:i4>
      </vt:variant>
    </vt:vector>
  </HeadingPairs>
  <TitlesOfParts>
    <vt:vector size="28" baseType="lpstr">
      <vt:lpstr>.SF NS Symbols Regular</vt:lpstr>
      <vt:lpstr>Arial</vt:lpstr>
      <vt:lpstr>Arial Narrow</vt:lpstr>
      <vt:lpstr>Calibri</vt:lpstr>
      <vt:lpstr>Cambria Math</vt:lpstr>
      <vt:lpstr>Symbol</vt:lpstr>
      <vt:lpstr>Wingdings</vt:lpstr>
      <vt:lpstr>Wingdings 3</vt:lpstr>
      <vt:lpstr>IPP</vt:lpstr>
      <vt:lpstr>think-cell Folie</vt:lpstr>
      <vt:lpstr>Progress of the drift and turbulence capabilities of Hermes-3 for non-axisymmetric geometries</vt:lpstr>
      <vt:lpstr>Flux-Coordinate Independent approach (FCI)</vt:lpstr>
      <vt:lpstr>Can it run turbulence?</vt:lpstr>
      <vt:lpstr>Turbulence in FCI</vt:lpstr>
      <vt:lpstr>Turbulence in FCI</vt:lpstr>
      <vt:lpstr>Turbulence in FCI</vt:lpstr>
      <vt:lpstr>Grid generation and flexiblity</vt:lpstr>
      <vt:lpstr>Toy problem: TCV X-21</vt:lpstr>
      <vt:lpstr>Toy problem: TCV X-21</vt:lpstr>
      <vt:lpstr>Toy problem: TCV X-21</vt:lpstr>
      <vt:lpstr>Toy problem: TCV X-21  But can it actually run?</vt:lpstr>
      <vt:lpstr>Toy problem: TCV X-21  But can it actually run?</vt:lpstr>
      <vt:lpstr>The drift model</vt:lpstr>
      <vt:lpstr>The drift model</vt:lpstr>
      <vt:lpstr>The drift model</vt:lpstr>
      <vt:lpstr>The drift model</vt:lpstr>
      <vt:lpstr>Current status of FCI in Hermes-3 Master</vt:lpstr>
      <vt:lpstr>Current status of FCI in Hermes-3 Master</vt:lpstr>
    </vt:vector>
  </TitlesOfParts>
  <Company>Max-Planck-Institut f. Plasmaphysik, Greifswald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Estimation from transport coefficients from density fluctuations</dc:title>
  <dc:creator>Tork, Tobias</dc:creator>
  <cp:lastModifiedBy>Tobias Tork</cp:lastModifiedBy>
  <cp:revision>110</cp:revision>
  <dcterms:created xsi:type="dcterms:W3CDTF">2023-05-14T17:19:53Z</dcterms:created>
  <dcterms:modified xsi:type="dcterms:W3CDTF">2026-10-06T12:10:40Z</dcterms:modified>
</cp:coreProperties>
</file>