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314" r:id="rId3"/>
    <p:sldId id="317" r:id="rId4"/>
    <p:sldId id="318" r:id="rId5"/>
    <p:sldId id="31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E18F"/>
    <a:srgbClr val="C09B50"/>
    <a:srgbClr val="B0B8C9"/>
    <a:srgbClr val="F4AD2C"/>
    <a:srgbClr val="F89CD9"/>
    <a:srgbClr val="EF413C"/>
    <a:srgbClr val="E76C07"/>
    <a:srgbClr val="F8971D"/>
    <a:srgbClr val="9091B3"/>
    <a:srgbClr val="132B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C8E46D-99E6-4757-9CCB-0E21E6FB7CD1}" v="4" dt="2026-10-06T12:27:33.8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34" autoAdjust="0"/>
    <p:restoredTop sz="94674"/>
  </p:normalViewPr>
  <p:slideViewPr>
    <p:cSldViewPr snapToGrid="0" snapToObjects="1">
      <p:cViewPr>
        <p:scale>
          <a:sx n="75" d="100"/>
          <a:sy n="75" d="100"/>
        </p:scale>
        <p:origin x="864" y="5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21" d="100"/>
          <a:sy n="121" d="100"/>
        </p:scale>
        <p:origin x="507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ulton, David" userId="d90741c7-2838-4172-a772-8f9d1bf037e9" providerId="ADAL" clId="{E5AE7D68-B6ED-4EF9-B8CB-E76A18ED6DF2}"/>
    <pc:docChg chg="custSel addSld delSld modSld">
      <pc:chgData name="Moulton, David" userId="d90741c7-2838-4172-a772-8f9d1bf037e9" providerId="ADAL" clId="{E5AE7D68-B6ED-4EF9-B8CB-E76A18ED6DF2}" dt="2026-10-06T12:59:53.198" v="721" actId="47"/>
      <pc:docMkLst>
        <pc:docMk/>
      </pc:docMkLst>
      <pc:sldChg chg="addSp modSp mod">
        <pc:chgData name="Moulton, David" userId="d90741c7-2838-4172-a772-8f9d1bf037e9" providerId="ADAL" clId="{E5AE7D68-B6ED-4EF9-B8CB-E76A18ED6DF2}" dt="2026-10-06T11:47:07.341" v="49" actId="947"/>
        <pc:sldMkLst>
          <pc:docMk/>
          <pc:sldMk cId="2954131013" sldId="256"/>
        </pc:sldMkLst>
        <pc:spChg chg="add mod">
          <ac:chgData name="Moulton, David" userId="d90741c7-2838-4172-a772-8f9d1bf037e9" providerId="ADAL" clId="{E5AE7D68-B6ED-4EF9-B8CB-E76A18ED6DF2}" dt="2026-10-06T11:47:07.341" v="49" actId="947"/>
          <ac:spMkLst>
            <pc:docMk/>
            <pc:sldMk cId="2954131013" sldId="256"/>
            <ac:spMk id="2" creationId="{69E8F303-94D3-DB04-1D18-16BF23DA18CA}"/>
          </ac:spMkLst>
        </pc:spChg>
        <pc:spChg chg="mod">
          <ac:chgData name="Moulton, David" userId="d90741c7-2838-4172-a772-8f9d1bf037e9" providerId="ADAL" clId="{E5AE7D68-B6ED-4EF9-B8CB-E76A18ED6DF2}" dt="2026-10-06T11:43:29.996" v="22"/>
          <ac:spMkLst>
            <pc:docMk/>
            <pc:sldMk cId="2954131013" sldId="256"/>
            <ac:spMk id="9" creationId="{D5A71EDF-6999-BFED-0658-0C92399DF7ED}"/>
          </ac:spMkLst>
        </pc:spChg>
        <pc:spChg chg="mod">
          <ac:chgData name="Moulton, David" userId="d90741c7-2838-4172-a772-8f9d1bf037e9" providerId="ADAL" clId="{E5AE7D68-B6ED-4EF9-B8CB-E76A18ED6DF2}" dt="2026-10-06T11:46:38.205" v="45" actId="403"/>
          <ac:spMkLst>
            <pc:docMk/>
            <pc:sldMk cId="2954131013" sldId="256"/>
            <ac:spMk id="10" creationId="{C3A7EB7E-599B-A38F-C555-6705C7268280}"/>
          </ac:spMkLst>
        </pc:spChg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1248792065" sldId="258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2102108480" sldId="260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754193031" sldId="265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970239419" sldId="266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1738193987" sldId="279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3522728851" sldId="292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2489653822" sldId="293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2511262637" sldId="294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2019598584" sldId="295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3601735125" sldId="296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486517326" sldId="297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1374186043" sldId="298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3122841796" sldId="299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797888039" sldId="300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1875714503" sldId="302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3045725870" sldId="303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2775522609" sldId="305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2192168350" sldId="306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2409217055" sldId="307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3382647363" sldId="312"/>
        </pc:sldMkLst>
      </pc:sldChg>
      <pc:sldChg chg="addSp modSp mod">
        <pc:chgData name="Moulton, David" userId="d90741c7-2838-4172-a772-8f9d1bf037e9" providerId="ADAL" clId="{E5AE7D68-B6ED-4EF9-B8CB-E76A18ED6DF2}" dt="2026-10-06T12:27:18.335" v="461" actId="20577"/>
        <pc:sldMkLst>
          <pc:docMk/>
          <pc:sldMk cId="1401798164" sldId="314"/>
        </pc:sldMkLst>
        <pc:spChg chg="mod">
          <ac:chgData name="Moulton, David" userId="d90741c7-2838-4172-a772-8f9d1bf037e9" providerId="ADAL" clId="{E5AE7D68-B6ED-4EF9-B8CB-E76A18ED6DF2}" dt="2026-10-06T12:27:18.335" v="461" actId="20577"/>
          <ac:spMkLst>
            <pc:docMk/>
            <pc:sldMk cId="1401798164" sldId="314"/>
            <ac:spMk id="4" creationId="{ACB17F61-07AB-729D-3F28-92DC9BD0A004}"/>
          </ac:spMkLst>
        </pc:spChg>
        <pc:spChg chg="mod">
          <ac:chgData name="Moulton, David" userId="d90741c7-2838-4172-a772-8f9d1bf037e9" providerId="ADAL" clId="{E5AE7D68-B6ED-4EF9-B8CB-E76A18ED6DF2}" dt="2026-10-06T12:22:20.108" v="360" actId="207"/>
          <ac:spMkLst>
            <pc:docMk/>
            <pc:sldMk cId="1401798164" sldId="314"/>
            <ac:spMk id="5" creationId="{28E99747-C8D0-13F9-584A-0F06A23D3480}"/>
          </ac:spMkLst>
        </pc:spChg>
        <pc:spChg chg="mod">
          <ac:chgData name="Moulton, David" userId="d90741c7-2838-4172-a772-8f9d1bf037e9" providerId="ADAL" clId="{E5AE7D68-B6ED-4EF9-B8CB-E76A18ED6DF2}" dt="2026-10-06T11:43:00.978" v="21" actId="20577"/>
          <ac:spMkLst>
            <pc:docMk/>
            <pc:sldMk cId="1401798164" sldId="314"/>
            <ac:spMk id="35" creationId="{3CA5CE4D-2B7B-E474-653D-0E6791591250}"/>
          </ac:spMkLst>
        </pc:spChg>
        <pc:picChg chg="add mod">
          <ac:chgData name="Moulton, David" userId="d90741c7-2838-4172-a772-8f9d1bf037e9" providerId="ADAL" clId="{E5AE7D68-B6ED-4EF9-B8CB-E76A18ED6DF2}" dt="2026-10-06T11:53:07.429" v="266" actId="1076"/>
          <ac:picMkLst>
            <pc:docMk/>
            <pc:sldMk cId="1401798164" sldId="314"/>
            <ac:picMk id="6" creationId="{70C5064E-95CE-0424-6F4C-8F4E5A137807}"/>
          </ac:picMkLst>
        </pc:picChg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731344932" sldId="315"/>
        </pc:sldMkLst>
      </pc:sldChg>
      <pc:sldChg chg="addSp delSp modSp add del mod">
        <pc:chgData name="Moulton, David" userId="d90741c7-2838-4172-a772-8f9d1bf037e9" providerId="ADAL" clId="{E5AE7D68-B6ED-4EF9-B8CB-E76A18ED6DF2}" dt="2026-10-06T12:59:53.198" v="721" actId="47"/>
        <pc:sldMkLst>
          <pc:docMk/>
          <pc:sldMk cId="1325735767" sldId="315"/>
        </pc:sldMkLst>
        <pc:picChg chg="del">
          <ac:chgData name="Moulton, David" userId="d90741c7-2838-4172-a772-8f9d1bf037e9" providerId="ADAL" clId="{E5AE7D68-B6ED-4EF9-B8CB-E76A18ED6DF2}" dt="2026-10-06T12:17:15.936" v="270" actId="478"/>
          <ac:picMkLst>
            <pc:docMk/>
            <pc:sldMk cId="1325735767" sldId="315"/>
            <ac:picMk id="6" creationId="{0EC7DB91-0C98-9105-F3B2-3C2D42C69D78}"/>
          </ac:picMkLst>
        </pc:picChg>
        <pc:picChg chg="add mod">
          <ac:chgData name="Moulton, David" userId="d90741c7-2838-4172-a772-8f9d1bf037e9" providerId="ADAL" clId="{E5AE7D68-B6ED-4EF9-B8CB-E76A18ED6DF2}" dt="2026-10-06T12:18:25.700" v="289" actId="14100"/>
          <ac:picMkLst>
            <pc:docMk/>
            <pc:sldMk cId="1325735767" sldId="315"/>
            <ac:picMk id="7" creationId="{34F87325-7665-45A2-C445-7F59B3F064DA}"/>
          </ac:picMkLst>
        </pc:picChg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937026487" sldId="316"/>
        </pc:sldMkLst>
      </pc:sldChg>
      <pc:sldChg chg="delSp add del mod">
        <pc:chgData name="Moulton, David" userId="d90741c7-2838-4172-a772-8f9d1bf037e9" providerId="ADAL" clId="{E5AE7D68-B6ED-4EF9-B8CB-E76A18ED6DF2}" dt="2026-10-06T12:59:53.198" v="721" actId="47"/>
        <pc:sldMkLst>
          <pc:docMk/>
          <pc:sldMk cId="3937469814" sldId="316"/>
        </pc:sldMkLst>
        <pc:picChg chg="del">
          <ac:chgData name="Moulton, David" userId="d90741c7-2838-4172-a772-8f9d1bf037e9" providerId="ADAL" clId="{E5AE7D68-B6ED-4EF9-B8CB-E76A18ED6DF2}" dt="2026-10-06T12:17:24.288" v="272" actId="478"/>
          <ac:picMkLst>
            <pc:docMk/>
            <pc:sldMk cId="3937469814" sldId="316"/>
            <ac:picMk id="6" creationId="{FCA6EF1B-2D4D-95C2-05B6-A22623D3AC44}"/>
          </ac:picMkLst>
        </pc:picChg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2284531897" sldId="317"/>
        </pc:sldMkLst>
      </pc:sldChg>
      <pc:sldChg chg="addSp delSp modSp add mod">
        <pc:chgData name="Moulton, David" userId="d90741c7-2838-4172-a772-8f9d1bf037e9" providerId="ADAL" clId="{E5AE7D68-B6ED-4EF9-B8CB-E76A18ED6DF2}" dt="2026-10-06T12:29:30.900" v="472" actId="12788"/>
        <pc:sldMkLst>
          <pc:docMk/>
          <pc:sldMk cId="3119906967" sldId="317"/>
        </pc:sldMkLst>
        <pc:picChg chg="del">
          <ac:chgData name="Moulton, David" userId="d90741c7-2838-4172-a772-8f9d1bf037e9" providerId="ADAL" clId="{E5AE7D68-B6ED-4EF9-B8CB-E76A18ED6DF2}" dt="2026-10-06T12:27:37.475" v="463" actId="478"/>
          <ac:picMkLst>
            <pc:docMk/>
            <pc:sldMk cId="3119906967" sldId="317"/>
            <ac:picMk id="6" creationId="{A34584FA-28A6-507A-911E-1DD130BF1349}"/>
          </ac:picMkLst>
        </pc:picChg>
        <pc:picChg chg="add mod">
          <ac:chgData name="Moulton, David" userId="d90741c7-2838-4172-a772-8f9d1bf037e9" providerId="ADAL" clId="{E5AE7D68-B6ED-4EF9-B8CB-E76A18ED6DF2}" dt="2026-10-06T12:29:30.900" v="472" actId="12788"/>
          <ac:picMkLst>
            <pc:docMk/>
            <pc:sldMk cId="3119906967" sldId="317"/>
            <ac:picMk id="7" creationId="{11A38B22-65E0-7F69-DCB4-7F2B7F884DE5}"/>
          </ac:picMkLst>
        </pc:picChg>
      </pc:sldChg>
      <pc:sldChg chg="addSp delSp modSp add mod">
        <pc:chgData name="Moulton, David" userId="d90741c7-2838-4172-a772-8f9d1bf037e9" providerId="ADAL" clId="{E5AE7D68-B6ED-4EF9-B8CB-E76A18ED6DF2}" dt="2026-10-06T12:36:16.357" v="583" actId="22"/>
        <pc:sldMkLst>
          <pc:docMk/>
          <pc:sldMk cId="2552340844" sldId="318"/>
        </pc:sldMkLst>
        <pc:spChg chg="mod">
          <ac:chgData name="Moulton, David" userId="d90741c7-2838-4172-a772-8f9d1bf037e9" providerId="ADAL" clId="{E5AE7D68-B6ED-4EF9-B8CB-E76A18ED6DF2}" dt="2026-10-06T12:33:27.632" v="535" actId="207"/>
          <ac:spMkLst>
            <pc:docMk/>
            <pc:sldMk cId="2552340844" sldId="318"/>
            <ac:spMk id="4" creationId="{33288A73-C1C4-C451-FD6F-660CF14C26EA}"/>
          </ac:spMkLst>
        </pc:spChg>
        <pc:spChg chg="add">
          <ac:chgData name="Moulton, David" userId="d90741c7-2838-4172-a772-8f9d1bf037e9" providerId="ADAL" clId="{E5AE7D68-B6ED-4EF9-B8CB-E76A18ED6DF2}" dt="2026-10-06T12:36:16.357" v="583" actId="22"/>
          <ac:spMkLst>
            <pc:docMk/>
            <pc:sldMk cId="2552340844" sldId="318"/>
            <ac:spMk id="11" creationId="{FC36B324-386D-B6F2-5B4B-B949CA4E8FCD}"/>
          </ac:spMkLst>
        </pc:spChg>
        <pc:spChg chg="del">
          <ac:chgData name="Moulton, David" userId="d90741c7-2838-4172-a772-8f9d1bf037e9" providerId="ADAL" clId="{E5AE7D68-B6ED-4EF9-B8CB-E76A18ED6DF2}" dt="2026-10-06T12:35:26.506" v="544" actId="478"/>
          <ac:spMkLst>
            <pc:docMk/>
            <pc:sldMk cId="2552340844" sldId="318"/>
            <ac:spMk id="35" creationId="{58E7639A-6BF5-5B86-6F57-5C6854235FFC}"/>
          </ac:spMkLst>
        </pc:spChg>
        <pc:picChg chg="add mod">
          <ac:chgData name="Moulton, David" userId="d90741c7-2838-4172-a772-8f9d1bf037e9" providerId="ADAL" clId="{E5AE7D68-B6ED-4EF9-B8CB-E76A18ED6DF2}" dt="2026-10-06T12:36:06.249" v="582" actId="14100"/>
          <ac:picMkLst>
            <pc:docMk/>
            <pc:sldMk cId="2552340844" sldId="318"/>
            <ac:picMk id="6" creationId="{F610F81C-9E1F-F7D8-8EA7-81B94E4D1776}"/>
          </ac:picMkLst>
        </pc:picChg>
        <pc:picChg chg="del">
          <ac:chgData name="Moulton, David" userId="d90741c7-2838-4172-a772-8f9d1bf037e9" providerId="ADAL" clId="{E5AE7D68-B6ED-4EF9-B8CB-E76A18ED6DF2}" dt="2026-10-06T12:29:43.474" v="474" actId="478"/>
          <ac:picMkLst>
            <pc:docMk/>
            <pc:sldMk cId="2552340844" sldId="318"/>
            <ac:picMk id="7" creationId="{312CE2EE-98D7-FF8D-9DD7-571791B6B789}"/>
          </ac:picMkLst>
        </pc:picChg>
        <pc:picChg chg="add del mod">
          <ac:chgData name="Moulton, David" userId="d90741c7-2838-4172-a772-8f9d1bf037e9" providerId="ADAL" clId="{E5AE7D68-B6ED-4EF9-B8CB-E76A18ED6DF2}" dt="2026-10-06T12:35:53.376" v="581" actId="478"/>
          <ac:picMkLst>
            <pc:docMk/>
            <pc:sldMk cId="2552340844" sldId="318"/>
            <ac:picMk id="9" creationId="{4A2044DB-6D70-B83E-AC47-891DC6FDB4BA}"/>
          </ac:picMkLst>
        </pc:picChg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3696585413" sldId="318"/>
        </pc:sldMkLst>
      </pc:sldChg>
      <pc:sldChg chg="addSp delSp modSp add mod">
        <pc:chgData name="Moulton, David" userId="d90741c7-2838-4172-a772-8f9d1bf037e9" providerId="ADAL" clId="{E5AE7D68-B6ED-4EF9-B8CB-E76A18ED6DF2}" dt="2026-10-06T12:59:45.935" v="720" actId="1076"/>
        <pc:sldMkLst>
          <pc:docMk/>
          <pc:sldMk cId="1286393573" sldId="319"/>
        </pc:sldMkLst>
        <pc:spChg chg="mod">
          <ac:chgData name="Moulton, David" userId="d90741c7-2838-4172-a772-8f9d1bf037e9" providerId="ADAL" clId="{E5AE7D68-B6ED-4EF9-B8CB-E76A18ED6DF2}" dt="2026-10-06T12:59:26.529" v="715" actId="207"/>
          <ac:spMkLst>
            <pc:docMk/>
            <pc:sldMk cId="1286393573" sldId="319"/>
            <ac:spMk id="4" creationId="{16CE1EFA-3D42-D944-10B5-2F2A5C45C5D5}"/>
          </ac:spMkLst>
        </pc:spChg>
        <pc:picChg chg="del">
          <ac:chgData name="Moulton, David" userId="d90741c7-2838-4172-a772-8f9d1bf037e9" providerId="ADAL" clId="{E5AE7D68-B6ED-4EF9-B8CB-E76A18ED6DF2}" dt="2026-10-06T12:59:29.273" v="716" actId="478"/>
          <ac:picMkLst>
            <pc:docMk/>
            <pc:sldMk cId="1286393573" sldId="319"/>
            <ac:picMk id="6" creationId="{CE08397E-0B83-DEBA-F03B-7DB4A27E8B81}"/>
          </ac:picMkLst>
        </pc:picChg>
        <pc:picChg chg="add mod">
          <ac:chgData name="Moulton, David" userId="d90741c7-2838-4172-a772-8f9d1bf037e9" providerId="ADAL" clId="{E5AE7D68-B6ED-4EF9-B8CB-E76A18ED6DF2}" dt="2026-10-06T12:59:45.935" v="720" actId="1076"/>
          <ac:picMkLst>
            <pc:docMk/>
            <pc:sldMk cId="1286393573" sldId="319"/>
            <ac:picMk id="7" creationId="{A36977D8-6450-54C3-CBA2-E0AB3BF06B7E}"/>
          </ac:picMkLst>
        </pc:picChg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2353855535" sldId="319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3746384954" sldId="321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3414568756" sldId="322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2279354983" sldId="323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626282442" sldId="324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2577884982" sldId="325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4025201087" sldId="326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3126067036" sldId="327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326178019" sldId="328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2800927976" sldId="329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2906475696" sldId="330"/>
        </pc:sldMkLst>
      </pc:sldChg>
      <pc:sldChg chg="del">
        <pc:chgData name="Moulton, David" userId="d90741c7-2838-4172-a772-8f9d1bf037e9" providerId="ADAL" clId="{E5AE7D68-B6ED-4EF9-B8CB-E76A18ED6DF2}" dt="2026-10-06T11:42:27.925" v="0" actId="47"/>
        <pc:sldMkLst>
          <pc:docMk/>
          <pc:sldMk cId="752649975" sldId="33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C494B7-3010-C04A-A8D2-3A67F5B3F74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9E3AD-85AA-4D4F-953B-BDDC046C417F}" type="datetimeFigureOut">
              <a:rPr lang="en-US" smtClean="0"/>
              <a:t>10/6/2026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36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9CD0D-D0C5-DD4D-B44E-98E59B6DF76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2E606-7E0B-0B4A-8955-4487729DC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50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in a factory&#10;&#10;Description automatically generated">
            <a:extLst>
              <a:ext uri="{FF2B5EF4-FFF2-40B4-BE49-F238E27FC236}">
                <a16:creationId xmlns:a16="http://schemas.microsoft.com/office/drawing/2014/main" id="{74378655-6313-4BA8-FD7F-E1652BEBAF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14623"/>
            <a:ext cx="12236064" cy="5308999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95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166867" y="1530994"/>
            <a:ext cx="11465690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13255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68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fili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6867" y="1530994"/>
            <a:ext cx="11465690" cy="4491980"/>
          </a:xfrm>
        </p:spPr>
        <p:txBody>
          <a:bodyPr/>
          <a:lstStyle>
            <a:lvl1pPr marL="342900" indent="-342900">
              <a:buFont typeface="Arial" charset="0"/>
              <a:buChar char="•"/>
              <a:defRPr sz="2400">
                <a:solidFill>
                  <a:schemeClr val="tx1"/>
                </a:solidFill>
              </a:defRPr>
            </a:lvl1pPr>
            <a:lvl2pPr>
              <a:defRPr sz="2200"/>
            </a:lvl2pPr>
          </a:lstStyle>
          <a:p>
            <a:pPr lvl="0"/>
            <a:r>
              <a:rPr lang="en-US" dirty="0"/>
              <a:t>Insert text or logos as necessary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66867" y="265043"/>
            <a:ext cx="8539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charset="0"/>
                <a:ea typeface="Arial Black" charset="0"/>
                <a:cs typeface="Arial Black" charset="0"/>
              </a:rPr>
              <a:t>Affiliations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66868" y="205431"/>
            <a:ext cx="1001885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166868" y="1530994"/>
            <a:ext cx="5624603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10"/>
          </p:nvPr>
        </p:nvSpPr>
        <p:spPr>
          <a:xfrm>
            <a:off x="5980255" y="1530994"/>
            <a:ext cx="5652303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695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166868" y="1530994"/>
            <a:ext cx="562460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0255" y="1530994"/>
            <a:ext cx="562460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66868" y="205431"/>
            <a:ext cx="1001885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5980255" y="2354906"/>
            <a:ext cx="5624603" cy="3668068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1pPr>
            <a:lvl2pPr marL="457189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2pPr>
            <a:lvl3pPr marL="914377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3pPr>
            <a:lvl4pPr marL="1371566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1"/>
                </a:solidFill>
              </a:defRPr>
            </a:lvl4pPr>
            <a:lvl5pPr marL="1828754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166868" y="2354906"/>
            <a:ext cx="5624603" cy="3668068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26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2788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0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666479" y="1308009"/>
            <a:ext cx="8853467" cy="396877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3600" spc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QUOTE HERE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886674" y="5564305"/>
            <a:ext cx="8413078" cy="487362"/>
          </a:xfrm>
        </p:spPr>
        <p:txBody>
          <a:bodyPr>
            <a:noAutofit/>
          </a:bodyPr>
          <a:lstStyle>
            <a:lvl1pPr algn="ctr">
              <a:defRPr sz="2000" b="1">
                <a:solidFill>
                  <a:srgbClr val="9091B3"/>
                </a:solidFill>
              </a:defRPr>
            </a:lvl1pPr>
          </a:lstStyle>
          <a:p>
            <a:pPr lvl="0"/>
            <a:r>
              <a:rPr lang="en-US" dirty="0"/>
              <a:t>NAME / DATE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731458" y="1034180"/>
            <a:ext cx="1342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b="1" i="0" dirty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rPr>
              <a:t>“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0573850" y="4825641"/>
            <a:ext cx="1342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b="1" i="0" dirty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rPr>
              <a:t>”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Official - Sensitive - Commercial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9091B3"/>
                </a:solidFill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 flipH="1">
            <a:off x="775684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4762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05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9091B3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19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788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2"/>
          </p:nvPr>
        </p:nvSpPr>
        <p:spPr>
          <a:xfrm>
            <a:off x="876221" y="6387700"/>
            <a:ext cx="700882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Official - Sensitive - Commercial 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3"/>
          </p:nvPr>
        </p:nvSpPr>
        <p:spPr>
          <a:xfrm>
            <a:off x="101600" y="6387702"/>
            <a:ext cx="663451" cy="365125"/>
          </a:xfrm>
        </p:spPr>
        <p:txBody>
          <a:bodyPr/>
          <a:lstStyle>
            <a:lvl1pPr>
              <a:defRPr>
                <a:solidFill>
                  <a:srgbClr val="9091B3"/>
                </a:solidFill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 flipH="1">
            <a:off x="775684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9091B3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factory&#10;&#10;Description automatically generated">
            <a:extLst>
              <a:ext uri="{FF2B5EF4-FFF2-40B4-BE49-F238E27FC236}">
                <a16:creationId xmlns:a16="http://schemas.microsoft.com/office/drawing/2014/main" id="{EE1D502D-9674-88B5-CAD8-36A8D1F7F5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622"/>
            <a:ext cx="12192000" cy="5245528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441264-3313-9B47-B87B-70DE9C28B8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5251077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Triangle 6">
            <a:extLst>
              <a:ext uri="{FF2B5EF4-FFF2-40B4-BE49-F238E27FC236}">
                <a16:creationId xmlns:a16="http://schemas.microsoft.com/office/drawing/2014/main" id="{85CB16D8-6C40-ED27-0031-9D09E1430FEC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409DEB-91FF-C0C2-9FD8-2F5AD05DBA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63430B-242D-C74B-B8F9-B32BD16FE8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2653"/>
            <a:ext cx="12207532" cy="5283899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0028596E-A45E-F435-570F-F20AA63E964D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C57A5D-FE21-5BE2-9560-6C23CCC725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sitting in front of computers&#10;&#10;Description automatically generated">
            <a:extLst>
              <a:ext uri="{FF2B5EF4-FFF2-40B4-BE49-F238E27FC236}">
                <a16:creationId xmlns:a16="http://schemas.microsoft.com/office/drawing/2014/main" id="{A2B4C594-311C-4543-E27E-8C147C83E9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724" y="0"/>
            <a:ext cx="12198724" cy="522895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7561F1F0-0D5F-B033-FD79-56D0A61EBBCB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0C50E3-1653-5DE2-D1C5-EC5BA3B9B6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uilding with a sign on the side of it&#10;&#10;Description automatically generated">
            <a:extLst>
              <a:ext uri="{FF2B5EF4-FFF2-40B4-BE49-F238E27FC236}">
                <a16:creationId xmlns:a16="http://schemas.microsoft.com/office/drawing/2014/main" id="{E0DA9190-BE64-2177-9CB0-12E2293685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622"/>
            <a:ext cx="12192000" cy="5337989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5D799A25-0458-1ACE-F73F-F8E4AFCCC42B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00194C-040C-5DA4-A94C-28A3595F69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710637-E575-9447-A555-DB547E0A15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2652"/>
            <a:ext cx="12197227" cy="5308448"/>
          </a:xfrm>
          <a:prstGeom prst="rect">
            <a:avLst/>
          </a:prstGeom>
        </p:spPr>
      </p:pic>
      <p:sp>
        <p:nvSpPr>
          <p:cNvPr id="13" name="Freeform 12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4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group of people&#10;&#10;Description automatically generated">
            <a:extLst>
              <a:ext uri="{FF2B5EF4-FFF2-40B4-BE49-F238E27FC236}">
                <a16:creationId xmlns:a16="http://schemas.microsoft.com/office/drawing/2014/main" id="{3C9D6F55-F3B9-0388-A008-C5CFC72E6C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622"/>
            <a:ext cx="12192000" cy="5332934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14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nk light on a black background&#10;&#10;Description automatically generated">
            <a:extLst>
              <a:ext uri="{FF2B5EF4-FFF2-40B4-BE49-F238E27FC236}">
                <a16:creationId xmlns:a16="http://schemas.microsoft.com/office/drawing/2014/main" id="{B1D632BA-73F6-2CAA-7E76-C94956A6C7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0"/>
            <a:ext cx="12210930" cy="536537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878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ople sitting in front of several monitors&#10;&#10;Description automatically generated">
            <a:extLst>
              <a:ext uri="{FF2B5EF4-FFF2-40B4-BE49-F238E27FC236}">
                <a16:creationId xmlns:a16="http://schemas.microsoft.com/office/drawing/2014/main" id="{29F38B8C-B0F7-4DFD-E3CD-D105B0F1F0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976"/>
          <a:stretch/>
        </p:blipFill>
        <p:spPr>
          <a:xfrm>
            <a:off x="-18930" y="-14622"/>
            <a:ext cx="12236064" cy="5402470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3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working on a machine&#10;&#10;Description automatically generated">
            <a:extLst>
              <a:ext uri="{FF2B5EF4-FFF2-40B4-BE49-F238E27FC236}">
                <a16:creationId xmlns:a16="http://schemas.microsoft.com/office/drawing/2014/main" id="{8959FC96-E3F0-4A79-531C-ECCF4D0866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14622"/>
            <a:ext cx="12210930" cy="6359368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83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machine&#10;&#10;Description automatically generated">
            <a:extLst>
              <a:ext uri="{FF2B5EF4-FFF2-40B4-BE49-F238E27FC236}">
                <a16:creationId xmlns:a16="http://schemas.microsoft.com/office/drawing/2014/main" id="{1A284294-3C35-458B-013F-88D137987E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20320"/>
            <a:ext cx="12238414" cy="5357707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12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custom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-12699"/>
            <a:ext cx="12202079" cy="5246988"/>
          </a:xfrm>
          <a:custGeom>
            <a:avLst/>
            <a:gdLst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5225723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2916156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202079"/>
              <a:gd name="connsiteY0" fmla="*/ 0 h 5246988"/>
              <a:gd name="connsiteX1" fmla="*/ 10202575 w 12202079"/>
              <a:gd name="connsiteY1" fmla="*/ 0 h 5246988"/>
              <a:gd name="connsiteX2" fmla="*/ 12196763 w 12202079"/>
              <a:gd name="connsiteY2" fmla="*/ 1994188 h 5246988"/>
              <a:gd name="connsiteX3" fmla="*/ 12202079 w 12202079"/>
              <a:gd name="connsiteY3" fmla="*/ 5246988 h 5246988"/>
              <a:gd name="connsiteX4" fmla="*/ 0 w 12202079"/>
              <a:gd name="connsiteY4" fmla="*/ 2916156 h 5246988"/>
              <a:gd name="connsiteX5" fmla="*/ 0 w 12202079"/>
              <a:gd name="connsiteY5" fmla="*/ 0 h 5246988"/>
              <a:gd name="connsiteX6" fmla="*/ 0 w 12202079"/>
              <a:gd name="connsiteY6" fmla="*/ 0 h 524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2079" h="5246988">
                <a:moveTo>
                  <a:pt x="0" y="0"/>
                </a:moveTo>
                <a:lnTo>
                  <a:pt x="10202575" y="0"/>
                </a:lnTo>
                <a:lnTo>
                  <a:pt x="12196763" y="1994188"/>
                </a:lnTo>
                <a:lnTo>
                  <a:pt x="12202079" y="5246988"/>
                </a:lnTo>
                <a:lnTo>
                  <a:pt x="0" y="291615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EB6ACF58-AF63-EB3C-6171-45E1A7703C71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24DD4F-8ACB-51DB-8E00-180A379A21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14930"/>
            <a:ext cx="11150600" cy="4862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itle Placeholder 23"/>
          <p:cNvSpPr>
            <a:spLocks noGrp="1"/>
          </p:cNvSpPr>
          <p:nvPr>
            <p:ph type="title"/>
          </p:nvPr>
        </p:nvSpPr>
        <p:spPr>
          <a:xfrm>
            <a:off x="203200" y="190097"/>
            <a:ext cx="11150600" cy="109454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876221" y="6387700"/>
            <a:ext cx="7008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Official - Sensitive - Commercial </a:t>
            </a: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 flipH="1">
            <a:off x="765051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1676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50" r:id="rId2"/>
    <p:sldLayoutId id="2147483673" r:id="rId3"/>
    <p:sldLayoutId id="2147483652" r:id="rId4"/>
    <p:sldLayoutId id="2147483653" r:id="rId5"/>
    <p:sldLayoutId id="2147483660" r:id="rId6"/>
    <p:sldLayoutId id="2147483655" r:id="rId7"/>
    <p:sldLayoutId id="2147483651" r:id="rId8"/>
    <p:sldLayoutId id="2147483677" r:id="rId9"/>
    <p:sldLayoutId id="2147483670" r:id="rId10"/>
    <p:sldLayoutId id="2147483671" r:id="rId11"/>
    <p:sldLayoutId id="2147483674" r:id="rId12"/>
    <p:sldLayoutId id="2147483675" r:id="rId13"/>
    <p:sldLayoutId id="2147483676" r:id="rId14"/>
    <p:sldLayoutId id="2147483667" r:id="rId15"/>
    <p:sldLayoutId id="2147483680" r:id="rId16"/>
    <p:sldLayoutId id="2147483681" r:id="rId17"/>
    <p:sldLayoutId id="2147483685" r:id="rId18"/>
    <p:sldLayoutId id="2147483683" r:id="rId19"/>
    <p:sldLayoutId id="2147483684" r:id="rId20"/>
    <p:sldLayoutId id="2147483672" r:id="rId21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>
            <a:extLst>
              <a:ext uri="{FF2B5EF4-FFF2-40B4-BE49-F238E27FC236}">
                <a16:creationId xmlns:a16="http://schemas.microsoft.com/office/drawing/2014/main" id="{D5A71EDF-6999-BFED-0658-0C92399DF7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563" y="4007978"/>
            <a:ext cx="9499527" cy="2197988"/>
          </a:xfrm>
        </p:spPr>
        <p:txBody>
          <a:bodyPr>
            <a:normAutofit/>
          </a:bodyPr>
          <a:lstStyle/>
          <a:p>
            <a:r>
              <a:rPr lang="en-GB" sz="4000" dirty="0"/>
              <a:t>First time-dependent SOLPS-ITER simulations of detachment burn-through on MAST-U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3A7EB7E-599B-A38F-C555-6705C7268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6564" y="6127417"/>
            <a:ext cx="6776804" cy="588486"/>
          </a:xfrm>
        </p:spPr>
        <p:txBody>
          <a:bodyPr>
            <a:noAutofit/>
          </a:bodyPr>
          <a:lstStyle/>
          <a:p>
            <a:r>
              <a:rPr lang="en-GB" sz="1400" dirty="0"/>
              <a:t>D Moulton, R Scannell, J Flanagan, S Leigh the MAST-U </a:t>
            </a:r>
            <a:r>
              <a:rPr lang="en-GB" sz="1400" dirty="0" err="1"/>
              <a:t>team</a:t>
            </a:r>
            <a:r>
              <a:rPr lang="en-GB" sz="1400" baseline="30000" dirty="0" err="1"/>
              <a:t>a</a:t>
            </a:r>
            <a:r>
              <a:rPr lang="en-GB" sz="1400" dirty="0"/>
              <a:t> and the </a:t>
            </a:r>
            <a:r>
              <a:rPr lang="en-GB" sz="1400" dirty="0" err="1"/>
              <a:t>EUROfusion</a:t>
            </a:r>
            <a:r>
              <a:rPr lang="en-GB" sz="1400" dirty="0"/>
              <a:t> Tokamak Exploitation </a:t>
            </a:r>
            <a:r>
              <a:rPr lang="en-GB" sz="1400" dirty="0" err="1"/>
              <a:t>team</a:t>
            </a:r>
            <a:r>
              <a:rPr lang="en-GB" sz="1400" baseline="30000" dirty="0" err="1"/>
              <a:t>b</a:t>
            </a:r>
            <a:endParaRPr lang="en-GB" sz="1400" baseline="30000" dirty="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9E8F303-94D3-DB04-1D18-16BF23DA18CA}"/>
              </a:ext>
            </a:extLst>
          </p:cNvPr>
          <p:cNvSpPr txBox="1">
            <a:spLocks/>
          </p:cNvSpPr>
          <p:nvPr/>
        </p:nvSpPr>
        <p:spPr>
          <a:xfrm>
            <a:off x="7198338" y="5816694"/>
            <a:ext cx="5128809" cy="5884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b="1" i="0" kern="120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/>
              <a:t>UKAEA, Culham Campus, Abingdon OX14 3DB, UK</a:t>
            </a:r>
          </a:p>
          <a:p>
            <a:r>
              <a:rPr lang="en-GB" sz="800" baseline="30000" dirty="0" err="1"/>
              <a:t>a</a:t>
            </a:r>
            <a:r>
              <a:rPr lang="en-GB" sz="800" dirty="0" err="1"/>
              <a:t>See</a:t>
            </a:r>
            <a:r>
              <a:rPr lang="en-GB" sz="800" dirty="0"/>
              <a:t> the author list of J. Harrison et al 2024 </a:t>
            </a:r>
            <a:r>
              <a:rPr lang="en-GB" sz="800" dirty="0" err="1"/>
              <a:t>Nucl</a:t>
            </a:r>
            <a:r>
              <a:rPr lang="en-GB" sz="800" dirty="0"/>
              <a:t>. Fusion (https://doi.org/10.1088/1741-4326/ad6011)</a:t>
            </a:r>
          </a:p>
          <a:p>
            <a:r>
              <a:rPr lang="en-GB" sz="800" baseline="30000" dirty="0" err="1"/>
              <a:t>b</a:t>
            </a:r>
            <a:r>
              <a:rPr lang="en-GB" sz="800" dirty="0" err="1"/>
              <a:t>See</a:t>
            </a:r>
            <a:r>
              <a:rPr lang="en-GB" sz="800" dirty="0"/>
              <a:t> the author list of N. Vianello et al 2026 </a:t>
            </a:r>
            <a:r>
              <a:rPr lang="en-GB" sz="800" dirty="0" err="1"/>
              <a:t>Nucl</a:t>
            </a:r>
            <a:r>
              <a:rPr lang="en-GB" sz="800" dirty="0"/>
              <a:t>. Fusion in press (https://doi.org/10.1088/1741-4326/ae71ec)</a:t>
            </a:r>
          </a:p>
        </p:txBody>
      </p:sp>
    </p:spTree>
    <p:extLst>
      <p:ext uri="{BB962C8B-B14F-4D97-AF65-F5344CB8AC3E}">
        <p14:creationId xmlns:p14="http://schemas.microsoft.com/office/powerpoint/2010/main" val="2954131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16CAF-9AEB-2D1C-32EB-7B17832A4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EA02E2-B905-B769-90DC-6BAA7C7211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28E99747-C8D0-13F9-584A-0F06A23D3480}"/>
              </a:ext>
            </a:extLst>
          </p:cNvPr>
          <p:cNvSpPr txBox="1">
            <a:spLocks/>
          </p:cNvSpPr>
          <p:nvPr/>
        </p:nvSpPr>
        <p:spPr>
          <a:xfrm>
            <a:off x="428199" y="101686"/>
            <a:ext cx="10522417" cy="6957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noAutofit/>
          </a:bodyPr>
          <a:lstStyle>
            <a:lvl1pPr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3386" dirty="0">
                <a:solidFill>
                  <a:srgbClr val="132B4E"/>
                </a:solidFill>
                <a:highlight>
                  <a:scrgbClr r="0" g="0" b="0">
                    <a:alpha val="0"/>
                  </a:scrgbClr>
                </a:highlight>
                <a:latin typeface="Arial Black"/>
              </a:rPr>
              <a:t>Highlights and </a:t>
            </a:r>
            <a:r>
              <a:rPr lang="en-US" sz="3386" dirty="0">
                <a:solidFill>
                  <a:srgbClr val="FF0000"/>
                </a:solidFill>
                <a:highlight>
                  <a:scrgbClr r="0" g="0" b="0">
                    <a:alpha val="0"/>
                  </a:scrgbClr>
                </a:highlight>
                <a:latin typeface="Arial Black"/>
              </a:rPr>
              <a:t>discussion points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B17F61-07AB-729D-3F28-92DC9BD0A004}"/>
              </a:ext>
            </a:extLst>
          </p:cNvPr>
          <p:cNvSpPr txBox="1"/>
          <p:nvPr/>
        </p:nvSpPr>
        <p:spPr>
          <a:xfrm>
            <a:off x="205676" y="1012497"/>
            <a:ext cx="769009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Verification against the analytic solution for a 1D isothermal expansion of a gaussian density perturbation into vacuum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Wall clock per time step x5 and memory usage x38 in time-dependent Eirene case, for similar levels of noise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3CA5CE4D-2B7B-E474-653D-0E6791591250}"/>
              </a:ext>
            </a:extLst>
          </p:cNvPr>
          <p:cNvSpPr txBox="1">
            <a:spLocks/>
          </p:cNvSpPr>
          <p:nvPr/>
        </p:nvSpPr>
        <p:spPr>
          <a:xfrm>
            <a:off x="2591198" y="6387117"/>
            <a:ext cx="7007543" cy="364854"/>
          </a:xfrm>
          <a:prstGeom prst="rect">
            <a:avLst/>
          </a:prstGeom>
          <a:noFill/>
          <a:ln>
            <a:noFill/>
          </a:ln>
        </p:spPr>
        <p:txBody>
          <a:bodyPr wrap="square" lIns="110588" tIns="55294" rIns="110588" bIns="55294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330" b="1" dirty="0">
                <a:solidFill>
                  <a:srgbClr val="132B4E"/>
                </a:solidFill>
                <a:latin typeface="Arial"/>
                <a:cs typeface="Arial"/>
              </a:rPr>
              <a:t>October 2026 ECW | D Moulton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0C5064E-95CE-0424-6F4C-8F4E5A1378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99206" y="797396"/>
            <a:ext cx="4492794" cy="563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98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B147E-297F-BD90-CB78-B940D481F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D28794-F7A5-6E7C-1A84-BA492389B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C895B9B2-DF1D-578D-0701-D762392B3E9D}"/>
              </a:ext>
            </a:extLst>
          </p:cNvPr>
          <p:cNvSpPr txBox="1">
            <a:spLocks/>
          </p:cNvSpPr>
          <p:nvPr/>
        </p:nvSpPr>
        <p:spPr>
          <a:xfrm>
            <a:off x="428199" y="101686"/>
            <a:ext cx="10522417" cy="6957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noAutofit/>
          </a:bodyPr>
          <a:lstStyle>
            <a:lvl1pPr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3386" dirty="0">
                <a:solidFill>
                  <a:srgbClr val="132B4E"/>
                </a:solidFill>
                <a:highlight>
                  <a:scrgbClr r="0" g="0" b="0">
                    <a:alpha val="0"/>
                  </a:scrgbClr>
                </a:highlight>
                <a:latin typeface="Arial Black"/>
              </a:rPr>
              <a:t>Highlights and </a:t>
            </a:r>
            <a:r>
              <a:rPr lang="en-US" sz="3386" dirty="0">
                <a:solidFill>
                  <a:srgbClr val="FF0000"/>
                </a:solidFill>
                <a:highlight>
                  <a:scrgbClr r="0" g="0" b="0">
                    <a:alpha val="0"/>
                  </a:scrgbClr>
                </a:highlight>
                <a:latin typeface="Arial Black"/>
              </a:rPr>
              <a:t>discussion points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D8A258-5EAA-1688-216E-690C834B782C}"/>
              </a:ext>
            </a:extLst>
          </p:cNvPr>
          <p:cNvSpPr txBox="1"/>
          <p:nvPr/>
        </p:nvSpPr>
        <p:spPr>
          <a:xfrm>
            <a:off x="205676" y="1012497"/>
            <a:ext cx="769009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Verification against the analytic solution for a 1D isothermal expansion of a gaussian density perturbation into vacuum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Wall clock per time step x5 and memory usage x38 in time-dependent Eirene case, for similar levels of noise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AE8768F9-BF57-38FE-6309-DE243BF80AFC}"/>
              </a:ext>
            </a:extLst>
          </p:cNvPr>
          <p:cNvSpPr txBox="1">
            <a:spLocks/>
          </p:cNvSpPr>
          <p:nvPr/>
        </p:nvSpPr>
        <p:spPr>
          <a:xfrm>
            <a:off x="2591198" y="6387117"/>
            <a:ext cx="7007543" cy="364854"/>
          </a:xfrm>
          <a:prstGeom prst="rect">
            <a:avLst/>
          </a:prstGeom>
          <a:noFill/>
          <a:ln>
            <a:noFill/>
          </a:ln>
        </p:spPr>
        <p:txBody>
          <a:bodyPr wrap="square" lIns="110588" tIns="55294" rIns="110588" bIns="55294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330" b="1" dirty="0">
                <a:solidFill>
                  <a:srgbClr val="132B4E"/>
                </a:solidFill>
                <a:latin typeface="Arial"/>
                <a:cs typeface="Arial"/>
              </a:rPr>
              <a:t>October 2026 ECW | D Moulton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A38B22-65E0-7F69-DCB4-7F2B7F884D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7" b="1859"/>
          <a:stretch>
            <a:fillRect/>
          </a:stretch>
        </p:blipFill>
        <p:spPr>
          <a:xfrm>
            <a:off x="2169917" y="2570480"/>
            <a:ext cx="7852166" cy="381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906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D90E0-6791-6EE0-ED45-EADB13919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29470A-39BA-0DD5-7D67-757E8DCFF6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26A2EFC7-E558-C73F-16EA-84765847083F}"/>
              </a:ext>
            </a:extLst>
          </p:cNvPr>
          <p:cNvSpPr txBox="1">
            <a:spLocks/>
          </p:cNvSpPr>
          <p:nvPr/>
        </p:nvSpPr>
        <p:spPr>
          <a:xfrm>
            <a:off x="428199" y="101686"/>
            <a:ext cx="10522417" cy="6957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noAutofit/>
          </a:bodyPr>
          <a:lstStyle>
            <a:lvl1pPr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3386" dirty="0">
                <a:solidFill>
                  <a:srgbClr val="132B4E"/>
                </a:solidFill>
                <a:highlight>
                  <a:scrgbClr r="0" g="0" b="0">
                    <a:alpha val="0"/>
                  </a:scrgbClr>
                </a:highlight>
                <a:latin typeface="Arial Black"/>
              </a:rPr>
              <a:t>Highlights and </a:t>
            </a:r>
            <a:r>
              <a:rPr lang="en-US" sz="3386" dirty="0">
                <a:solidFill>
                  <a:srgbClr val="FF0000"/>
                </a:solidFill>
                <a:highlight>
                  <a:scrgbClr r="0" g="0" b="0">
                    <a:alpha val="0"/>
                  </a:scrgbClr>
                </a:highlight>
                <a:latin typeface="Arial Black"/>
              </a:rPr>
              <a:t>discussion points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288A73-C1C4-C451-FD6F-660CF14C26EA}"/>
              </a:ext>
            </a:extLst>
          </p:cNvPr>
          <p:cNvSpPr txBox="1"/>
          <p:nvPr/>
        </p:nvSpPr>
        <p:spPr>
          <a:xfrm>
            <a:off x="205676" y="1012497"/>
            <a:ext cx="769009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Verification against the analytic solution for a 1D isothermal expansion of a gaussian density perturbation into vacuum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Wall clock per time step x5 and memory usage x38 in time-dependent Eirene case, for similar levels of noise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What sets the noise level in time-dependent Eirene?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10F81C-9E1F-F7D8-8EA7-81B94E4D17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460" t="17631" b="2126"/>
          <a:stretch>
            <a:fillRect/>
          </a:stretch>
        </p:blipFill>
        <p:spPr>
          <a:xfrm>
            <a:off x="7492890" y="2606040"/>
            <a:ext cx="3897093" cy="4170965"/>
          </a:xfrm>
          <a:prstGeom prst="rect">
            <a:avLst/>
          </a:prstGeom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C36B324-386D-B6F2-5B4B-B949CA4E8FCD}"/>
              </a:ext>
            </a:extLst>
          </p:cNvPr>
          <p:cNvSpPr txBox="1">
            <a:spLocks/>
          </p:cNvSpPr>
          <p:nvPr/>
        </p:nvSpPr>
        <p:spPr>
          <a:xfrm>
            <a:off x="2591198" y="6387117"/>
            <a:ext cx="7007543" cy="364854"/>
          </a:xfrm>
          <a:prstGeom prst="rect">
            <a:avLst/>
          </a:prstGeom>
          <a:noFill/>
          <a:ln>
            <a:noFill/>
          </a:ln>
        </p:spPr>
        <p:txBody>
          <a:bodyPr wrap="square" lIns="110588" tIns="55294" rIns="110588" bIns="55294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330" b="1" dirty="0">
                <a:solidFill>
                  <a:srgbClr val="132B4E"/>
                </a:solidFill>
                <a:latin typeface="Arial"/>
                <a:cs typeface="Arial"/>
              </a:rPr>
              <a:t>October 2026 ECW | D Moulton</a:t>
            </a:r>
          </a:p>
        </p:txBody>
      </p:sp>
    </p:spTree>
    <p:extLst>
      <p:ext uri="{BB962C8B-B14F-4D97-AF65-F5344CB8AC3E}">
        <p14:creationId xmlns:p14="http://schemas.microsoft.com/office/powerpoint/2010/main" val="2552340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A8F34-EB31-4162-201B-3B0F03195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B189FA-9FD4-805F-3DD4-73845AFC26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56EA4724-DA9D-10C9-C0E0-C893567DB274}"/>
              </a:ext>
            </a:extLst>
          </p:cNvPr>
          <p:cNvSpPr txBox="1">
            <a:spLocks/>
          </p:cNvSpPr>
          <p:nvPr/>
        </p:nvSpPr>
        <p:spPr>
          <a:xfrm>
            <a:off x="428199" y="101686"/>
            <a:ext cx="10522417" cy="6957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noAutofit/>
          </a:bodyPr>
          <a:lstStyle>
            <a:lvl1pPr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3386" dirty="0">
                <a:solidFill>
                  <a:srgbClr val="132B4E"/>
                </a:solidFill>
                <a:highlight>
                  <a:scrgbClr r="0" g="0" b="0">
                    <a:alpha val="0"/>
                  </a:scrgbClr>
                </a:highlight>
                <a:latin typeface="Arial Black"/>
              </a:rPr>
              <a:t>Highlights and </a:t>
            </a:r>
            <a:r>
              <a:rPr lang="en-US" sz="3386" dirty="0">
                <a:solidFill>
                  <a:srgbClr val="FF0000"/>
                </a:solidFill>
                <a:highlight>
                  <a:scrgbClr r="0" g="0" b="0">
                    <a:alpha val="0"/>
                  </a:scrgbClr>
                </a:highlight>
                <a:latin typeface="Arial Black"/>
              </a:rPr>
              <a:t>discussion points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CE1EFA-3D42-D944-10B5-2F2A5C45C5D5}"/>
              </a:ext>
            </a:extLst>
          </p:cNvPr>
          <p:cNvSpPr txBox="1"/>
          <p:nvPr/>
        </p:nvSpPr>
        <p:spPr>
          <a:xfrm>
            <a:off x="205676" y="1012497"/>
            <a:ext cx="769009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Verification against the analytic solution for a 1D isothermal expansion of a gaussian density perturbation into vacuum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Wall clock per time step x5 and memory usage x38 in time-dependent Eirene case, for similar levels of noise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What sets the noise level in time-dependent Eirene?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When we run transient simulations of </a:t>
            </a:r>
            <a:r>
              <a:rPr lang="en-GB" sz="2000" dirty="0" err="1"/>
              <a:t>burnthrough</a:t>
            </a:r>
            <a:r>
              <a:rPr lang="en-GB" sz="2000" dirty="0"/>
              <a:t>, we see that the </a:t>
            </a:r>
            <a:r>
              <a:rPr lang="en-GB" sz="2000" b="1" dirty="0"/>
              <a:t>pre-existing neutral reservoir is far too small to buffer typical transients on MAST-U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Instead, </a:t>
            </a:r>
            <a:r>
              <a:rPr lang="en-GB" sz="2000" b="1" dirty="0"/>
              <a:t>recycling is a key driver</a:t>
            </a:r>
            <a:r>
              <a:rPr lang="en-GB" sz="2000" dirty="0"/>
              <a:t> of the degree of transient buffering. </a:t>
            </a:r>
            <a:r>
              <a:rPr lang="en-GB" sz="2000" dirty="0">
                <a:solidFill>
                  <a:srgbClr val="FF0000"/>
                </a:solidFill>
              </a:rPr>
              <a:t>What sets the recycling timescale?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413F9C3A-7F77-CE44-C6F6-7A2124588F9E}"/>
              </a:ext>
            </a:extLst>
          </p:cNvPr>
          <p:cNvSpPr txBox="1">
            <a:spLocks/>
          </p:cNvSpPr>
          <p:nvPr/>
        </p:nvSpPr>
        <p:spPr>
          <a:xfrm>
            <a:off x="2591198" y="6387117"/>
            <a:ext cx="7007543" cy="364854"/>
          </a:xfrm>
          <a:prstGeom prst="rect">
            <a:avLst/>
          </a:prstGeom>
          <a:noFill/>
          <a:ln>
            <a:noFill/>
          </a:ln>
        </p:spPr>
        <p:txBody>
          <a:bodyPr wrap="square" lIns="110588" tIns="55294" rIns="110588" bIns="55294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330" b="1" dirty="0">
                <a:solidFill>
                  <a:srgbClr val="132B4E"/>
                </a:solidFill>
                <a:latin typeface="Arial"/>
                <a:cs typeface="Arial"/>
              </a:rPr>
              <a:t>October 2026 ECW | D Moulton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36977D8-6450-54C3-CBA2-E0AB3BF06B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873440" y="1012497"/>
            <a:ext cx="4216960" cy="557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93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2F56"/>
      </a:dk1>
      <a:lt1>
        <a:srgbClr val="FFFFFF"/>
      </a:lt1>
      <a:dk2>
        <a:srgbClr val="000000"/>
      </a:dk2>
      <a:lt2>
        <a:srgbClr val="D1D2D3"/>
      </a:lt2>
      <a:accent1>
        <a:srgbClr val="002F56"/>
      </a:accent1>
      <a:accent2>
        <a:srgbClr val="F6D34D"/>
      </a:accent2>
      <a:accent3>
        <a:srgbClr val="006F45"/>
      </a:accent3>
      <a:accent4>
        <a:srgbClr val="0082CA"/>
      </a:accent4>
      <a:accent5>
        <a:srgbClr val="C9242C"/>
      </a:accent5>
      <a:accent6>
        <a:srgbClr val="808283"/>
      </a:accent6>
      <a:hlink>
        <a:srgbClr val="002F56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KAEA presentation (widescreen)-v4" id="{60BF19D2-2AFC-7D40-B10F-E02292CED2D6}" vid="{344D2DA7-7D26-A847-8A27-E85A15182C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UKAEA presentation widescreen</Template>
  <TotalTime>17202</TotalTime>
  <Words>346</Words>
  <Application>Microsoft Office PowerPoint</Application>
  <PresentationFormat>Widescreen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Moulton, David</dc:creator>
  <cp:lastModifiedBy>Moulton, David</cp:lastModifiedBy>
  <cp:revision>7</cp:revision>
  <cp:lastPrinted>2017-03-10T11:43:47Z</cp:lastPrinted>
  <dcterms:created xsi:type="dcterms:W3CDTF">2025-03-19T16:22:14Z</dcterms:created>
  <dcterms:modified xsi:type="dcterms:W3CDTF">2026-10-06T12:59:54Z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2759de7-3255-46b5-8dfe-736652f9c6c1_Enabled">
    <vt:lpwstr>true</vt:lpwstr>
  </property>
  <property fmtid="{D5CDD505-2E9C-101B-9397-08002B2CF9AE}" pid="3" name="MSIP_Label_22759de7-3255-46b5-8dfe-736652f9c6c1_SetDate">
    <vt:lpwstr>2022-10-14T08:35:44Z</vt:lpwstr>
  </property>
  <property fmtid="{D5CDD505-2E9C-101B-9397-08002B2CF9AE}" pid="4" name="MSIP_Label_22759de7-3255-46b5-8dfe-736652f9c6c1_Method">
    <vt:lpwstr>Standard</vt:lpwstr>
  </property>
  <property fmtid="{D5CDD505-2E9C-101B-9397-08002B2CF9AE}" pid="5" name="MSIP_Label_22759de7-3255-46b5-8dfe-736652f9c6c1_Name">
    <vt:lpwstr>22759de7-3255-46b5-8dfe-736652f9c6c1</vt:lpwstr>
  </property>
  <property fmtid="{D5CDD505-2E9C-101B-9397-08002B2CF9AE}" pid="6" name="MSIP_Label_22759de7-3255-46b5-8dfe-736652f9c6c1_SiteId">
    <vt:lpwstr>c6ac664b-ae27-4d5d-b4e6-bb5717196fc7</vt:lpwstr>
  </property>
  <property fmtid="{D5CDD505-2E9C-101B-9397-08002B2CF9AE}" pid="7" name="MSIP_Label_22759de7-3255-46b5-8dfe-736652f9c6c1_ActionId">
    <vt:lpwstr>05906721-d4f5-4961-97bc-efe86c56c4c4</vt:lpwstr>
  </property>
  <property fmtid="{D5CDD505-2E9C-101B-9397-08002B2CF9AE}" pid="8" name="MSIP_Label_22759de7-3255-46b5-8dfe-736652f9c6c1_ContentBits">
    <vt:lpwstr>0</vt:lpwstr>
  </property>
</Properties>
</file>