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0"/>
  </p:notesMasterIdLst>
  <p:sldIdLst>
    <p:sldId id="432" r:id="rId5"/>
    <p:sldId id="879" r:id="rId6"/>
    <p:sldId id="896" r:id="rId7"/>
    <p:sldId id="878" r:id="rId8"/>
    <p:sldId id="881" r:id="rId9"/>
    <p:sldId id="893" r:id="rId10"/>
    <p:sldId id="884" r:id="rId11"/>
    <p:sldId id="897" r:id="rId12"/>
    <p:sldId id="885" r:id="rId13"/>
    <p:sldId id="895" r:id="rId14"/>
    <p:sldId id="894" r:id="rId15"/>
    <p:sldId id="898" r:id="rId16"/>
    <p:sldId id="887" r:id="rId17"/>
    <p:sldId id="888" r:id="rId18"/>
    <p:sldId id="899" r:id="rId19"/>
    <p:sldId id="900" r:id="rId20"/>
    <p:sldId id="890" r:id="rId21"/>
    <p:sldId id="901" r:id="rId22"/>
    <p:sldId id="872" r:id="rId23"/>
    <p:sldId id="891" r:id="rId24"/>
    <p:sldId id="904" r:id="rId25"/>
    <p:sldId id="905" r:id="rId26"/>
    <p:sldId id="906" r:id="rId27"/>
    <p:sldId id="908" r:id="rId28"/>
    <p:sldId id="90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andon Sorbom" initials="BS" lastIdx="1" clrIdx="0"/>
  <p:cmAuthor id="2" name="Marco Andres Miller" initials="MAM" lastIdx="1" clrIdx="1">
    <p:extLst>
      <p:ext uri="{19B8F6BF-5375-455C-9EA6-DF929625EA0E}">
        <p15:presenceInfo xmlns:p15="http://schemas.microsoft.com/office/powerpoint/2012/main" userId="S::millerma@mit.edu::21f194a0-0d27-4ea1-989c-3730dc500c0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A02A"/>
    <a:srgbClr val="FF930A"/>
    <a:srgbClr val="8A5350"/>
    <a:srgbClr val="FDE643"/>
    <a:srgbClr val="F6DE55"/>
    <a:srgbClr val="9E998B"/>
    <a:srgbClr val="858084"/>
    <a:srgbClr val="F476BC"/>
    <a:srgbClr val="238BC2"/>
    <a:srgbClr val="274D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7"/>
    <p:restoredTop sz="96512"/>
  </p:normalViewPr>
  <p:slideViewPr>
    <p:cSldViewPr snapToGrid="0" snapToObjects="1">
      <p:cViewPr varScale="1">
        <p:scale>
          <a:sx n="127" d="100"/>
          <a:sy n="127" d="100"/>
        </p:scale>
        <p:origin x="440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02" d="100"/>
          <a:sy n="102" d="100"/>
        </p:scale>
        <p:origin x="3856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2B595A-9AB7-A34F-BD7B-81EFAC706F47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A30EFE-863A-6E4C-8D9F-BB9DD37E6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77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41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068EF-5657-0EF4-FD4D-BDB84AB10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5AFFDA-F0F0-42F8-D931-47E052F588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DA6C99-E721-39F3-D3BE-315B174C17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E9BD8A-CBBE-EFD3-1D38-0351B7597F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729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5A5BE-D02C-084D-8FE0-D899442A1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857F85-A4FE-B7E1-DA5F-0FF7755F27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800827-6188-8DF5-EFF7-3B1B81BEC7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84ADF3-A0C4-D970-2F4B-4A2DFC78C6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953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9229C-FF3A-67C7-1993-63282F51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41E6CC-67F7-B5AD-B839-5DD54395B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BA52FA-28C9-A490-D3CD-378CE20821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B7FDAD-86F3-144D-4903-785EA314DB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958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90E41-672D-040F-6625-D424EC659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7C560E-D319-FBB2-97D2-96293408DC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3B5FDE-FB7E-F49E-4F77-B1B03BC558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04B233-BEE1-1A4A-1779-BDA7E28D2C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118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FC607-D8E5-2005-56F6-C72EDB146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516514-0E39-2169-4465-7F6049B520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2C9404-2B82-4996-81D8-7C5688BB9C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C36F6E-ED8D-3764-159E-62F06D7C53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7255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A3E5D-443D-CA14-6683-8AB348540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E36CA1-1166-3260-D570-882B1C8757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74637E-7D56-5CB3-C2A4-E162290B43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A18254-E70D-037C-35E3-4BC3B9F18D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8755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3FB19-077E-F668-56E0-396CFA68E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1B89DB-0B66-99D1-C5F6-44CAD0EC9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A080E1-5C99-9698-DF09-C2057E7EB4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C2FDD-2508-89A9-53EF-E83EC376AC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977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B51DF-D098-0566-3176-637725C1B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7A57B2-A507-FF2A-0275-A98CDE4127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9CD79C-96E0-6F61-DA68-36762AF879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78C083-A407-65E4-0545-0F59D12D0D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376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26864-962C-4D68-8E6F-696336603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21FE10-9FAC-E20D-C72A-672BDE5EF7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7B7B77-1A6B-A888-C739-1BA18B24CF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E803B9-398F-5F53-254D-AA94F0F1EF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9454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EEA29-BCB0-5E9A-7FC4-3242166A4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D46422-68AA-7248-D1BF-5C1E9BD1C0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BCBDE5-D3A4-50A7-5FD0-A21F6FA4FE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7278F-132D-B035-C73E-7316CE51E5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3203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CE01B-0B46-614B-4E45-B03E065FB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59A1D8-9081-89A5-1C2B-29612BF63E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ED874C-A255-2548-4B0E-43AADFFA6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259E09-39C9-02AD-D0EB-EC28A6AC3B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6451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75A1E-0BA7-3161-E0B9-7C136F3B0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7B42A1-75A9-0F6B-6DFD-E25DA6B3E8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515EF3-D945-A46D-769C-A52F4E6FB2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4B0867-79C5-9DCF-10B5-D0D91D8796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7726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0115B-AAFD-A803-B837-57AAF2B59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20BEF5-FAB2-AC30-0658-BFA227A999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05E0D7-98F6-123B-8DE2-11E9728204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DFF689-8553-44B0-08FD-63887C030C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8053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4FA05-B433-D7C0-5F4F-581635ECF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599AF2-CC44-98BC-3051-98E4A83073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D9C775-9CE3-3ACD-CA42-F723AE6361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0A76CE-755D-5D67-C00A-86F1F2FD6D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7812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28761-A5C2-7600-06C6-248E17AB3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FC4B5C-92E8-B6E6-2AE6-3E6C0C948D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EAADBA-082E-CF25-5EDE-07E1022CB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A7B8B1-07DC-A414-782C-FB50B85D0A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9463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0B33B-BDAB-5661-EC49-649576A4D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617015-8D66-1837-C1DD-07BCA7739B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0307D5-6E43-7A94-5674-30557DCF74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5BD815-ED46-4862-D112-A902ACCD95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8691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00DAA-FA34-4A56-CB10-133EDE101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8A0A59-B898-C0DD-D5AA-438DEF550F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750E39-4995-29FE-4A00-9ACD61B200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BFC814-19A4-3244-4C4E-9F5D36A326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5808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4D80D-7CFC-0F37-2187-DD2C7E676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2E5526-C854-3887-06F8-3F0B0F7603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512022-00AA-8312-D9A9-D3D0122B77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67CFBE-2D65-0D6A-30ED-9802C99BAF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0473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F3D5D-7043-3E6C-D1F8-883491314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ADEAA5-0211-0DCE-E7A8-D708DF6267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2360F1-B3AF-08D5-A70B-F56DD61B2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992BCB-3422-89CC-88A8-A336FA1051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6785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7375D-511D-5FB5-DB3E-E43D050F2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9554F5-5401-F295-8E7B-17AA8174D9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D173B5-2452-C178-0CE8-78F9F14C32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12FD5D-01BA-1D30-110D-899038A2DB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5351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79B4F-71B1-28E3-FCAC-A01D1A07E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33C4A6-A127-C916-650C-C83A598F61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301AD5-754D-7720-85C7-4ACE81468E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51661-5ECE-F04F-9DC7-C018043F3F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6988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F3755-1353-F3BD-6645-D29441F98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9C09B2-CA89-8B90-5880-B9F8284B08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E881CF-3D11-0F52-C47D-EE2E04BB51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96B25B-B238-1618-702C-55D70701A6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1390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916B3-9005-629E-FE9D-EC1C7791B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AC4CE9-F492-3593-FD37-455E2DDD76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60DFD1-032B-4749-46D3-2DA0596268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095B9E-4DC2-4091-90E1-9376DE7741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7031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406F9-54E0-F25A-8C23-422116B3E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F0CCD7-8362-BE5E-5F44-D45B75C20E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56D67E-6F96-3C00-4425-829C6B733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Regular validation just uses Thomson scattering</a:t>
            </a:r>
          </a:p>
          <a:p>
            <a:endParaRPr lang="en-US" dirty="0"/>
          </a:p>
          <a:p>
            <a:r>
              <a:rPr lang="en-US" dirty="0"/>
              <a:t>But internally the model has to have a neutral density profile and an estimate for the diffusion strength in the pedestal. Can we validate these. YES! Ly-alpha. Signpost really clearly here. Next slide</a:t>
            </a:r>
          </a:p>
          <a:p>
            <a:endParaRPr lang="en-US" dirty="0"/>
          </a:p>
          <a:p>
            <a:r>
              <a:rPr lang="en-US" dirty="0"/>
              <a:t>Inform improvements to the model. I’ll give some ideas.</a:t>
            </a:r>
          </a:p>
          <a:p>
            <a:endParaRPr lang="en-US" dirty="0"/>
          </a:p>
          <a:p>
            <a:r>
              <a:rPr lang="en-US" dirty="0"/>
              <a:t>Apply to SPARC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FDCBC7-6960-DD40-B50E-33F1AAB616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30EFE-863A-6E4C-8D9F-BB9DD37E6DA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783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0989BF6-AFF5-754B-B938-7BF5335A595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23520" y="1665033"/>
            <a:ext cx="11553143" cy="4881182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 sz="2400"/>
            </a:lvl1pPr>
            <a:lvl2pPr marL="685800" indent="-228600">
              <a:buFont typeface="Wingdings" pitchFamily="2" charset="2"/>
              <a:buChar char="§"/>
              <a:defRPr sz="2000"/>
            </a:lvl2pPr>
            <a:lvl3pPr marL="1143000" indent="-228600">
              <a:buFont typeface="Arial" panose="020B0604020202020204" pitchFamily="34" charset="0"/>
              <a:buChar char="•"/>
              <a:defRPr sz="1800"/>
            </a:lvl3pPr>
            <a:lvl4pPr marL="1600200" indent="-228600">
              <a:buFont typeface="Wingdings" pitchFamily="2" charset="2"/>
              <a:buChar char="§"/>
              <a:defRPr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47EBBD93-66C7-6942-9229-E6345FF2B8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512" y="212611"/>
            <a:ext cx="10503877" cy="6302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51681C0-77FA-DA44-8041-43FCA1D6BB46}"/>
              </a:ext>
            </a:extLst>
          </p:cNvPr>
          <p:cNvCxnSpPr/>
          <p:nvPr userDrawn="1"/>
        </p:nvCxnSpPr>
        <p:spPr>
          <a:xfrm>
            <a:off x="312512" y="1186272"/>
            <a:ext cx="10265431" cy="0"/>
          </a:xfrm>
          <a:prstGeom prst="line">
            <a:avLst/>
          </a:prstGeom>
          <a:ln w="28575">
            <a:solidFill>
              <a:srgbClr val="D9232A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1405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F720F-51B9-5F4B-A6D9-3FA6D739A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" y="226259"/>
            <a:ext cx="10364585" cy="630297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11">
            <a:extLst>
              <a:ext uri="{FF2B5EF4-FFF2-40B4-BE49-F238E27FC236}">
                <a16:creationId xmlns:a16="http://schemas.microsoft.com/office/drawing/2014/main" id="{A6E52E8D-E288-204B-9756-C39EB3155AF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3360" y="996315"/>
            <a:ext cx="6695441" cy="55499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C00000"/>
              </a:buClr>
              <a:buFont typeface="Wingdings" pitchFamily="2" charset="2"/>
              <a:buChar char="§"/>
              <a:defRPr sz="2000"/>
            </a:lvl1pPr>
            <a:lvl2pPr marL="685800" indent="-228600">
              <a:buClr>
                <a:srgbClr val="C00000"/>
              </a:buClr>
              <a:buFont typeface="Wingdings" pitchFamily="2" charset="2"/>
              <a:buChar char="§"/>
              <a:defRPr sz="1800"/>
            </a:lvl2pPr>
            <a:lvl3pPr marL="1143000" indent="-228600">
              <a:buClr>
                <a:srgbClr val="C00000"/>
              </a:buClr>
              <a:buFont typeface="Arial" panose="020B0604020202020204" pitchFamily="34" charset="0"/>
              <a:buChar char="•"/>
              <a:defRPr sz="1800"/>
            </a:lvl3pPr>
            <a:lvl4pPr marL="1600200" indent="-228600">
              <a:buFont typeface="Wingdings" pitchFamily="2" charset="2"/>
              <a:buChar char="§"/>
              <a:defRPr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8ACDCBB-5CF2-F94E-95DC-5A59FEB233FB}"/>
              </a:ext>
            </a:extLst>
          </p:cNvPr>
          <p:cNvCxnSpPr>
            <a:cxnSpLocks/>
          </p:cNvCxnSpPr>
          <p:nvPr userDrawn="1"/>
        </p:nvCxnSpPr>
        <p:spPr>
          <a:xfrm>
            <a:off x="213360" y="866402"/>
            <a:ext cx="10364585" cy="0"/>
          </a:xfrm>
          <a:prstGeom prst="line">
            <a:avLst/>
          </a:prstGeom>
          <a:ln w="28575">
            <a:solidFill>
              <a:srgbClr val="D9232A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4A2BD19-EE65-1740-85A4-786E0361B62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19999" y="1158179"/>
            <a:ext cx="4156663" cy="283469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D87752-28D9-C244-98E0-29920C55AB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71246" y="4106848"/>
            <a:ext cx="2305416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1"/>
            </a:lvl1pPr>
          </a:lstStyle>
          <a:p>
            <a:pPr lvl="0"/>
            <a:r>
              <a:rPr lang="en-US" dirty="0"/>
              <a:t>A. Author et al., Journal YYYY</a:t>
            </a:r>
          </a:p>
        </p:txBody>
      </p:sp>
    </p:spTree>
    <p:extLst>
      <p:ext uri="{BB962C8B-B14F-4D97-AF65-F5344CB8AC3E}">
        <p14:creationId xmlns:p14="http://schemas.microsoft.com/office/powerpoint/2010/main" val="2356367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A7263FA-7ED3-474E-A4F4-A88CACA78F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7002" y="894029"/>
            <a:ext cx="11157995" cy="1477283"/>
          </a:xfrm>
          <a:prstGeom prst="rect">
            <a:avLst/>
          </a:prstGeom>
        </p:spPr>
        <p:txBody>
          <a:bodyPr lIns="91440" anchor="ctr">
            <a:noAutofit/>
          </a:bodyPr>
          <a:lstStyle>
            <a:lvl1pPr marL="0" indent="0" algn="ctr">
              <a:lnSpc>
                <a:spcPts val="5000"/>
              </a:lnSpc>
              <a:spcBef>
                <a:spcPts val="400"/>
              </a:spcBef>
              <a:buNone/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4400" b="1">
                <a:solidFill>
                  <a:schemeClr val="bg1"/>
                </a:solidFill>
              </a:defRPr>
            </a:lvl2pPr>
            <a:lvl3pPr marL="914400" indent="0"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9444A232-551B-D749-96C3-3600F8F8F1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22397" y="2550162"/>
            <a:ext cx="9347200" cy="1197907"/>
          </a:xfrm>
          <a:prstGeom prst="rect">
            <a:avLst/>
          </a:prstGeom>
        </p:spPr>
        <p:txBody>
          <a:bodyPr lIns="109728"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4400" b="1">
                <a:solidFill>
                  <a:schemeClr val="bg1"/>
                </a:solidFill>
              </a:defRPr>
            </a:lvl2pPr>
            <a:lvl3pPr marL="914400" indent="0"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Author(s)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B6FA61E9-FD36-9E47-B406-472E9A24DA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2797" y="5555130"/>
            <a:ext cx="10566400" cy="481430"/>
          </a:xfrm>
          <a:prstGeom prst="rect">
            <a:avLst/>
          </a:prstGeom>
        </p:spPr>
        <p:txBody>
          <a:bodyPr lIns="109728" anchor="ctr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4400" b="1">
                <a:solidFill>
                  <a:schemeClr val="bg1"/>
                </a:solidFill>
              </a:defRPr>
            </a:lvl2pPr>
            <a:lvl3pPr marL="914400" indent="0"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conference(s)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67D14456-C029-764B-AAEC-860CBFC77EE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2797" y="4044637"/>
            <a:ext cx="10566400" cy="481430"/>
          </a:xfrm>
          <a:prstGeom prst="rect">
            <a:avLst/>
          </a:prstGeom>
        </p:spPr>
        <p:txBody>
          <a:bodyPr lIns="109728" anchor="ctr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4400" b="1">
                <a:solidFill>
                  <a:schemeClr val="bg1"/>
                </a:solidFill>
              </a:defRPr>
            </a:lvl2pPr>
            <a:lvl3pPr marL="914400" indent="0"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Institutions(s)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DAF8C5D9-731A-164D-B176-9F4A43B627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2797" y="6287336"/>
            <a:ext cx="10566400" cy="264586"/>
          </a:xfrm>
          <a:prstGeom prst="rect">
            <a:avLst/>
          </a:prstGeom>
        </p:spPr>
        <p:txBody>
          <a:bodyPr lIns="109728" anchor="ctr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4400" b="1">
                <a:solidFill>
                  <a:schemeClr val="bg1"/>
                </a:solidFill>
              </a:defRPr>
            </a:lvl2pPr>
            <a:lvl3pPr marL="914400" indent="0">
              <a:buNone/>
              <a:defRPr sz="28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Acknowledgements(s)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CB08D7B-D121-844E-BD42-B29C6B15EB59}"/>
              </a:ext>
            </a:extLst>
          </p:cNvPr>
          <p:cNvCxnSpPr>
            <a:cxnSpLocks/>
          </p:cNvCxnSpPr>
          <p:nvPr userDrawn="1"/>
        </p:nvCxnSpPr>
        <p:spPr>
          <a:xfrm>
            <a:off x="517002" y="2390402"/>
            <a:ext cx="11157995" cy="0"/>
          </a:xfrm>
          <a:prstGeom prst="line">
            <a:avLst/>
          </a:prstGeom>
          <a:ln w="28575">
            <a:solidFill>
              <a:srgbClr val="D9232A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339A60E-E4E8-7344-97D2-EF3EC2709A87}"/>
              </a:ext>
            </a:extLst>
          </p:cNvPr>
          <p:cNvSpPr/>
          <p:nvPr userDrawn="1"/>
        </p:nvSpPr>
        <p:spPr>
          <a:xfrm>
            <a:off x="0" y="6593414"/>
            <a:ext cx="12192000" cy="264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711162-61A2-456A-4249-AEE6F473A936}"/>
              </a:ext>
            </a:extLst>
          </p:cNvPr>
          <p:cNvSpPr txBox="1"/>
          <p:nvPr userDrawn="1"/>
        </p:nvSpPr>
        <p:spPr>
          <a:xfrm>
            <a:off x="9586913" y="4572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64686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F837F5C-88DB-174E-B6AA-36A5A2AF87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3297" y="2013994"/>
            <a:ext cx="6325404" cy="7292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3600"/>
            </a:lvl2pPr>
          </a:lstStyle>
          <a:p>
            <a:pPr lvl="0"/>
            <a:r>
              <a:rPr lang="en-US" dirty="0"/>
              <a:t>Transition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FFB468D-DF6E-844F-A31A-BC27E2C4A4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297" y="2743200"/>
            <a:ext cx="6325404" cy="195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Transition Subtitle</a:t>
            </a:r>
          </a:p>
        </p:txBody>
      </p:sp>
    </p:spTree>
    <p:extLst>
      <p:ext uri="{BB962C8B-B14F-4D97-AF65-F5344CB8AC3E}">
        <p14:creationId xmlns:p14="http://schemas.microsoft.com/office/powerpoint/2010/main" val="1275055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ECF12E27-F9B9-AA4E-BFF7-5460D976232E}"/>
              </a:ext>
            </a:extLst>
          </p:cNvPr>
          <p:cNvSpPr txBox="1"/>
          <p:nvPr userDrawn="1"/>
        </p:nvSpPr>
        <p:spPr>
          <a:xfrm>
            <a:off x="10449156" y="6589469"/>
            <a:ext cx="1742844" cy="264479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algn="r"/>
            <a:fld id="{3391FD47-5CAD-E949-B674-737EDCB2E420}" type="slidenum">
              <a:rPr lang="en-US" sz="1400" b="0" i="0" smtClean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‹#›</a:t>
            </a:fld>
            <a:endParaRPr lang="en-US" sz="1400" b="0" i="0" dirty="0">
              <a:solidFill>
                <a:schemeClr val="tx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DA20DE-9C89-304E-9F91-1059CB934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14" y="226259"/>
            <a:ext cx="7631336" cy="6302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7C5411-A5C4-4F4F-950F-D2FB384D4BFD}"/>
              </a:ext>
            </a:extLst>
          </p:cNvPr>
          <p:cNvSpPr txBox="1"/>
          <p:nvPr userDrawn="1"/>
        </p:nvSpPr>
        <p:spPr>
          <a:xfrm>
            <a:off x="-158161" y="6589470"/>
            <a:ext cx="2462321" cy="264479"/>
          </a:xfrm>
          <a:prstGeom prst="rect">
            <a:avLst/>
          </a:prstGeom>
          <a:noFill/>
        </p:spPr>
        <p:txBody>
          <a:bodyPr wrap="square" tIns="0" bIns="0" rtlCol="0" anchor="ctr" anchorCtr="0"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©  MIT Plasma Science and Fusion Center</a:t>
            </a:r>
          </a:p>
        </p:txBody>
      </p:sp>
      <p:pic>
        <p:nvPicPr>
          <p:cNvPr id="3" name="Picture 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AF648CB0-1305-A627-63A2-A722D24F026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506174" y="226259"/>
            <a:ext cx="2523632" cy="41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780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1" r:id="rId3"/>
    <p:sldLayoutId id="2147483652" r:id="rId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5C2582"/>
        </a:buClr>
        <a:buSzPct val="8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C2582"/>
        </a:buClr>
        <a:buSzPct val="8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C2582"/>
        </a:buClr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C2582"/>
        </a:buClr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C2582"/>
        </a:buClr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W-M-plasma-group/KN1DPy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5BD2CFD-5497-CF4F-A149-B84A0D6B18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8764" y="924595"/>
            <a:ext cx="11155680" cy="1477283"/>
          </a:xfrm>
        </p:spPr>
        <p:txBody>
          <a:bodyPr/>
          <a:lstStyle/>
          <a:p>
            <a:r>
              <a:rPr lang="en-US" sz="3600" dirty="0"/>
              <a:t>KN1DPy: A Python translation of KN1D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03B98D1-57EA-5381-A376-D5C60C9375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UKAEA Exhaust Code Workshop 2026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364FEB3-345A-05D3-5667-306EA5B023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22397" y="2550162"/>
            <a:ext cx="9347200" cy="878838"/>
          </a:xfrm>
        </p:spPr>
        <p:txBody>
          <a:bodyPr/>
          <a:lstStyle/>
          <a:p>
            <a:r>
              <a:rPr lang="en-US" dirty="0"/>
              <a:t>Jamie Dunsmore</a:t>
            </a:r>
          </a:p>
        </p:txBody>
      </p:sp>
      <p:pic>
        <p:nvPicPr>
          <p:cNvPr id="3" name="Picture 2" descr="A green text on a black background&#10;&#10;AI-generated content may be incorrect.">
            <a:extLst>
              <a:ext uri="{FF2B5EF4-FFF2-40B4-BE49-F238E27FC236}">
                <a16:creationId xmlns:a16="http://schemas.microsoft.com/office/drawing/2014/main" id="{D115C4A7-ED17-9C66-7543-C7A104389B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18" y="192582"/>
            <a:ext cx="1483358" cy="583729"/>
          </a:xfrm>
          <a:prstGeom prst="rect">
            <a:avLst/>
          </a:prstGeom>
        </p:spPr>
      </p:pic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802C788-99FC-324D-B9E2-BA15E103C6E2}"/>
              </a:ext>
            </a:extLst>
          </p:cNvPr>
          <p:cNvSpPr txBox="1">
            <a:spLocks/>
          </p:cNvSpPr>
          <p:nvPr/>
        </p:nvSpPr>
        <p:spPr>
          <a:xfrm>
            <a:off x="3019627" y="4795195"/>
            <a:ext cx="1896757" cy="1373631"/>
          </a:xfrm>
          <a:prstGeom prst="rect">
            <a:avLst/>
          </a:prstGeom>
        </p:spPr>
        <p:txBody>
          <a:bodyPr lIns="109728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C2582"/>
              </a:buClr>
              <a:buSzPct val="80000"/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C2582"/>
              </a:buClr>
              <a:buSzPct val="80000"/>
              <a:buFont typeface="Arial" panose="020B0604020202020204" pitchFamily="34" charset="0"/>
              <a:buNone/>
              <a:defRPr sz="4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C2582"/>
              </a:buClr>
              <a:buSzPct val="80000"/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C2582"/>
              </a:buClr>
              <a:buSzPct val="80000"/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C2582"/>
              </a:buClr>
              <a:buSzPct val="80000"/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/>
              <a:t>MIT PSFC</a:t>
            </a:r>
          </a:p>
          <a:p>
            <a:r>
              <a:rPr lang="en-US" sz="1600" dirty="0"/>
              <a:t>Jerry Hughes</a:t>
            </a:r>
          </a:p>
          <a:p>
            <a:r>
              <a:rPr lang="en-US" sz="1600" dirty="0"/>
              <a:t>Aaron Ho</a:t>
            </a:r>
          </a:p>
          <a:p>
            <a:r>
              <a:rPr lang="en-US" sz="1600" dirty="0"/>
              <a:t>Brian </a:t>
            </a:r>
            <a:r>
              <a:rPr lang="en-US" sz="1600" dirty="0" err="1"/>
              <a:t>LaBombard</a:t>
            </a:r>
            <a:endParaRPr lang="en-US" sz="1600" dirty="0"/>
          </a:p>
          <a:p>
            <a:r>
              <a:rPr lang="en-US" sz="1600" dirty="0"/>
              <a:t>Steven Thomas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04AF07C-BAAB-BBD5-C962-739179F772F9}"/>
              </a:ext>
            </a:extLst>
          </p:cNvPr>
          <p:cNvSpPr txBox="1">
            <a:spLocks/>
          </p:cNvSpPr>
          <p:nvPr/>
        </p:nvSpPr>
        <p:spPr>
          <a:xfrm>
            <a:off x="5128225" y="4795195"/>
            <a:ext cx="1896757" cy="1461980"/>
          </a:xfrm>
          <a:prstGeom prst="rect">
            <a:avLst/>
          </a:prstGeom>
        </p:spPr>
        <p:txBody>
          <a:bodyPr lIns="109728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C2582"/>
              </a:buClr>
              <a:buSzPct val="80000"/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C2582"/>
              </a:buClr>
              <a:buSzPct val="80000"/>
              <a:buFont typeface="Arial" panose="020B0604020202020204" pitchFamily="34" charset="0"/>
              <a:buNone/>
              <a:defRPr sz="4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C2582"/>
              </a:buClr>
              <a:buSzPct val="80000"/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C2582"/>
              </a:buClr>
              <a:buSzPct val="80000"/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C2582"/>
              </a:buClr>
              <a:buSzPct val="80000"/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/>
              <a:t>William &amp; Mary</a:t>
            </a:r>
          </a:p>
          <a:p>
            <a:r>
              <a:rPr lang="en-US" sz="1600" dirty="0"/>
              <a:t>Nicholas Brown</a:t>
            </a:r>
          </a:p>
          <a:p>
            <a:r>
              <a:rPr lang="en-US" sz="1600" dirty="0"/>
              <a:t>Saskia </a:t>
            </a:r>
            <a:r>
              <a:rPr lang="en-US" sz="1600" dirty="0" err="1"/>
              <a:t>Mordijck</a:t>
            </a:r>
            <a:endParaRPr lang="en-US" sz="1600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1B81DA2D-D456-9984-9E32-AF0888EED903}"/>
              </a:ext>
            </a:extLst>
          </p:cNvPr>
          <p:cNvSpPr txBox="1">
            <a:spLocks/>
          </p:cNvSpPr>
          <p:nvPr/>
        </p:nvSpPr>
        <p:spPr>
          <a:xfrm>
            <a:off x="7236823" y="4797816"/>
            <a:ext cx="1896757" cy="687775"/>
          </a:xfrm>
          <a:prstGeom prst="rect">
            <a:avLst/>
          </a:prstGeom>
        </p:spPr>
        <p:txBody>
          <a:bodyPr lIns="109728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C2582"/>
              </a:buClr>
              <a:buSzPct val="80000"/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C2582"/>
              </a:buClr>
              <a:buSzPct val="80000"/>
              <a:buFont typeface="Arial" panose="020B0604020202020204" pitchFamily="34" charset="0"/>
              <a:buNone/>
              <a:defRPr sz="4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C2582"/>
              </a:buClr>
              <a:buSzPct val="80000"/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C2582"/>
              </a:buClr>
              <a:buSzPct val="80000"/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C2582"/>
              </a:buClr>
              <a:buSzPct val="80000"/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/>
              <a:t>IPP CAS</a:t>
            </a:r>
          </a:p>
          <a:p>
            <a:r>
              <a:rPr lang="en-US" sz="1600" dirty="0"/>
              <a:t>Daniel </a:t>
            </a:r>
            <a:r>
              <a:rPr lang="en-US" sz="1600" dirty="0" err="1"/>
              <a:t>Švorc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5778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FAEAB-6A27-7B4C-7D9C-3A4480AFC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3454DCD-17EF-D019-627A-6662C35515DC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78CFE1-C2AB-A5FA-13F0-745B5D547378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E4C0EC-1B90-36D8-B1EF-78FCA315C684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E25F1F-15A9-9CCA-E937-CEAE3B9CE2EC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F30E2D01-D114-455C-9E0E-A77E3AA3BC68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125073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Outline</a:t>
            </a: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40FD25-3BF3-8881-EF35-803E5C047DC2}"/>
              </a:ext>
            </a:extLst>
          </p:cNvPr>
          <p:cNvSpPr txBox="1"/>
          <p:nvPr/>
        </p:nvSpPr>
        <p:spPr>
          <a:xfrm>
            <a:off x="280184" y="1726058"/>
            <a:ext cx="10300731" cy="46144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400" dirty="0"/>
              <a:t>Introduction to KN1D</a:t>
            </a:r>
          </a:p>
          <a:p>
            <a:pPr algn="l">
              <a:buClr>
                <a:schemeClr val="accent6"/>
              </a:buClr>
            </a:pPr>
            <a:endParaRPr lang="en-US" sz="2400" dirty="0"/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400" dirty="0"/>
              <a:t>The Python translation and kn1d-lite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endParaRPr lang="en-US" sz="2400" dirty="0"/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400" dirty="0"/>
              <a:t>Recent applications of KN1D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endParaRPr lang="en-US" sz="2400" dirty="0"/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400" dirty="0"/>
              <a:t>Comparisons against 2D codes</a:t>
            </a:r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36172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F8385-084B-D5A9-56C0-F43A2A313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9DF7FFF-FBAC-DC5D-203C-7C267A1237A8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E6A28A-6F9F-2CD2-DF4C-BB1ACE5DD310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ACF37D-0BF4-8F22-BDDD-5B568A220138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C2B2D3-CF6A-0EB1-A67F-4582984B89DE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56BBCB3B-127C-2FFF-CAF4-813BC1DD11FC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125073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Outline</a:t>
            </a: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39D94E-8346-6AD7-0698-CD00FA39EA72}"/>
              </a:ext>
            </a:extLst>
          </p:cNvPr>
          <p:cNvSpPr txBox="1"/>
          <p:nvPr/>
        </p:nvSpPr>
        <p:spPr>
          <a:xfrm>
            <a:off x="280184" y="1726058"/>
            <a:ext cx="10300731" cy="46144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400" b="1" dirty="0"/>
              <a:t>Introduction to KN1D</a:t>
            </a:r>
          </a:p>
          <a:p>
            <a:pPr algn="l">
              <a:buClr>
                <a:schemeClr val="accent6"/>
              </a:buClr>
            </a:pPr>
            <a:endParaRPr lang="en-US" sz="2400" dirty="0"/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400" dirty="0"/>
              <a:t>The Python translation and kn1d-lite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endParaRPr lang="en-US" sz="2400" dirty="0"/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400" dirty="0"/>
              <a:t>Recent applications of KN1D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endParaRPr lang="en-US" sz="2400" dirty="0"/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400" dirty="0"/>
              <a:t>Comparisons against 2D codes</a:t>
            </a:r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12314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6337-D4C5-9AEB-4AAF-3CB8A9EAF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A93E2F5-7286-1703-0EC4-075F7E565DE7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2080CA-B59A-FC15-6860-104B0F4A52D0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2269BF-0591-C3D0-5317-397889E10B91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124EB8-B4FB-0634-C9C5-7D1D80BCF763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B803F18B-3B5F-D97D-887F-665B079AF7C3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125073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KN1D: </a:t>
            </a:r>
            <a:r>
              <a:rPr lang="en-GB" sz="2800" b="1" dirty="0"/>
              <a:t>K</a:t>
            </a:r>
            <a:r>
              <a:rPr lang="en-GB" sz="2800" dirty="0"/>
              <a:t>inetic </a:t>
            </a:r>
            <a:r>
              <a:rPr lang="en-GB" sz="2800" b="1" dirty="0"/>
              <a:t>N</a:t>
            </a:r>
            <a:r>
              <a:rPr lang="en-GB" sz="2800" dirty="0"/>
              <a:t>eutrals in </a:t>
            </a:r>
            <a:r>
              <a:rPr lang="en-GB" sz="2800" b="1" dirty="0"/>
              <a:t>1-D</a:t>
            </a:r>
            <a:r>
              <a:rPr lang="en-GB" sz="2800" dirty="0"/>
              <a:t>imension</a:t>
            </a:r>
            <a:endParaRPr lang="en-US" sz="2800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8BA86F9-7329-E258-9812-DBF4CCBB359A}"/>
              </a:ext>
            </a:extLst>
          </p:cNvPr>
          <p:cNvSpPr/>
          <p:nvPr/>
        </p:nvSpPr>
        <p:spPr>
          <a:xfrm>
            <a:off x="682604" y="1510753"/>
            <a:ext cx="10728934" cy="858667"/>
          </a:xfrm>
          <a:prstGeom prst="roundRect">
            <a:avLst/>
          </a:prstGeom>
          <a:solidFill>
            <a:srgbClr val="F6DE55"/>
          </a:solidFill>
          <a:ln w="285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2C779E-751B-10FC-5185-0EA9239DD9CD}"/>
              </a:ext>
            </a:extLst>
          </p:cNvPr>
          <p:cNvSpPr txBox="1"/>
          <p:nvPr/>
        </p:nvSpPr>
        <p:spPr>
          <a:xfrm>
            <a:off x="682604" y="1510754"/>
            <a:ext cx="10589741" cy="85866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chemeClr val="accent6"/>
              </a:buClr>
            </a:pP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KN1D is a kinetic neutrals code with 1 spatial dimension and 2 velocity dimensions. It solves for the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200" i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and f</a:t>
            </a:r>
            <a:r>
              <a:rPr lang="en-US" sz="2200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H2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distribution functions on a plasma background.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E71C85-5D58-ACCF-3E8E-6DF71B3332C2}"/>
              </a:ext>
            </a:extLst>
          </p:cNvPr>
          <p:cNvSpPr txBox="1"/>
          <p:nvPr/>
        </p:nvSpPr>
        <p:spPr>
          <a:xfrm>
            <a:off x="648890" y="3185956"/>
            <a:ext cx="10589741" cy="4811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Originally written (in IDL) by B.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LaBombard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in 2001 for fuelling studies on Alcator C-Mod</a:t>
            </a: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103C69-E6CB-3719-3979-B47D6C21DD91}"/>
              </a:ext>
            </a:extLst>
          </p:cNvPr>
          <p:cNvSpPr txBox="1"/>
          <p:nvPr/>
        </p:nvSpPr>
        <p:spPr>
          <a:xfrm>
            <a:off x="682604" y="3429000"/>
            <a:ext cx="3022293" cy="10658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6AC890-3D80-F160-5C6D-1AAF32B14B23}"/>
              </a:ext>
            </a:extLst>
          </p:cNvPr>
          <p:cNvSpPr txBox="1"/>
          <p:nvPr/>
        </p:nvSpPr>
        <p:spPr>
          <a:xfrm>
            <a:off x="280184" y="5244979"/>
            <a:ext cx="2406601" cy="262868"/>
          </a:xfrm>
          <a:prstGeom prst="rect">
            <a:avLst/>
          </a:prstGeom>
          <a:solidFill>
            <a:schemeClr val="accent2">
              <a:lumMod val="40000"/>
              <a:lumOff val="60000"/>
              <a:alpha val="29804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>
              <a:buClr>
                <a:schemeClr val="accent6"/>
              </a:buClr>
            </a:pPr>
            <a:r>
              <a:rPr lang="en-US" sz="1200" dirty="0"/>
              <a:t>Smick </a:t>
            </a:r>
            <a:r>
              <a:rPr lang="en-US" sz="1200" i="1" dirty="0"/>
              <a:t>et al. Nuclear Fusion </a:t>
            </a:r>
            <a:r>
              <a:rPr lang="en-US" sz="1200" dirty="0"/>
              <a:t>(2013)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02AAFE-9A14-1F66-7523-1FC331A7DD4A}"/>
              </a:ext>
            </a:extLst>
          </p:cNvPr>
          <p:cNvSpPr txBox="1"/>
          <p:nvPr/>
        </p:nvSpPr>
        <p:spPr>
          <a:xfrm>
            <a:off x="6388351" y="5244979"/>
            <a:ext cx="2406601" cy="262868"/>
          </a:xfrm>
          <a:prstGeom prst="rect">
            <a:avLst/>
          </a:prstGeom>
          <a:solidFill>
            <a:schemeClr val="accent5">
              <a:lumMod val="40000"/>
              <a:lumOff val="60000"/>
              <a:alpha val="29804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>
              <a:buClr>
                <a:schemeClr val="accent6"/>
              </a:buClr>
            </a:pPr>
            <a:r>
              <a:rPr lang="en-US" sz="1200" dirty="0"/>
              <a:t>Han </a:t>
            </a:r>
            <a:r>
              <a:rPr lang="en-US" sz="1200" i="1" dirty="0"/>
              <a:t>et al. Nuclear Fusion </a:t>
            </a:r>
            <a:r>
              <a:rPr lang="en-US" sz="1200" dirty="0"/>
              <a:t>(2023)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8F280B-77BB-F2B0-8EA6-C9D622699857}"/>
              </a:ext>
            </a:extLst>
          </p:cNvPr>
          <p:cNvSpPr txBox="1"/>
          <p:nvPr/>
        </p:nvSpPr>
        <p:spPr>
          <a:xfrm>
            <a:off x="9405257" y="5244979"/>
            <a:ext cx="2406601" cy="262868"/>
          </a:xfrm>
          <a:prstGeom prst="rect">
            <a:avLst/>
          </a:prstGeom>
          <a:solidFill>
            <a:schemeClr val="accent4">
              <a:lumMod val="40000"/>
              <a:lumOff val="60000"/>
              <a:alpha val="29804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>
              <a:buClr>
                <a:schemeClr val="accent6"/>
              </a:buClr>
            </a:pPr>
            <a:r>
              <a:rPr lang="en-US" sz="1200" dirty="0"/>
              <a:t>Luda </a:t>
            </a:r>
            <a:r>
              <a:rPr lang="en-US" sz="1200" i="1" dirty="0"/>
              <a:t>et al. Nuclear Fusion </a:t>
            </a:r>
            <a:r>
              <a:rPr lang="en-US" sz="1200" dirty="0"/>
              <a:t>(2024)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455AB5-7DB7-F54E-9461-0D6FC94E19F3}"/>
              </a:ext>
            </a:extLst>
          </p:cNvPr>
          <p:cNvSpPr txBox="1"/>
          <p:nvPr/>
        </p:nvSpPr>
        <p:spPr>
          <a:xfrm>
            <a:off x="9603703" y="4532947"/>
            <a:ext cx="20097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IMEP modelling framework on AUG</a:t>
            </a:r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41A4AE-6DCC-5BB1-9C52-3FB6B6ECBA3A}"/>
              </a:ext>
            </a:extLst>
          </p:cNvPr>
          <p:cNvSpPr txBox="1"/>
          <p:nvPr/>
        </p:nvSpPr>
        <p:spPr>
          <a:xfrm>
            <a:off x="6630386" y="4579113"/>
            <a:ext cx="20097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Cross-field particle transport on TCV</a:t>
            </a:r>
            <a:endParaRPr lang="en-US"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2F1EA4-749D-376F-C12D-B7779962CE6B}"/>
              </a:ext>
            </a:extLst>
          </p:cNvPr>
          <p:cNvSpPr txBox="1"/>
          <p:nvPr/>
        </p:nvSpPr>
        <p:spPr>
          <a:xfrm>
            <a:off x="463755" y="4575956"/>
            <a:ext cx="22537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Scrape-off-Layer flows on Alcator C-Mod</a:t>
            </a:r>
            <a:endParaRPr lang="en-US" sz="1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74114B-FD6F-582B-36F7-FDBC28B71812}"/>
              </a:ext>
            </a:extLst>
          </p:cNvPr>
          <p:cNvSpPr txBox="1"/>
          <p:nvPr/>
        </p:nvSpPr>
        <p:spPr>
          <a:xfrm>
            <a:off x="3180040" y="5244979"/>
            <a:ext cx="2623610" cy="262868"/>
          </a:xfrm>
          <a:prstGeom prst="rect">
            <a:avLst/>
          </a:prstGeom>
          <a:solidFill>
            <a:schemeClr val="accent2">
              <a:lumMod val="40000"/>
              <a:lumOff val="60000"/>
              <a:alpha val="29804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>
              <a:buClr>
                <a:schemeClr val="accent6"/>
              </a:buClr>
            </a:pPr>
            <a:r>
              <a:rPr lang="en-US" sz="1200" dirty="0"/>
              <a:t>Hughes </a:t>
            </a:r>
            <a:r>
              <a:rPr lang="en-US" sz="1200" i="1" dirty="0"/>
              <a:t>et al. Physics of Plasmas </a:t>
            </a:r>
            <a:r>
              <a:rPr lang="en-US" sz="1200" dirty="0"/>
              <a:t>(2006)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F1921A-53C5-EA1D-2997-CE8D375570F4}"/>
              </a:ext>
            </a:extLst>
          </p:cNvPr>
          <p:cNvSpPr txBox="1"/>
          <p:nvPr/>
        </p:nvSpPr>
        <p:spPr>
          <a:xfrm>
            <a:off x="3501250" y="4579113"/>
            <a:ext cx="20957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Pedestal fuelling on C-Mod</a:t>
            </a:r>
            <a:endParaRPr lang="en-US" sz="1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B8597FA-B34A-903F-F9C7-7A6B444A7F85}"/>
              </a:ext>
            </a:extLst>
          </p:cNvPr>
          <p:cNvSpPr txBox="1"/>
          <p:nvPr/>
        </p:nvSpPr>
        <p:spPr>
          <a:xfrm>
            <a:off x="682604" y="5819309"/>
            <a:ext cx="10589741" cy="5586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KN1D is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fast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(~10s per run) and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kinetic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but uses a simplified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1D slab geometry</a:t>
            </a:r>
          </a:p>
          <a:p>
            <a:pPr marL="342900" indent="-342900" algn="l">
              <a:buClr>
                <a:schemeClr val="accent6"/>
              </a:buClr>
              <a:buFont typeface="Wingdings" pitchFamily="2" charset="2"/>
              <a:buChar char="Ø"/>
            </a:pPr>
            <a:endParaRPr lang="en-US" sz="2400" dirty="0"/>
          </a:p>
          <a:p>
            <a:pPr marL="342900" indent="-342900" algn="l">
              <a:buClr>
                <a:schemeClr val="accent6"/>
              </a:buClr>
              <a:buFont typeface="Wingdings" pitchFamily="2" charset="2"/>
              <a:buChar char="Ø"/>
            </a:pPr>
            <a:endParaRPr lang="en-US" sz="2400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147A057-6E73-CF38-B161-884C8C60299E}"/>
              </a:ext>
            </a:extLst>
          </p:cNvPr>
          <p:cNvCxnSpPr>
            <a:cxnSpLocks/>
            <a:endCxn id="19" idx="0"/>
          </p:cNvCxnSpPr>
          <p:nvPr/>
        </p:nvCxnSpPr>
        <p:spPr>
          <a:xfrm flipH="1">
            <a:off x="1590653" y="3716411"/>
            <a:ext cx="3945834" cy="859545"/>
          </a:xfrm>
          <a:prstGeom prst="straightConnector1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42D1E5C-8533-0D2B-348F-43B3D396130A}"/>
              </a:ext>
            </a:extLst>
          </p:cNvPr>
          <p:cNvCxnSpPr>
            <a:cxnSpLocks/>
            <a:endCxn id="21" idx="0"/>
          </p:cNvCxnSpPr>
          <p:nvPr/>
        </p:nvCxnSpPr>
        <p:spPr>
          <a:xfrm flipH="1">
            <a:off x="4549140" y="3719568"/>
            <a:ext cx="1222012" cy="859545"/>
          </a:xfrm>
          <a:prstGeom prst="straightConnector1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BF95608-1F28-4B9A-6731-75FB6BE8940B}"/>
              </a:ext>
            </a:extLst>
          </p:cNvPr>
          <p:cNvCxnSpPr>
            <a:cxnSpLocks/>
            <a:stCxn id="9" idx="2"/>
            <a:endCxn id="18" idx="0"/>
          </p:cNvCxnSpPr>
          <p:nvPr/>
        </p:nvCxnSpPr>
        <p:spPr>
          <a:xfrm>
            <a:off x="5943761" y="3667119"/>
            <a:ext cx="1691479" cy="911994"/>
          </a:xfrm>
          <a:prstGeom prst="straightConnector1">
            <a:avLst/>
          </a:prstGeom>
          <a:ln w="28575"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851ADAB-3B40-B674-E1CC-2BC26FB1DE7D}"/>
              </a:ext>
            </a:extLst>
          </p:cNvPr>
          <p:cNvCxnSpPr>
            <a:cxnSpLocks/>
            <a:endCxn id="17" idx="0"/>
          </p:cNvCxnSpPr>
          <p:nvPr/>
        </p:nvCxnSpPr>
        <p:spPr>
          <a:xfrm>
            <a:off x="6209414" y="3716411"/>
            <a:ext cx="4399143" cy="816536"/>
          </a:xfrm>
          <a:prstGeom prst="straightConnector1">
            <a:avLst/>
          </a:prstGeom>
          <a:ln w="28575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8479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4" grpId="0" animBg="1"/>
      <p:bldP spid="15" grpId="0" animBg="1"/>
      <p:bldP spid="17" grpId="0"/>
      <p:bldP spid="18" grpId="0"/>
      <p:bldP spid="19" grpId="0"/>
      <p:bldP spid="20" grpId="0" animBg="1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E4BC4-A57C-1D7B-4833-79B5F3E79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3689D9-F3B9-386E-58C0-FC46EBA20742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13B526-377B-5645-BC2E-7340F6AE8C52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69F526-FAAC-1C35-61E1-342A31DF5223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13542E-0AEB-C623-928B-D79937E234FC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CA9E4EB0-B3FA-CC99-9037-D391557F01C2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125073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The code uses 1D slab geometry, with neutrals born from the limiter sides</a:t>
            </a:r>
            <a:endParaRPr lang="en-US" sz="2800" dirty="0"/>
          </a:p>
        </p:txBody>
      </p:sp>
      <p:pic>
        <p:nvPicPr>
          <p:cNvPr id="3" name="Picture 2" descr="Diagram of a diagram of a solar cell&#10;&#10;AI-generated content may be incorrect.">
            <a:extLst>
              <a:ext uri="{FF2B5EF4-FFF2-40B4-BE49-F238E27FC236}">
                <a16:creationId xmlns:a16="http://schemas.microsoft.com/office/drawing/2014/main" id="{58949829-C605-AEC9-74A4-4FB0EEAEBF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427"/>
          <a:stretch/>
        </p:blipFill>
        <p:spPr>
          <a:xfrm>
            <a:off x="280184" y="1260773"/>
            <a:ext cx="7888989" cy="46746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5E98C6-5D14-41FC-7574-8EC4F631117E}"/>
              </a:ext>
            </a:extLst>
          </p:cNvPr>
          <p:cNvSpPr txBox="1"/>
          <p:nvPr/>
        </p:nvSpPr>
        <p:spPr>
          <a:xfrm>
            <a:off x="8395508" y="1420350"/>
            <a:ext cx="3622833" cy="5426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Scalar Inputs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H2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molecular pressure at the gauge</a:t>
            </a: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Isotope mass</a:t>
            </a: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6"/>
              </a:buClr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Profile Inputs (defined on x)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en-US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(connection length)</a:t>
            </a: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(plasma velocity profile)</a:t>
            </a: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6"/>
              </a:buClr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Outputs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(x,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vx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H2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(x,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vx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Derived quantities</a:t>
            </a: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A047850-8CD5-2DC6-C812-2004947E6D7A}"/>
              </a:ext>
            </a:extLst>
          </p:cNvPr>
          <p:cNvCxnSpPr>
            <a:cxnSpLocks/>
          </p:cNvCxnSpPr>
          <p:nvPr/>
        </p:nvCxnSpPr>
        <p:spPr>
          <a:xfrm>
            <a:off x="3494314" y="6226629"/>
            <a:ext cx="4484914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497B1B3-0E5A-43B6-52C6-6F07240F7811}"/>
              </a:ext>
            </a:extLst>
          </p:cNvPr>
          <p:cNvSpPr txBox="1"/>
          <p:nvPr/>
        </p:nvSpPr>
        <p:spPr>
          <a:xfrm>
            <a:off x="3264292" y="6246125"/>
            <a:ext cx="730766" cy="4463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x=0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4A9CF1-75EA-1C3B-E142-8C6240631063}"/>
              </a:ext>
            </a:extLst>
          </p:cNvPr>
          <p:cNvSpPr txBox="1"/>
          <p:nvPr/>
        </p:nvSpPr>
        <p:spPr>
          <a:xfrm>
            <a:off x="5038285" y="6256466"/>
            <a:ext cx="564760" cy="4463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0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lim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FAB62E-E8F3-4CE2-0D08-B6F062624A4F}"/>
              </a:ext>
            </a:extLst>
          </p:cNvPr>
          <p:cNvSpPr txBox="1"/>
          <p:nvPr/>
        </p:nvSpPr>
        <p:spPr>
          <a:xfrm>
            <a:off x="6157127" y="6256466"/>
            <a:ext cx="700496" cy="4463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0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sep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C36670-7C70-DDDA-5554-325EE4BAA46B}"/>
              </a:ext>
            </a:extLst>
          </p:cNvPr>
          <p:cNvSpPr txBox="1"/>
          <p:nvPr/>
        </p:nvSpPr>
        <p:spPr>
          <a:xfrm>
            <a:off x="7826031" y="6158646"/>
            <a:ext cx="3613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x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823B830-3787-7F8D-9223-E65B544A3BBB}"/>
              </a:ext>
            </a:extLst>
          </p:cNvPr>
          <p:cNvCxnSpPr/>
          <p:nvPr/>
        </p:nvCxnSpPr>
        <p:spPr>
          <a:xfrm>
            <a:off x="3814188" y="2110154"/>
            <a:ext cx="0" cy="2994409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420DD7B-2F0B-2E28-45AE-8ED51EC920DF}"/>
              </a:ext>
            </a:extLst>
          </p:cNvPr>
          <p:cNvSpPr txBox="1"/>
          <p:nvPr/>
        </p:nvSpPr>
        <p:spPr>
          <a:xfrm>
            <a:off x="3814188" y="3304431"/>
            <a:ext cx="426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b="1" baseline="-25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GB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46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5F477-B4F3-88B2-A31F-C04E8CE16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3081CC-9629-DBFF-9E60-E83EBD7A725D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ACE696-7578-4183-43C4-372A26951392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C2492B-EDE1-2539-2000-9A6BEDF65265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97EC95-479C-EE5D-83E3-E501848397C3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3" name="Picture 2" descr="Diagram of a diagram of a solar cell&#10;&#10;AI-generated content may be incorrect.">
            <a:extLst>
              <a:ext uri="{FF2B5EF4-FFF2-40B4-BE49-F238E27FC236}">
                <a16:creationId xmlns:a16="http://schemas.microsoft.com/office/drawing/2014/main" id="{6B818C17-9898-DF4E-5EB2-C7467B3010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427"/>
          <a:stretch/>
        </p:blipFill>
        <p:spPr>
          <a:xfrm>
            <a:off x="280184" y="1260773"/>
            <a:ext cx="7888989" cy="4674647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67C4AAE-2E21-AB9C-DAF4-6350030B0229}"/>
              </a:ext>
            </a:extLst>
          </p:cNvPr>
          <p:cNvCxnSpPr>
            <a:cxnSpLocks/>
          </p:cNvCxnSpPr>
          <p:nvPr/>
        </p:nvCxnSpPr>
        <p:spPr>
          <a:xfrm>
            <a:off x="3494314" y="6226629"/>
            <a:ext cx="4484914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FD9DF9D-0630-3217-874B-F078D4814C91}"/>
              </a:ext>
            </a:extLst>
          </p:cNvPr>
          <p:cNvSpPr txBox="1"/>
          <p:nvPr/>
        </p:nvSpPr>
        <p:spPr>
          <a:xfrm>
            <a:off x="3264292" y="6246125"/>
            <a:ext cx="730766" cy="4463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x=0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854888-B9EE-A24E-3CCE-1A7BCD75224D}"/>
              </a:ext>
            </a:extLst>
          </p:cNvPr>
          <p:cNvSpPr txBox="1"/>
          <p:nvPr/>
        </p:nvSpPr>
        <p:spPr>
          <a:xfrm>
            <a:off x="5038285" y="6256466"/>
            <a:ext cx="564760" cy="4463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0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lim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2DA831-D025-E7A4-3A5C-A0614F442EE8}"/>
              </a:ext>
            </a:extLst>
          </p:cNvPr>
          <p:cNvSpPr txBox="1"/>
          <p:nvPr/>
        </p:nvSpPr>
        <p:spPr>
          <a:xfrm>
            <a:off x="6157127" y="6256466"/>
            <a:ext cx="700496" cy="4463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0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sep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3E860D-87A7-029C-DB4E-2E40FA550942}"/>
              </a:ext>
            </a:extLst>
          </p:cNvPr>
          <p:cNvSpPr txBox="1"/>
          <p:nvPr/>
        </p:nvSpPr>
        <p:spPr>
          <a:xfrm>
            <a:off x="7826031" y="6158646"/>
            <a:ext cx="3613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x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62E7901A-AFA6-2647-0FB5-37DF1521B4C3}"/>
              </a:ext>
            </a:extLst>
          </p:cNvPr>
          <p:cNvSpPr/>
          <p:nvPr/>
        </p:nvSpPr>
        <p:spPr>
          <a:xfrm>
            <a:off x="992436" y="4860848"/>
            <a:ext cx="602198" cy="292608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2E0ADD-3361-0EAA-D5EB-92E769D88E2B}"/>
              </a:ext>
            </a:extLst>
          </p:cNvPr>
          <p:cNvSpPr txBox="1"/>
          <p:nvPr/>
        </p:nvSpPr>
        <p:spPr>
          <a:xfrm>
            <a:off x="280184" y="4788441"/>
            <a:ext cx="602198" cy="12767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2400" dirty="0"/>
              <a:t>H2</a:t>
            </a:r>
          </a:p>
          <a:p>
            <a:pPr algn="l">
              <a:buClr>
                <a:schemeClr val="accent6"/>
              </a:buClr>
            </a:pPr>
            <a:r>
              <a:rPr lang="en-US" sz="2400" dirty="0"/>
              <a:t>H</a:t>
            </a:r>
          </a:p>
          <a:p>
            <a:pPr algn="l">
              <a:buClr>
                <a:schemeClr val="accent6"/>
              </a:buClr>
            </a:pPr>
            <a:r>
              <a:rPr lang="en-US" sz="2400" dirty="0"/>
              <a:t>H+</a:t>
            </a:r>
          </a:p>
          <a:p>
            <a:pPr algn="l">
              <a:buClr>
                <a:schemeClr val="accent6"/>
              </a:buClr>
            </a:pPr>
            <a:endParaRPr lang="en-US" sz="2400" dirty="0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253CF4FD-1077-FD76-1C9C-C6D6DAD0385A}"/>
              </a:ext>
            </a:extLst>
          </p:cNvPr>
          <p:cNvSpPr/>
          <p:nvPr/>
        </p:nvSpPr>
        <p:spPr>
          <a:xfrm>
            <a:off x="992436" y="5648114"/>
            <a:ext cx="602198" cy="292608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544DA18B-1065-D792-722C-F77FF1DDFFC9}"/>
              </a:ext>
            </a:extLst>
          </p:cNvPr>
          <p:cNvSpPr/>
          <p:nvPr/>
        </p:nvSpPr>
        <p:spPr>
          <a:xfrm>
            <a:off x="992436" y="5254481"/>
            <a:ext cx="602198" cy="292608"/>
          </a:xfrm>
          <a:prstGeom prst="rightArrow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54970728-29C8-F336-7BDB-66068E55A491}"/>
              </a:ext>
            </a:extLst>
          </p:cNvPr>
          <p:cNvSpPr/>
          <p:nvPr/>
        </p:nvSpPr>
        <p:spPr>
          <a:xfrm>
            <a:off x="3264292" y="3855427"/>
            <a:ext cx="896228" cy="292608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BFFA50A7-533A-F6DF-8905-BA9A41CAE0F5}"/>
              </a:ext>
            </a:extLst>
          </p:cNvPr>
          <p:cNvSpPr/>
          <p:nvPr/>
        </p:nvSpPr>
        <p:spPr>
          <a:xfrm rot="14232988">
            <a:off x="3657270" y="4895423"/>
            <a:ext cx="416134" cy="292608"/>
          </a:xfrm>
          <a:prstGeom prst="rightArrow">
            <a:avLst>
              <a:gd name="adj1" fmla="val 29081"/>
              <a:gd name="adj2" fmla="val 50000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DECC143B-4A98-BC72-E59B-E291DB93573B}"/>
              </a:ext>
            </a:extLst>
          </p:cNvPr>
          <p:cNvSpPr/>
          <p:nvPr/>
        </p:nvSpPr>
        <p:spPr>
          <a:xfrm rot="5400000">
            <a:off x="3711058" y="1995662"/>
            <a:ext cx="416134" cy="292608"/>
          </a:xfrm>
          <a:prstGeom prst="rightArrow">
            <a:avLst>
              <a:gd name="adj1" fmla="val 29081"/>
              <a:gd name="adj2" fmla="val 50000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49CAB422-53A1-2C35-05D6-E6659992F81A}"/>
              </a:ext>
            </a:extLst>
          </p:cNvPr>
          <p:cNvSpPr/>
          <p:nvPr/>
        </p:nvSpPr>
        <p:spPr>
          <a:xfrm rot="18221313">
            <a:off x="3952452" y="4895422"/>
            <a:ext cx="416134" cy="292608"/>
          </a:xfrm>
          <a:prstGeom prst="rightArrow">
            <a:avLst>
              <a:gd name="adj1" fmla="val 29081"/>
              <a:gd name="adj2" fmla="val 50000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E074875C-F05A-E7A6-DAA1-9CD8B47CF1EB}"/>
              </a:ext>
            </a:extLst>
          </p:cNvPr>
          <p:cNvSpPr/>
          <p:nvPr/>
        </p:nvSpPr>
        <p:spPr>
          <a:xfrm rot="2309425">
            <a:off x="3912389" y="1984436"/>
            <a:ext cx="416134" cy="292608"/>
          </a:xfrm>
          <a:prstGeom prst="rightArrow">
            <a:avLst>
              <a:gd name="adj1" fmla="val 29081"/>
              <a:gd name="adj2" fmla="val 50000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>
            <a:extLst>
              <a:ext uri="{FF2B5EF4-FFF2-40B4-BE49-F238E27FC236}">
                <a16:creationId xmlns:a16="http://schemas.microsoft.com/office/drawing/2014/main" id="{45F28156-F5B8-1996-A677-03EB9B6421F1}"/>
              </a:ext>
            </a:extLst>
          </p:cNvPr>
          <p:cNvSpPr/>
          <p:nvPr/>
        </p:nvSpPr>
        <p:spPr>
          <a:xfrm>
            <a:off x="4832487" y="4020691"/>
            <a:ext cx="1101615" cy="277165"/>
          </a:xfrm>
          <a:prstGeom prst="rightArrow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94BAD187-6B33-4630-F60A-6508FD49AA41}"/>
              </a:ext>
            </a:extLst>
          </p:cNvPr>
          <p:cNvSpPr/>
          <p:nvPr/>
        </p:nvSpPr>
        <p:spPr>
          <a:xfrm rot="6181780">
            <a:off x="4266744" y="4739664"/>
            <a:ext cx="811486" cy="276264"/>
          </a:xfrm>
          <a:prstGeom prst="rightArrow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12720D5F-C9A4-8433-28B4-F39FCEF0643D}"/>
              </a:ext>
            </a:extLst>
          </p:cNvPr>
          <p:cNvSpPr/>
          <p:nvPr/>
        </p:nvSpPr>
        <p:spPr>
          <a:xfrm rot="15469812">
            <a:off x="4737878" y="2228448"/>
            <a:ext cx="602198" cy="292608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CC75ED55-046C-9C75-4CDE-803A37FC944A}"/>
              </a:ext>
            </a:extLst>
          </p:cNvPr>
          <p:cNvSpPr/>
          <p:nvPr/>
        </p:nvSpPr>
        <p:spPr>
          <a:xfrm rot="10800000">
            <a:off x="4664176" y="3164513"/>
            <a:ext cx="997427" cy="292608"/>
          </a:xfrm>
          <a:prstGeom prst="rightArrow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11A7612C-3F10-88F6-D1E8-2707DCF3D390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125073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The code uses 1D slab geometry, with neutrals born from the limiter sides</a:t>
            </a:r>
            <a:endParaRPr lang="en-US" sz="2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D73716-4DD8-C7CB-2E7D-7E5AFB7DCEB3}"/>
              </a:ext>
            </a:extLst>
          </p:cNvPr>
          <p:cNvSpPr txBox="1"/>
          <p:nvPr/>
        </p:nvSpPr>
        <p:spPr>
          <a:xfrm>
            <a:off x="8395508" y="1420350"/>
            <a:ext cx="3622833" cy="5426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Scalar Inputs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H2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molecular pressure at the gauge</a:t>
            </a: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Isotope mass</a:t>
            </a: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6"/>
              </a:buClr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Profile Inputs (defined on x)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en-US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(connection length)</a:t>
            </a: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(plasma velocity profile)</a:t>
            </a: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6"/>
              </a:buClr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Outputs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(x,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vx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H2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(x,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vx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Derived quantities</a:t>
            </a: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567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8CACC-1A3B-5606-5A62-282F972F7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5A94320-45C9-3611-A635-A07694F05091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2443A8-74E0-0F7B-1C81-5FA3D632193C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CC9988-3B84-2729-E77D-8C6EEC711638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A284EB67-2AAB-7F64-FD09-C5B267724B57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8760785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KN1D solves the Boltzmann equation for </a:t>
            </a:r>
            <a:r>
              <a:rPr lang="en-GB" sz="2800" dirty="0" err="1"/>
              <a:t>f</a:t>
            </a:r>
            <a:r>
              <a:rPr lang="en-GB" sz="2800" baseline="-25000" dirty="0" err="1"/>
              <a:t>H</a:t>
            </a:r>
            <a:r>
              <a:rPr lang="en-GB" sz="2800" baseline="-25000" dirty="0"/>
              <a:t> </a:t>
            </a:r>
            <a:r>
              <a:rPr lang="en-GB" sz="2800" dirty="0"/>
              <a:t>and f</a:t>
            </a:r>
            <a:r>
              <a:rPr lang="en-GB" sz="2800" baseline="-25000" dirty="0"/>
              <a:t>H2</a:t>
            </a:r>
            <a:r>
              <a:rPr lang="en-GB" sz="2800" dirty="0"/>
              <a:t> using the method of successive generations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FE1093-40BA-F4FA-D20B-F0BFBB361B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918"/>
          <a:stretch/>
        </p:blipFill>
        <p:spPr>
          <a:xfrm>
            <a:off x="4018208" y="1793527"/>
            <a:ext cx="3464417" cy="9144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418DFF-8423-8CA8-5D31-E07DA58C6A6C}"/>
              </a:ext>
            </a:extLst>
          </p:cNvPr>
          <p:cNvSpPr txBox="1"/>
          <p:nvPr/>
        </p:nvSpPr>
        <p:spPr>
          <a:xfrm>
            <a:off x="407822" y="1490027"/>
            <a:ext cx="1884618" cy="5602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Molecules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93668C-6E18-2693-777D-7F94983B59C6}"/>
              </a:ext>
            </a:extLst>
          </p:cNvPr>
          <p:cNvSpPr txBox="1"/>
          <p:nvPr/>
        </p:nvSpPr>
        <p:spPr>
          <a:xfrm>
            <a:off x="3842951" y="2778570"/>
            <a:ext cx="2810851" cy="79766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Source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from pressure gauge and limiter </a:t>
            </a:r>
            <a:r>
              <a:rPr lang="en-US" sz="1600" b="1" dirty="0">
                <a:solidFill>
                  <a:srgbClr val="2AA0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recycling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of atoms and plasma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2F03DF-654D-3E3D-66B8-5482E637356B}"/>
              </a:ext>
            </a:extLst>
          </p:cNvPr>
          <p:cNvSpPr txBox="1"/>
          <p:nvPr/>
        </p:nvSpPr>
        <p:spPr>
          <a:xfrm>
            <a:off x="7387067" y="2749537"/>
            <a:ext cx="2635594" cy="9144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1600" b="1" dirty="0">
                <a:solidFill>
                  <a:srgbClr val="FF93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from all collisional processes (dissociation, elastic scattering etc.)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A black text with a plus and bxxj&#10;&#10;AI-generated content may be incorrect.">
            <a:extLst>
              <a:ext uri="{FF2B5EF4-FFF2-40B4-BE49-F238E27FC236}">
                <a16:creationId xmlns:a16="http://schemas.microsoft.com/office/drawing/2014/main" id="{D7320959-428E-B74E-5547-99F0AF18F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6968" y="4303511"/>
            <a:ext cx="6733964" cy="91448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6A5141F-663A-73DF-D027-54570CECA42D}"/>
              </a:ext>
            </a:extLst>
          </p:cNvPr>
          <p:cNvSpPr txBox="1"/>
          <p:nvPr/>
        </p:nvSpPr>
        <p:spPr>
          <a:xfrm>
            <a:off x="2122830" y="5459008"/>
            <a:ext cx="2540008" cy="7272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1600" b="1" dirty="0">
                <a:solidFill>
                  <a:srgbClr val="2AA0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Recycling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source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from previous generation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68E852-D75C-9E33-789D-BE02644F0DC1}"/>
              </a:ext>
            </a:extLst>
          </p:cNvPr>
          <p:cNvSpPr txBox="1"/>
          <p:nvPr/>
        </p:nvSpPr>
        <p:spPr>
          <a:xfrm>
            <a:off x="5114723" y="5459008"/>
            <a:ext cx="2272344" cy="8978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16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Charge-exchange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source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from previous generation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53A1F7-8781-2BDE-C905-6A487EB3ED11}"/>
              </a:ext>
            </a:extLst>
          </p:cNvPr>
          <p:cNvSpPr txBox="1"/>
          <p:nvPr/>
        </p:nvSpPr>
        <p:spPr>
          <a:xfrm>
            <a:off x="7635240" y="5459008"/>
            <a:ext cx="1653902" cy="9144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1600" b="1" dirty="0">
                <a:solidFill>
                  <a:srgbClr val="FF93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Sink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from all collisional processes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8C57816-2F57-CA36-464A-32123EF42CF2}"/>
              </a:ext>
            </a:extLst>
          </p:cNvPr>
          <p:cNvSpPr txBox="1"/>
          <p:nvPr/>
        </p:nvSpPr>
        <p:spPr>
          <a:xfrm>
            <a:off x="9537315" y="5400240"/>
            <a:ext cx="2123374" cy="9144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Elastic scattering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source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from previous generation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AB673C-103F-D6F0-5F1B-2569AAAE730B}"/>
              </a:ext>
            </a:extLst>
          </p:cNvPr>
          <p:cNvSpPr txBox="1"/>
          <p:nvPr/>
        </p:nvSpPr>
        <p:spPr>
          <a:xfrm>
            <a:off x="5342954" y="1270206"/>
            <a:ext cx="2007562" cy="43964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generation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01E6E2-33EB-03E6-7503-976C386EAB92}"/>
              </a:ext>
            </a:extLst>
          </p:cNvPr>
          <p:cNvSpPr txBox="1"/>
          <p:nvPr/>
        </p:nvSpPr>
        <p:spPr>
          <a:xfrm>
            <a:off x="5418972" y="3960283"/>
            <a:ext cx="2007562" cy="43964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US" sz="2000" b="1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generation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C838537-C4AB-F5DB-624C-40E5CA73BE6E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5248377" y="2472744"/>
            <a:ext cx="502039" cy="305826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A552547-6F9D-4473-279D-5BF3234B0C26}"/>
              </a:ext>
            </a:extLst>
          </p:cNvPr>
          <p:cNvCxnSpPr>
            <a:cxnSpLocks/>
          </p:cNvCxnSpPr>
          <p:nvPr/>
        </p:nvCxnSpPr>
        <p:spPr>
          <a:xfrm flipH="1" flipV="1">
            <a:off x="7426534" y="2483584"/>
            <a:ext cx="545065" cy="265953"/>
          </a:xfrm>
          <a:prstGeom prst="straightConnector1">
            <a:avLst/>
          </a:prstGeom>
          <a:ln w="19050">
            <a:solidFill>
              <a:srgbClr val="FF930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12EF340-F612-1A14-07E7-91FB769DCC06}"/>
              </a:ext>
            </a:extLst>
          </p:cNvPr>
          <p:cNvCxnSpPr>
            <a:cxnSpLocks/>
          </p:cNvCxnSpPr>
          <p:nvPr/>
        </p:nvCxnSpPr>
        <p:spPr>
          <a:xfrm flipV="1">
            <a:off x="4141168" y="5012067"/>
            <a:ext cx="725382" cy="446941"/>
          </a:xfrm>
          <a:prstGeom prst="straightConnector1">
            <a:avLst/>
          </a:prstGeom>
          <a:ln w="19050">
            <a:solidFill>
              <a:srgbClr val="2AA02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276C760-404B-53D2-76E3-9918670EFA0C}"/>
              </a:ext>
            </a:extLst>
          </p:cNvPr>
          <p:cNvCxnSpPr>
            <a:cxnSpLocks/>
          </p:cNvCxnSpPr>
          <p:nvPr/>
        </p:nvCxnSpPr>
        <p:spPr>
          <a:xfrm flipV="1">
            <a:off x="6250895" y="4981844"/>
            <a:ext cx="152546" cy="306543"/>
          </a:xfrm>
          <a:prstGeom prst="straightConnector1">
            <a:avLst/>
          </a:prstGeom>
          <a:ln w="190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01DD549-A2A8-5C72-8982-8AFE0EC29A04}"/>
              </a:ext>
            </a:extLst>
          </p:cNvPr>
          <p:cNvCxnSpPr>
            <a:cxnSpLocks/>
          </p:cNvCxnSpPr>
          <p:nvPr/>
        </p:nvCxnSpPr>
        <p:spPr>
          <a:xfrm flipH="1" flipV="1">
            <a:off x="7955153" y="5012067"/>
            <a:ext cx="16446" cy="446941"/>
          </a:xfrm>
          <a:prstGeom prst="straightConnector1">
            <a:avLst/>
          </a:prstGeom>
          <a:ln w="19050">
            <a:solidFill>
              <a:srgbClr val="FF930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AD21A96-185E-B95C-6076-78B224777486}"/>
              </a:ext>
            </a:extLst>
          </p:cNvPr>
          <p:cNvCxnSpPr>
            <a:cxnSpLocks/>
          </p:cNvCxnSpPr>
          <p:nvPr/>
        </p:nvCxnSpPr>
        <p:spPr>
          <a:xfrm flipH="1" flipV="1">
            <a:off x="9246468" y="5064916"/>
            <a:ext cx="290847" cy="335324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BFC96C2-6F38-461B-E560-03CD92FBC775}"/>
              </a:ext>
            </a:extLst>
          </p:cNvPr>
          <p:cNvSpPr txBox="1"/>
          <p:nvPr/>
        </p:nvSpPr>
        <p:spPr>
          <a:xfrm>
            <a:off x="332436" y="2325264"/>
            <a:ext cx="2972467" cy="12509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Same procedure is used to solve for the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atoms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(although precise sources and sinks are slightly different)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919A86E-8DFA-FD65-24D8-F75CBE2A6B3F}"/>
              </a:ext>
            </a:extLst>
          </p:cNvPr>
          <p:cNvSpPr/>
          <p:nvPr/>
        </p:nvSpPr>
        <p:spPr>
          <a:xfrm>
            <a:off x="280184" y="2306593"/>
            <a:ext cx="2972466" cy="112240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846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20" grpId="0"/>
      <p:bldP spid="7" grpId="0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30A54-45B3-84A1-E631-A25B91DD5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1AFCDF2-A885-D238-C014-A23CA05342CE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D6FD15-34A5-27E0-A945-36693206ECF3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790EB7-9C5D-7BF1-64F7-EE22615C7768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EA0848-1A44-B4CF-370C-048A55035BCE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6C1D8BFD-107D-8F5A-1ACF-4D34E048ADF2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125073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Outline</a:t>
            </a: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99C1DB-9F8D-7DCD-901B-FDCBC81644A9}"/>
              </a:ext>
            </a:extLst>
          </p:cNvPr>
          <p:cNvSpPr txBox="1"/>
          <p:nvPr/>
        </p:nvSpPr>
        <p:spPr>
          <a:xfrm>
            <a:off x="280184" y="1726058"/>
            <a:ext cx="10300731" cy="46144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400" dirty="0"/>
              <a:t>Introduction to KN1D</a:t>
            </a:r>
          </a:p>
          <a:p>
            <a:pPr algn="l">
              <a:buClr>
                <a:schemeClr val="accent6"/>
              </a:buClr>
            </a:pPr>
            <a:endParaRPr lang="en-US" sz="2400" dirty="0"/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400" b="1" dirty="0"/>
              <a:t>The Python translation and kn1d-lite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endParaRPr lang="en-US" sz="2400" dirty="0"/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400" dirty="0"/>
              <a:t>Recent applications of KN1D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endParaRPr lang="en-US" sz="2400" dirty="0"/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400" dirty="0"/>
              <a:t>Comparisons against 2D codes</a:t>
            </a:r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64950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6BC30-BBFA-AC8A-A0E4-DC9DF4CD5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F3764DB-B3B9-D522-D19E-528647B03F82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D127E7-71E5-3739-A173-4A3D4A1C83F5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B51F98-4401-3179-C5F5-019EA5A8AACE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016BDC-FD94-96DA-5173-2DDFA5CB2A4C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B28291EE-E80A-826C-6866-AF9EC5391F4A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125073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KN1DPy matches the IDL results for test cases on C-Mod, DIII-D and MAST-U (N. Brown)</a:t>
            </a: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21CAD0-9D09-BE60-2FE9-9631EBF17F4F}"/>
              </a:ext>
            </a:extLst>
          </p:cNvPr>
          <p:cNvSpPr txBox="1"/>
          <p:nvPr/>
        </p:nvSpPr>
        <p:spPr>
          <a:xfrm>
            <a:off x="6813231" y="1328874"/>
            <a:ext cx="4549716" cy="407021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Code improvements in Python version:</a:t>
            </a:r>
          </a:p>
          <a:p>
            <a:pPr algn="l">
              <a:buClr>
                <a:schemeClr val="accent6"/>
              </a:buClr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Important inputs like the velocity/spatial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mesh resolution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and different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collision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toggles can now be specified in a config file</a:t>
            </a:r>
          </a:p>
          <a:p>
            <a:pPr marL="342900" indent="-342900" algn="l">
              <a:buClr>
                <a:schemeClr val="accent6"/>
              </a:buClr>
              <a:buFont typeface="Wingdings" pitchFamily="2" charset="2"/>
              <a:buChar char="Ø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Straightforward to add new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rate coefficients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into the code</a:t>
            </a:r>
          </a:p>
          <a:p>
            <a:pPr marL="342900" indent="-342900" algn="l">
              <a:buClr>
                <a:schemeClr val="accent6"/>
              </a:buClr>
              <a:buFont typeface="Wingdings" pitchFamily="2" charset="2"/>
              <a:buChar char="Ø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Includes a reduced version of KN1D that runs from the separatrix inwards: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kn1d-lite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086A8C-F091-E454-737F-DD0B47BE1D7F}"/>
              </a:ext>
            </a:extLst>
          </p:cNvPr>
          <p:cNvSpPr txBox="1"/>
          <p:nvPr/>
        </p:nvSpPr>
        <p:spPr>
          <a:xfrm>
            <a:off x="6545874" y="5809645"/>
            <a:ext cx="54223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3"/>
              </a:rPr>
              <a:t>https://</a:t>
            </a:r>
            <a:r>
              <a:rPr lang="en-US" sz="2000" dirty="0" err="1">
                <a:hlinkClick r:id="rId3"/>
              </a:rPr>
              <a:t>github.com</a:t>
            </a:r>
            <a:r>
              <a:rPr lang="en-US" sz="2000" dirty="0">
                <a:hlinkClick r:id="rId3"/>
              </a:rPr>
              <a:t>/W-M-plasma-group/KN1DPy</a:t>
            </a:r>
            <a:endParaRPr lang="en-US" sz="20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3F8C1A-0677-F5BD-BB78-90381D1417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158" y="1328874"/>
            <a:ext cx="6175603" cy="476940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1B64C93-386F-DFB2-4632-F390E8DF7EFD}"/>
              </a:ext>
            </a:extLst>
          </p:cNvPr>
          <p:cNvSpPr txBox="1"/>
          <p:nvPr/>
        </p:nvSpPr>
        <p:spPr>
          <a:xfrm>
            <a:off x="388182" y="6157679"/>
            <a:ext cx="5433060" cy="3969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Max error between Python and IDL neutral profiles: &lt;0.1%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703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ED803-AC81-942C-D56E-52B2D1AFC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76B03C1-E565-822C-5DBF-9BE0AC50B11B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BD62FD-4D9F-FD0D-B330-E00979C4029E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10C446-E2A0-AFC1-8FBB-3E9F2BC49611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D7120F-B47B-ED0F-A39B-8E5C81896A23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DE4DC697-CBC1-52FB-73B8-54A5988C081D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125073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kn1d-lite solves for the </a:t>
            </a:r>
            <a:r>
              <a:rPr lang="en-GB" sz="2800" b="1" dirty="0"/>
              <a:t>atomic</a:t>
            </a:r>
            <a:r>
              <a:rPr lang="en-GB" sz="2800" dirty="0"/>
              <a:t> neutrals </a:t>
            </a:r>
            <a:r>
              <a:rPr lang="en-GB" sz="2800" b="1" dirty="0"/>
              <a:t>inside</a:t>
            </a:r>
            <a:r>
              <a:rPr lang="en-GB" sz="2800" dirty="0"/>
              <a:t> the separatrix</a:t>
            </a:r>
            <a:endParaRPr lang="en-US" sz="2800" dirty="0"/>
          </a:p>
        </p:txBody>
      </p:sp>
      <p:pic>
        <p:nvPicPr>
          <p:cNvPr id="3" name="Picture 2" descr="Diagram of a diagram of a solar cell&#10;&#10;AI-generated content may be incorrect.">
            <a:extLst>
              <a:ext uri="{FF2B5EF4-FFF2-40B4-BE49-F238E27FC236}">
                <a16:creationId xmlns:a16="http://schemas.microsoft.com/office/drawing/2014/main" id="{89390097-5629-CFC2-5D76-30C4DEA0DA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427"/>
          <a:stretch/>
        </p:blipFill>
        <p:spPr>
          <a:xfrm>
            <a:off x="280184" y="1260773"/>
            <a:ext cx="7888989" cy="4674647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3BBC4A4-667F-6F27-5C62-A5BACD44C8E8}"/>
              </a:ext>
            </a:extLst>
          </p:cNvPr>
          <p:cNvCxnSpPr>
            <a:cxnSpLocks/>
          </p:cNvCxnSpPr>
          <p:nvPr/>
        </p:nvCxnSpPr>
        <p:spPr>
          <a:xfrm>
            <a:off x="3494314" y="6226629"/>
            <a:ext cx="4484914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9E27090-70EB-1108-783C-D66F2DD58D07}"/>
              </a:ext>
            </a:extLst>
          </p:cNvPr>
          <p:cNvSpPr txBox="1"/>
          <p:nvPr/>
        </p:nvSpPr>
        <p:spPr>
          <a:xfrm>
            <a:off x="3264292" y="6246125"/>
            <a:ext cx="730766" cy="4463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x=0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2C1327-C241-85A3-FE8C-E95BE8ACC432}"/>
              </a:ext>
            </a:extLst>
          </p:cNvPr>
          <p:cNvSpPr txBox="1"/>
          <p:nvPr/>
        </p:nvSpPr>
        <p:spPr>
          <a:xfrm>
            <a:off x="5038285" y="6256466"/>
            <a:ext cx="564760" cy="4463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0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lim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12AD80-6877-E117-71C5-B7EBD84B3850}"/>
              </a:ext>
            </a:extLst>
          </p:cNvPr>
          <p:cNvSpPr txBox="1"/>
          <p:nvPr/>
        </p:nvSpPr>
        <p:spPr>
          <a:xfrm>
            <a:off x="6157127" y="6256466"/>
            <a:ext cx="700496" cy="4463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0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sep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22C07B-A864-7484-14B4-1246C713ACF3}"/>
              </a:ext>
            </a:extLst>
          </p:cNvPr>
          <p:cNvSpPr txBox="1"/>
          <p:nvPr/>
        </p:nvSpPr>
        <p:spPr>
          <a:xfrm>
            <a:off x="7826031" y="6158646"/>
            <a:ext cx="3613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x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81379C05-3DD0-AC78-79C5-6E9FC48086C7}"/>
              </a:ext>
            </a:extLst>
          </p:cNvPr>
          <p:cNvSpPr/>
          <p:nvPr/>
        </p:nvSpPr>
        <p:spPr>
          <a:xfrm>
            <a:off x="10510426" y="1858848"/>
            <a:ext cx="602198" cy="292608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3B469F-4891-542D-B7FA-12903A458BE6}"/>
              </a:ext>
            </a:extLst>
          </p:cNvPr>
          <p:cNvSpPr txBox="1"/>
          <p:nvPr/>
        </p:nvSpPr>
        <p:spPr>
          <a:xfrm>
            <a:off x="9798174" y="1786441"/>
            <a:ext cx="602198" cy="12767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2400" dirty="0"/>
              <a:t>H2</a:t>
            </a:r>
          </a:p>
          <a:p>
            <a:pPr algn="l">
              <a:buClr>
                <a:schemeClr val="accent6"/>
              </a:buClr>
            </a:pPr>
            <a:r>
              <a:rPr lang="en-US" sz="2400" dirty="0"/>
              <a:t>H</a:t>
            </a:r>
          </a:p>
          <a:p>
            <a:pPr algn="l">
              <a:buClr>
                <a:schemeClr val="accent6"/>
              </a:buClr>
            </a:pPr>
            <a:r>
              <a:rPr lang="en-US" sz="2400" dirty="0"/>
              <a:t>H+</a:t>
            </a:r>
          </a:p>
          <a:p>
            <a:pPr algn="l">
              <a:buClr>
                <a:schemeClr val="accent6"/>
              </a:buClr>
            </a:pPr>
            <a:endParaRPr lang="en-US" sz="2400" dirty="0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0FE3C8C2-913D-3B11-3A6F-898A30424099}"/>
              </a:ext>
            </a:extLst>
          </p:cNvPr>
          <p:cNvSpPr/>
          <p:nvPr/>
        </p:nvSpPr>
        <p:spPr>
          <a:xfrm>
            <a:off x="10510426" y="2646114"/>
            <a:ext cx="602198" cy="292608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405402C9-5F65-52FD-5A14-E69F1D75546D}"/>
              </a:ext>
            </a:extLst>
          </p:cNvPr>
          <p:cNvSpPr/>
          <p:nvPr/>
        </p:nvSpPr>
        <p:spPr>
          <a:xfrm>
            <a:off x="10510426" y="2252481"/>
            <a:ext cx="602198" cy="292608"/>
          </a:xfrm>
          <a:prstGeom prst="rightArrow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2C9AED6E-2AA3-3B01-BFC6-1538E1F192F8}"/>
              </a:ext>
            </a:extLst>
          </p:cNvPr>
          <p:cNvSpPr/>
          <p:nvPr/>
        </p:nvSpPr>
        <p:spPr>
          <a:xfrm>
            <a:off x="3264292" y="3855427"/>
            <a:ext cx="896228" cy="292608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303EBD35-5449-DF12-B7C2-83F1F1122277}"/>
              </a:ext>
            </a:extLst>
          </p:cNvPr>
          <p:cNvSpPr/>
          <p:nvPr/>
        </p:nvSpPr>
        <p:spPr>
          <a:xfrm rot="14232988">
            <a:off x="3657270" y="4895423"/>
            <a:ext cx="416134" cy="292608"/>
          </a:xfrm>
          <a:prstGeom prst="rightArrow">
            <a:avLst>
              <a:gd name="adj1" fmla="val 29081"/>
              <a:gd name="adj2" fmla="val 50000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E4DABE98-75F2-26A8-CB49-88DC0F6A877B}"/>
              </a:ext>
            </a:extLst>
          </p:cNvPr>
          <p:cNvSpPr/>
          <p:nvPr/>
        </p:nvSpPr>
        <p:spPr>
          <a:xfrm rot="5400000">
            <a:off x="3711058" y="1995662"/>
            <a:ext cx="416134" cy="292608"/>
          </a:xfrm>
          <a:prstGeom prst="rightArrow">
            <a:avLst>
              <a:gd name="adj1" fmla="val 29081"/>
              <a:gd name="adj2" fmla="val 50000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2634D76B-9270-5C1B-A7E6-8270E49CB4B3}"/>
              </a:ext>
            </a:extLst>
          </p:cNvPr>
          <p:cNvSpPr/>
          <p:nvPr/>
        </p:nvSpPr>
        <p:spPr>
          <a:xfrm rot="18221313">
            <a:off x="3952452" y="4895422"/>
            <a:ext cx="416134" cy="292608"/>
          </a:xfrm>
          <a:prstGeom prst="rightArrow">
            <a:avLst>
              <a:gd name="adj1" fmla="val 29081"/>
              <a:gd name="adj2" fmla="val 50000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2BE0200C-2BDD-8CA2-A8F4-A16650320E23}"/>
              </a:ext>
            </a:extLst>
          </p:cNvPr>
          <p:cNvSpPr/>
          <p:nvPr/>
        </p:nvSpPr>
        <p:spPr>
          <a:xfrm rot="2309425">
            <a:off x="3912389" y="1984436"/>
            <a:ext cx="416134" cy="292608"/>
          </a:xfrm>
          <a:prstGeom prst="rightArrow">
            <a:avLst>
              <a:gd name="adj1" fmla="val 29081"/>
              <a:gd name="adj2" fmla="val 50000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>
            <a:extLst>
              <a:ext uri="{FF2B5EF4-FFF2-40B4-BE49-F238E27FC236}">
                <a16:creationId xmlns:a16="http://schemas.microsoft.com/office/drawing/2014/main" id="{59CDDAB6-2C90-CFF6-27C0-4DEE765259B7}"/>
              </a:ext>
            </a:extLst>
          </p:cNvPr>
          <p:cNvSpPr/>
          <p:nvPr/>
        </p:nvSpPr>
        <p:spPr>
          <a:xfrm>
            <a:off x="4832487" y="4020691"/>
            <a:ext cx="1101615" cy="277165"/>
          </a:xfrm>
          <a:prstGeom prst="rightArrow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9F1E00CA-6D3D-4574-AC91-4F28707E472A}"/>
              </a:ext>
            </a:extLst>
          </p:cNvPr>
          <p:cNvSpPr/>
          <p:nvPr/>
        </p:nvSpPr>
        <p:spPr>
          <a:xfrm rot="6181780">
            <a:off x="4266744" y="4739664"/>
            <a:ext cx="811486" cy="276264"/>
          </a:xfrm>
          <a:prstGeom prst="rightArrow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5A8D8099-4BE3-CF4F-D9D0-2CE0FC558BAD}"/>
              </a:ext>
            </a:extLst>
          </p:cNvPr>
          <p:cNvSpPr/>
          <p:nvPr/>
        </p:nvSpPr>
        <p:spPr>
          <a:xfrm rot="15469812">
            <a:off x="4737878" y="2228448"/>
            <a:ext cx="602198" cy="292608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C8EA3C54-8A6D-DD75-3F81-C236E70EA9E4}"/>
              </a:ext>
            </a:extLst>
          </p:cNvPr>
          <p:cNvSpPr/>
          <p:nvPr/>
        </p:nvSpPr>
        <p:spPr>
          <a:xfrm rot="10800000">
            <a:off x="4664176" y="3164513"/>
            <a:ext cx="997427" cy="292608"/>
          </a:xfrm>
          <a:prstGeom prst="rightArrow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624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BCD6B-B302-775F-6EFC-619F6CE09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62829A0-C17E-86A2-935B-0DE3A8CD4704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AA7372-06F4-01D5-A862-40A127FCC47C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CCD21D-F833-D9F5-A97E-AF6F7F95BB7F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0D101E-E4D4-8A28-465B-31917472793B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3" name="Picture 2" descr="Diagram of a diagram of a solar cell&#10;&#10;AI-generated content may be incorrect.">
            <a:extLst>
              <a:ext uri="{FF2B5EF4-FFF2-40B4-BE49-F238E27FC236}">
                <a16:creationId xmlns:a16="http://schemas.microsoft.com/office/drawing/2014/main" id="{029B6CE8-DA4C-6F92-8310-D58BEE07D8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427"/>
          <a:stretch/>
        </p:blipFill>
        <p:spPr>
          <a:xfrm>
            <a:off x="280184" y="1260773"/>
            <a:ext cx="7888989" cy="4674647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6436D5E-3C7F-1A2C-CF56-2195FA224941}"/>
              </a:ext>
            </a:extLst>
          </p:cNvPr>
          <p:cNvCxnSpPr>
            <a:cxnSpLocks/>
          </p:cNvCxnSpPr>
          <p:nvPr/>
        </p:nvCxnSpPr>
        <p:spPr>
          <a:xfrm>
            <a:off x="6399919" y="6226629"/>
            <a:ext cx="157930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39104F5-37CB-9226-3738-39112F05BED2}"/>
              </a:ext>
            </a:extLst>
          </p:cNvPr>
          <p:cNvSpPr txBox="1"/>
          <p:nvPr/>
        </p:nvSpPr>
        <p:spPr>
          <a:xfrm>
            <a:off x="6178309" y="6235238"/>
            <a:ext cx="730766" cy="4463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x=0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BD72D4-53DC-C3DB-447E-85992966E4EF}"/>
              </a:ext>
            </a:extLst>
          </p:cNvPr>
          <p:cNvSpPr txBox="1"/>
          <p:nvPr/>
        </p:nvSpPr>
        <p:spPr>
          <a:xfrm>
            <a:off x="7826031" y="6158646"/>
            <a:ext cx="3613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x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F176BA77-90DB-1DF8-DB93-A7F6ABCB4C93}"/>
              </a:ext>
            </a:extLst>
          </p:cNvPr>
          <p:cNvSpPr/>
          <p:nvPr/>
        </p:nvSpPr>
        <p:spPr>
          <a:xfrm>
            <a:off x="6399919" y="2916936"/>
            <a:ext cx="1018312" cy="289903"/>
          </a:xfrm>
          <a:prstGeom prst="rightArrow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569A75C-A93E-FFCB-A218-456A216E1687}"/>
              </a:ext>
            </a:extLst>
          </p:cNvPr>
          <p:cNvSpPr txBox="1"/>
          <p:nvPr/>
        </p:nvSpPr>
        <p:spPr>
          <a:xfrm>
            <a:off x="9798174" y="1786441"/>
            <a:ext cx="602198" cy="12767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endParaRPr lang="en-US" sz="2400" dirty="0"/>
          </a:p>
          <a:p>
            <a:pPr algn="l">
              <a:buClr>
                <a:schemeClr val="accent6"/>
              </a:buClr>
            </a:pPr>
            <a:r>
              <a:rPr lang="en-US" sz="2400" dirty="0"/>
              <a:t>H</a:t>
            </a:r>
          </a:p>
          <a:p>
            <a:pPr algn="l">
              <a:buClr>
                <a:schemeClr val="accent6"/>
              </a:buClr>
            </a:pPr>
            <a:r>
              <a:rPr lang="en-US" sz="2400" dirty="0"/>
              <a:t>H+</a:t>
            </a:r>
          </a:p>
          <a:p>
            <a:pPr algn="l">
              <a:buClr>
                <a:schemeClr val="accent6"/>
              </a:buClr>
            </a:pPr>
            <a:endParaRPr lang="en-US" sz="2400" dirty="0"/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878067F6-41DC-302A-1178-5A1A6AAA8707}"/>
              </a:ext>
            </a:extLst>
          </p:cNvPr>
          <p:cNvSpPr/>
          <p:nvPr/>
        </p:nvSpPr>
        <p:spPr>
          <a:xfrm>
            <a:off x="10510426" y="2646114"/>
            <a:ext cx="602198" cy="292608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D2624CE5-13CE-D2FB-1AE3-D3125B17FE92}"/>
              </a:ext>
            </a:extLst>
          </p:cNvPr>
          <p:cNvSpPr/>
          <p:nvPr/>
        </p:nvSpPr>
        <p:spPr>
          <a:xfrm>
            <a:off x="10510426" y="2252481"/>
            <a:ext cx="602198" cy="292608"/>
          </a:xfrm>
          <a:prstGeom prst="rightArrow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Multiply 30">
            <a:extLst>
              <a:ext uri="{FF2B5EF4-FFF2-40B4-BE49-F238E27FC236}">
                <a16:creationId xmlns:a16="http://schemas.microsoft.com/office/drawing/2014/main" id="{DDC0E9BE-3A8D-8BAB-D2FC-F1F454295F4C}"/>
              </a:ext>
            </a:extLst>
          </p:cNvPr>
          <p:cNvSpPr/>
          <p:nvPr/>
        </p:nvSpPr>
        <p:spPr>
          <a:xfrm>
            <a:off x="2452765" y="1008922"/>
            <a:ext cx="4636306" cy="4926498"/>
          </a:xfrm>
          <a:prstGeom prst="mathMultiply">
            <a:avLst>
              <a:gd name="adj1" fmla="val 5747"/>
            </a:avLst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ight Arrow 35">
            <a:extLst>
              <a:ext uri="{FF2B5EF4-FFF2-40B4-BE49-F238E27FC236}">
                <a16:creationId xmlns:a16="http://schemas.microsoft.com/office/drawing/2014/main" id="{80479751-F294-A13C-50EC-0BF53B8D8596}"/>
              </a:ext>
            </a:extLst>
          </p:cNvPr>
          <p:cNvSpPr/>
          <p:nvPr/>
        </p:nvSpPr>
        <p:spPr>
          <a:xfrm rot="14326357">
            <a:off x="6998023" y="2354396"/>
            <a:ext cx="602198" cy="292608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>
            <a:extLst>
              <a:ext uri="{FF2B5EF4-FFF2-40B4-BE49-F238E27FC236}">
                <a16:creationId xmlns:a16="http://schemas.microsoft.com/office/drawing/2014/main" id="{7B118F7E-FE5B-C6D0-AE54-CD2A286D3473}"/>
              </a:ext>
            </a:extLst>
          </p:cNvPr>
          <p:cNvSpPr/>
          <p:nvPr/>
        </p:nvSpPr>
        <p:spPr>
          <a:xfrm rot="8796055">
            <a:off x="6716815" y="4136937"/>
            <a:ext cx="602198" cy="292608"/>
          </a:xfrm>
          <a:prstGeom prst="rightArrow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A2A21F5-3D87-EEB9-DC3C-8B35886180AE}"/>
              </a:ext>
            </a:extLst>
          </p:cNvPr>
          <p:cNvSpPr txBox="1"/>
          <p:nvPr/>
        </p:nvSpPr>
        <p:spPr>
          <a:xfrm>
            <a:off x="8169174" y="3063239"/>
            <a:ext cx="3573647" cy="34094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Idea</a:t>
            </a: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Specify plasma profiles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inside the LCFS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and the n0 distribution function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at the LCFS</a:t>
            </a: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Removes complexity/uncertainty surrounding recycling model, treatment of molecules and plasma profiles in the SOL</a:t>
            </a: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Runs in a couple of seconds</a:t>
            </a:r>
          </a:p>
          <a:p>
            <a:pPr marL="285750" indent="-285750" algn="l">
              <a:buClr>
                <a:schemeClr val="accent6"/>
              </a:buClr>
              <a:buFont typeface="Wingdings" pitchFamily="2" charset="2"/>
              <a:buChar char="Ø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Clr>
                <a:schemeClr val="accent6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63722D48-2AFC-75BF-F77A-F4F57CF53456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125073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kn1d-lite solves for the </a:t>
            </a:r>
            <a:r>
              <a:rPr lang="en-GB" sz="2800" b="1" dirty="0"/>
              <a:t>atomic</a:t>
            </a:r>
            <a:r>
              <a:rPr lang="en-GB" sz="2800" dirty="0"/>
              <a:t> neutrals </a:t>
            </a:r>
            <a:r>
              <a:rPr lang="en-GB" sz="2800" b="1" dirty="0"/>
              <a:t>inside</a:t>
            </a:r>
            <a:r>
              <a:rPr lang="en-GB" sz="2800" dirty="0"/>
              <a:t> the separatrix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43273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BB48B-F200-80DD-5CFF-FD0EDD0D2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F58EDB2-9886-0D12-E1A7-A5624E419D9D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84D402-8EFD-063C-E081-3738A8A6C9C3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896E61-7078-9A64-C171-EA87D96C0BE1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C0F296-6EC2-A0DC-FC5F-621605DBA86C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C3ED9399-0F88-2A0E-AAD7-71E6DB505933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125073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Outline</a:t>
            </a: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0FFDC0-4D8E-9905-2981-6A61274D0B28}"/>
              </a:ext>
            </a:extLst>
          </p:cNvPr>
          <p:cNvSpPr txBox="1"/>
          <p:nvPr/>
        </p:nvSpPr>
        <p:spPr>
          <a:xfrm>
            <a:off x="280184" y="1726058"/>
            <a:ext cx="10300731" cy="46144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400" dirty="0"/>
              <a:t>Introduction to KN1D</a:t>
            </a:r>
          </a:p>
          <a:p>
            <a:pPr algn="l">
              <a:buClr>
                <a:schemeClr val="accent6"/>
              </a:buClr>
            </a:pPr>
            <a:endParaRPr lang="en-US" sz="2400" dirty="0"/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400" dirty="0"/>
              <a:t>The Python translation and kn1d-lite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endParaRPr lang="en-US" sz="2400" dirty="0"/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400" b="1" dirty="0"/>
              <a:t>Recent applications of KN1D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endParaRPr lang="en-US" sz="2400" dirty="0"/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400" dirty="0"/>
              <a:t>Comparisons against 2D codes</a:t>
            </a:r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12365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A9686-E487-CF48-0336-35031F76A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A618BEF-509A-088C-7859-B4F31AE8DB47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C99619-A6BC-2314-BD5B-00CFEFEFBC90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E784A7-3AE4-3F03-9FE6-5CA775744169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E630E9-3E81-0C89-105F-03C078A6552B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C46F6516-CA10-E931-63C5-35064B07468C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125073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b="1" dirty="0"/>
              <a:t>Application 1</a:t>
            </a:r>
            <a:r>
              <a:rPr lang="en-GB" sz="2800" dirty="0"/>
              <a:t>: kn1d-lite to supply S</a:t>
            </a:r>
            <a:r>
              <a:rPr lang="en-GB" sz="2800" baseline="-25000" dirty="0"/>
              <a:t>ion</a:t>
            </a:r>
            <a:r>
              <a:rPr lang="en-GB" sz="2800" dirty="0"/>
              <a:t> in reduced models for the density pedestal</a:t>
            </a: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CF2BF4-9023-E70E-897F-C1B58D8E8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589" y="1450404"/>
            <a:ext cx="5219783" cy="40359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269059-51BF-2D51-2EB4-DB00CB3C3D52}"/>
              </a:ext>
            </a:extLst>
          </p:cNvPr>
          <p:cNvSpPr txBox="1"/>
          <p:nvPr/>
        </p:nvSpPr>
        <p:spPr>
          <a:xfrm>
            <a:off x="280185" y="1558573"/>
            <a:ext cx="6478962" cy="11106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Saarelma-Connor model couples a reduced plasma transport model to a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two-jet neutral model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in the pedestal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AABD9B-B433-72CF-65BD-DDCC1209458F}"/>
              </a:ext>
            </a:extLst>
          </p:cNvPr>
          <p:cNvSpPr txBox="1"/>
          <p:nvPr/>
        </p:nvSpPr>
        <p:spPr>
          <a:xfrm>
            <a:off x="458965" y="2592349"/>
            <a:ext cx="2494300" cy="274415"/>
          </a:xfrm>
          <a:prstGeom prst="rect">
            <a:avLst/>
          </a:prstGeom>
          <a:solidFill>
            <a:schemeClr val="accent4">
              <a:lumMod val="40000"/>
              <a:lumOff val="60000"/>
              <a:alpha val="29804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>
              <a:buClr>
                <a:schemeClr val="accent6"/>
              </a:buClr>
            </a:pPr>
            <a:r>
              <a:rPr lang="en-US" sz="1200" dirty="0"/>
              <a:t>Saarelma </a:t>
            </a:r>
            <a:r>
              <a:rPr lang="en-US" sz="1200" i="1" dirty="0"/>
              <a:t>et al. Nuclear Fusion </a:t>
            </a:r>
            <a:r>
              <a:rPr lang="en-US" sz="1200" dirty="0"/>
              <a:t>(2023)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26DFA8-B7AE-955B-BFCC-4BA390E68119}"/>
              </a:ext>
            </a:extLst>
          </p:cNvPr>
          <p:cNvSpPr txBox="1"/>
          <p:nvPr/>
        </p:nvSpPr>
        <p:spPr>
          <a:xfrm>
            <a:off x="458965" y="2938136"/>
            <a:ext cx="2494300" cy="274415"/>
          </a:xfrm>
          <a:prstGeom prst="rect">
            <a:avLst/>
          </a:prstGeom>
          <a:solidFill>
            <a:schemeClr val="accent4">
              <a:lumMod val="40000"/>
              <a:lumOff val="60000"/>
              <a:alpha val="29804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>
              <a:buClr>
                <a:schemeClr val="accent6"/>
              </a:buClr>
            </a:pPr>
            <a:r>
              <a:rPr lang="en-US" sz="1200" dirty="0"/>
              <a:t>Saarelma </a:t>
            </a:r>
            <a:r>
              <a:rPr lang="en-US" sz="1200" i="1" dirty="0"/>
              <a:t>et al. Nuclear Fusion </a:t>
            </a:r>
            <a:r>
              <a:rPr lang="en-US" sz="1200" dirty="0"/>
              <a:t>(2024)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1735A8-5FEF-D628-E7EC-B3D5D07F2818}"/>
              </a:ext>
            </a:extLst>
          </p:cNvPr>
          <p:cNvSpPr txBox="1"/>
          <p:nvPr/>
        </p:nvSpPr>
        <p:spPr>
          <a:xfrm>
            <a:off x="246628" y="3534098"/>
            <a:ext cx="6478962" cy="11106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Model assumes negligible edge ionisation source at 𝜓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= 0.85, but validation on DIII-D shows that this is not the case with the two-jet model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DFB7A1-AD20-6E7A-AA1B-09A8CF73FF2B}"/>
              </a:ext>
            </a:extLst>
          </p:cNvPr>
          <p:cNvSpPr txBox="1"/>
          <p:nvPr/>
        </p:nvSpPr>
        <p:spPr>
          <a:xfrm>
            <a:off x="458965" y="4558287"/>
            <a:ext cx="2605511" cy="273203"/>
          </a:xfrm>
          <a:prstGeom prst="rect">
            <a:avLst/>
          </a:prstGeom>
          <a:solidFill>
            <a:schemeClr val="accent2">
              <a:lumMod val="40000"/>
              <a:lumOff val="60000"/>
              <a:alpha val="29804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>
              <a:buClr>
                <a:schemeClr val="accent6"/>
              </a:buClr>
            </a:pPr>
            <a:r>
              <a:rPr lang="en-US" sz="1200" dirty="0"/>
              <a:t>Dunsmore </a:t>
            </a:r>
            <a:r>
              <a:rPr lang="en-US" sz="1200" i="1" dirty="0"/>
              <a:t>et al. </a:t>
            </a:r>
            <a:r>
              <a:rPr lang="en-US" sz="1200" dirty="0"/>
              <a:t>In preparation (2026)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B36C21-90DC-9144-98B5-B799BAC2C20E}"/>
              </a:ext>
            </a:extLst>
          </p:cNvPr>
          <p:cNvSpPr txBox="1"/>
          <p:nvPr/>
        </p:nvSpPr>
        <p:spPr>
          <a:xfrm>
            <a:off x="246628" y="5163159"/>
            <a:ext cx="6478962" cy="11106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Using KN1D as the neutrals model improves agreement with experimental n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profiles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4E0744-BA9D-4E56-84D3-A1D7655CE1A2}"/>
              </a:ext>
            </a:extLst>
          </p:cNvPr>
          <p:cNvSpPr txBox="1"/>
          <p:nvPr/>
        </p:nvSpPr>
        <p:spPr>
          <a:xfrm>
            <a:off x="7408190" y="5594888"/>
            <a:ext cx="3270142" cy="5579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>
                <a:schemeClr val="accent6"/>
              </a:buClr>
            </a:pPr>
            <a:endParaRPr lang="en-GB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2AAAEB-B1AC-9004-AD25-9A3224B8A300}"/>
              </a:ext>
            </a:extLst>
          </p:cNvPr>
          <p:cNvSpPr txBox="1"/>
          <p:nvPr/>
        </p:nvSpPr>
        <p:spPr>
          <a:xfrm>
            <a:off x="10779408" y="6035424"/>
            <a:ext cx="1163048" cy="4768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chemeClr val="accent6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kn1d-lite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5A7C781-BBFD-3724-2700-95B60AEAE838}"/>
              </a:ext>
            </a:extLst>
          </p:cNvPr>
          <p:cNvSpPr/>
          <p:nvPr/>
        </p:nvSpPr>
        <p:spPr>
          <a:xfrm>
            <a:off x="10779408" y="5951066"/>
            <a:ext cx="1163048" cy="557940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15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B3CD9-785B-ADAA-868C-FF434C389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D770B2B-AB9F-407B-828E-885C85055027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EB9F6C-1C2C-E219-3B21-64CCF3A43479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B4F913-75D1-FE1F-E706-0686A20303D7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8ACA0D-DB31-6B7A-349F-FD771EEFE2D6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9FC2A681-E399-E91A-C989-1CD350F9018D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125073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b="1" dirty="0"/>
              <a:t>Application 2</a:t>
            </a:r>
            <a:r>
              <a:rPr lang="en-GB" sz="2800" dirty="0"/>
              <a:t>: kn1d-lite as the neutrals model in TORAX (A. Ho)</a:t>
            </a:r>
            <a:endParaRPr lang="en-US" sz="2800" dirty="0"/>
          </a:p>
        </p:txBody>
      </p:sp>
      <p:pic>
        <p:nvPicPr>
          <p:cNvPr id="3" name="Picture 2" descr="A graph of a graph of a number of numbers&#10;&#10;AI-generated content may be incorrect.">
            <a:extLst>
              <a:ext uri="{FF2B5EF4-FFF2-40B4-BE49-F238E27FC236}">
                <a16:creationId xmlns:a16="http://schemas.microsoft.com/office/drawing/2014/main" id="{5C7F838E-179B-C65A-C7D7-B7856A77A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84" y="1220113"/>
            <a:ext cx="4638325" cy="4638325"/>
          </a:xfrm>
          <a:prstGeom prst="rect">
            <a:avLst/>
          </a:prstGeom>
        </p:spPr>
      </p:pic>
      <p:pic>
        <p:nvPicPr>
          <p:cNvPr id="7" name="Picture 6" descr="A graph of a function&#10;&#10;AI-generated content may be incorrect.">
            <a:extLst>
              <a:ext uri="{FF2B5EF4-FFF2-40B4-BE49-F238E27FC236}">
                <a16:creationId xmlns:a16="http://schemas.microsoft.com/office/drawing/2014/main" id="{F555CC9F-6CC4-7FD6-34B5-99DEB4EDAF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2720" y="1220113"/>
            <a:ext cx="4638325" cy="46383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639F9FB-9AF0-0E03-7626-557872A19CBE}"/>
              </a:ext>
            </a:extLst>
          </p:cNvPr>
          <p:cNvSpPr txBox="1"/>
          <p:nvPr/>
        </p:nvSpPr>
        <p:spPr>
          <a:xfrm>
            <a:off x="10779408" y="6035424"/>
            <a:ext cx="1163048" cy="4768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chemeClr val="accent6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kn1d-lite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8A8D020-FE55-14F9-205B-C74C6BBEC304}"/>
              </a:ext>
            </a:extLst>
          </p:cNvPr>
          <p:cNvSpPr/>
          <p:nvPr/>
        </p:nvSpPr>
        <p:spPr>
          <a:xfrm>
            <a:off x="10779408" y="5951066"/>
            <a:ext cx="1163048" cy="557940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C4FB5E-7017-3B1C-D281-CB5F3F5DB444}"/>
              </a:ext>
            </a:extLst>
          </p:cNvPr>
          <p:cNvSpPr txBox="1"/>
          <p:nvPr/>
        </p:nvSpPr>
        <p:spPr>
          <a:xfrm>
            <a:off x="740486" y="5747312"/>
            <a:ext cx="8740559" cy="7844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chemeClr val="accent6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Work still ongoing, but agreement has improved by including kn1d-lite and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sawteeth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(ST) in the model.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372FBA-4544-D227-A3C0-5B2744701E5D}"/>
              </a:ext>
            </a:extLst>
          </p:cNvPr>
          <p:cNvSpPr txBox="1"/>
          <p:nvPr/>
        </p:nvSpPr>
        <p:spPr>
          <a:xfrm>
            <a:off x="9405257" y="1533774"/>
            <a:ext cx="2366033" cy="7844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chemeClr val="accent6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C-Mod Ohmic L-mode test case</a:t>
            </a:r>
          </a:p>
        </p:txBody>
      </p:sp>
    </p:spTree>
    <p:extLst>
      <p:ext uri="{BB962C8B-B14F-4D97-AF65-F5344CB8AC3E}">
        <p14:creationId xmlns:p14="http://schemas.microsoft.com/office/powerpoint/2010/main" val="350053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6C5C8-E1A9-2657-2342-1BB9A19EA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2133261-0A91-0ABE-C3E8-460A592942F2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270E46-F467-B6D7-A6C5-6927229827FA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13757B-4BEB-C411-2954-2C2330617583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3C94BC-37A8-F926-C74A-2AA58CA0CA9F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B07B8C32-420A-769D-891E-A4BD669E2B22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125073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Outline</a:t>
            </a: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19DAC0-87D3-6359-1B9B-0BEC79833C9D}"/>
              </a:ext>
            </a:extLst>
          </p:cNvPr>
          <p:cNvSpPr txBox="1"/>
          <p:nvPr/>
        </p:nvSpPr>
        <p:spPr>
          <a:xfrm>
            <a:off x="280184" y="1726058"/>
            <a:ext cx="10300731" cy="46144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400" dirty="0"/>
              <a:t>Introduction to KN1D</a:t>
            </a:r>
          </a:p>
          <a:p>
            <a:pPr algn="l">
              <a:buClr>
                <a:schemeClr val="accent6"/>
              </a:buClr>
            </a:pPr>
            <a:endParaRPr lang="en-US" sz="2400" dirty="0"/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400" dirty="0"/>
              <a:t>The Python translation and kn1d-lite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endParaRPr lang="en-US" sz="2400" dirty="0"/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400" dirty="0"/>
              <a:t>Recent applications of KN1D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endParaRPr lang="en-US" sz="2400" dirty="0"/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400" b="1" dirty="0"/>
              <a:t>Comparisons against 2D codes</a:t>
            </a:r>
            <a:endParaRPr lang="en-US" sz="2400" dirty="0"/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59692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4AD4F-A7E0-1B5F-EBE8-6E5E2C88C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A289DF-92C0-0E38-8A60-45173F6A06B3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5E1A0A-D83E-373B-7C77-FA45989D3F18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642206-073F-4E21-D267-65B4A476A60C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4F0E92-6892-4A7F-DF32-D728533B0E1B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2FABA7E2-D167-1CA2-8A2D-B5176292986B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125073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Currently trying to validate KN1D against 2D DEGAS2 simulations on DIII-D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0B2C30-4213-E9D8-8775-5724EF8F27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35" t="1057"/>
          <a:stretch/>
        </p:blipFill>
        <p:spPr>
          <a:xfrm>
            <a:off x="8360229" y="1654165"/>
            <a:ext cx="3669475" cy="44296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5A34E2-F4D8-7F5F-2D06-D69C87792450}"/>
              </a:ext>
            </a:extLst>
          </p:cNvPr>
          <p:cNvSpPr txBox="1"/>
          <p:nvPr/>
        </p:nvSpPr>
        <p:spPr>
          <a:xfrm>
            <a:off x="280185" y="1316462"/>
            <a:ext cx="7355055" cy="6824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New workflow uses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experimental neutral measurements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constrain DEGAS2 simulations on DIII-D</a:t>
            </a:r>
            <a:endParaRPr lang="en-US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6FA03B-C4DB-FDAB-C632-C73C8A08E2A7}"/>
              </a:ext>
            </a:extLst>
          </p:cNvPr>
          <p:cNvSpPr txBox="1"/>
          <p:nvPr/>
        </p:nvSpPr>
        <p:spPr>
          <a:xfrm>
            <a:off x="8775865" y="6242506"/>
            <a:ext cx="2242390" cy="265172"/>
          </a:xfrm>
          <a:prstGeom prst="rect">
            <a:avLst/>
          </a:prstGeom>
          <a:solidFill>
            <a:schemeClr val="accent5">
              <a:lumMod val="40000"/>
              <a:lumOff val="60000"/>
              <a:alpha val="29804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>
              <a:buClr>
                <a:schemeClr val="accent6"/>
              </a:buClr>
            </a:pPr>
            <a:r>
              <a:rPr lang="en-US" sz="1200" dirty="0"/>
              <a:t>Pratt </a:t>
            </a:r>
            <a:r>
              <a:rPr lang="en-US" sz="1200" i="1" dirty="0"/>
              <a:t>et al. Nuclear Fusion </a:t>
            </a:r>
            <a:r>
              <a:rPr lang="en-US" sz="1200" dirty="0"/>
              <a:t>(2026)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E8E353-AA64-8C18-1A24-5B29077921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589" y="1998922"/>
            <a:ext cx="7772400" cy="323370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649BF06-5411-639F-46F3-614CAB34A47F}"/>
              </a:ext>
            </a:extLst>
          </p:cNvPr>
          <p:cNvSpPr txBox="1"/>
          <p:nvPr/>
        </p:nvSpPr>
        <p:spPr>
          <a:xfrm>
            <a:off x="10866656" y="1268605"/>
            <a:ext cx="1163048" cy="4768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buClr>
                <a:schemeClr val="accent6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KN1D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BF91F8A-8F14-1245-27F0-FD59BBF2B624}"/>
              </a:ext>
            </a:extLst>
          </p:cNvPr>
          <p:cNvSpPr/>
          <p:nvPr/>
        </p:nvSpPr>
        <p:spPr>
          <a:xfrm>
            <a:off x="10866656" y="1184247"/>
            <a:ext cx="1163048" cy="557940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91E499-563E-7C21-4978-435C230FB696}"/>
              </a:ext>
            </a:extLst>
          </p:cNvPr>
          <p:cNvSpPr txBox="1"/>
          <p:nvPr/>
        </p:nvSpPr>
        <p:spPr>
          <a:xfrm>
            <a:off x="278589" y="5165288"/>
            <a:ext cx="78537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OMP: good agreement (factor of ~2). Would agreement be improved with higher DEGAS2 mesh resolution?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FSA: lots of neutrals coming from the X-point in the DEGAS2 simulations, not captured by KN1D outer midplane geometry</a:t>
            </a:r>
            <a:endParaRPr lang="en-US" sz="1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0E1DC-9D60-F0F5-5847-BF68CF96E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CA2C081-AB14-B9D4-0FF0-377265D4B59B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B477F0-488A-617B-1522-8ABDBB7031C7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F5F8CF-D02C-2C6D-40BC-4FA805CAD64A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061988-CE7D-6C95-9088-35C9196017A1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21C5D9B1-AC72-5428-6725-B2A8089BAC01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421377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Work is also ongoing to validate KN1D against C-Mod SOLPS/EIRINE simulations (D. </a:t>
            </a:r>
            <a:r>
              <a:rPr lang="en-GB" sz="2800" dirty="0" err="1"/>
              <a:t>Švorc</a:t>
            </a:r>
            <a:r>
              <a:rPr lang="en-GB" sz="2800" dirty="0"/>
              <a:t>)</a:t>
            </a:r>
            <a:endParaRPr lang="en-US" sz="2800" dirty="0"/>
          </a:p>
        </p:txBody>
      </p:sp>
      <p:pic>
        <p:nvPicPr>
          <p:cNvPr id="3" name="Picture 2" descr="A graph with a blue line&#10;&#10;AI-generated content may be incorrect.">
            <a:extLst>
              <a:ext uri="{FF2B5EF4-FFF2-40B4-BE49-F238E27FC236}">
                <a16:creationId xmlns:a16="http://schemas.microsoft.com/office/drawing/2014/main" id="{3A81F7FB-F041-6F06-A0D1-30A388D14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0872" y="1350022"/>
            <a:ext cx="4976863" cy="3732647"/>
          </a:xfrm>
          <a:prstGeom prst="rect">
            <a:avLst/>
          </a:prstGeom>
        </p:spPr>
      </p:pic>
      <p:pic>
        <p:nvPicPr>
          <p:cNvPr id="7" name="Picture 6" descr="A graph with a line drawn on it&#10;&#10;AI-generated content may be incorrect.">
            <a:extLst>
              <a:ext uri="{FF2B5EF4-FFF2-40B4-BE49-F238E27FC236}">
                <a16:creationId xmlns:a16="http://schemas.microsoft.com/office/drawing/2014/main" id="{1A1F75A2-C25E-A0D7-3E8E-9BD7ED46B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913" y="1350023"/>
            <a:ext cx="4976862" cy="37326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2D47D2-719F-4668-54BC-E94D85B000BD}"/>
              </a:ext>
            </a:extLst>
          </p:cNvPr>
          <p:cNvSpPr txBox="1"/>
          <p:nvPr/>
        </p:nvSpPr>
        <p:spPr>
          <a:xfrm>
            <a:off x="10779408" y="6035424"/>
            <a:ext cx="1163048" cy="4768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chemeClr val="accent6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kn1d-lite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2EA8C0A-0408-54C3-9443-A75EA8ED818F}"/>
              </a:ext>
            </a:extLst>
          </p:cNvPr>
          <p:cNvSpPr/>
          <p:nvPr/>
        </p:nvSpPr>
        <p:spPr>
          <a:xfrm>
            <a:off x="10779408" y="5951066"/>
            <a:ext cx="1163048" cy="557940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5FACD4-C167-6629-0BEF-D4C5B935D560}"/>
              </a:ext>
            </a:extLst>
          </p:cNvPr>
          <p:cNvSpPr txBox="1"/>
          <p:nvPr/>
        </p:nvSpPr>
        <p:spPr>
          <a:xfrm>
            <a:off x="10050922" y="2223740"/>
            <a:ext cx="2054296" cy="273203"/>
          </a:xfrm>
          <a:prstGeom prst="rect">
            <a:avLst/>
          </a:prstGeom>
          <a:solidFill>
            <a:schemeClr val="accent2">
              <a:lumMod val="40000"/>
              <a:lumOff val="60000"/>
              <a:alpha val="29804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>
              <a:buClr>
                <a:schemeClr val="accent6"/>
              </a:buClr>
            </a:pPr>
            <a:r>
              <a:rPr lang="en-US" sz="1200" dirty="0"/>
              <a:t>M.A. Miller, </a:t>
            </a:r>
            <a:r>
              <a:rPr lang="en-US" sz="1200" i="1" dirty="0"/>
              <a:t>PhD thesis</a:t>
            </a:r>
            <a:r>
              <a:rPr lang="en-US" sz="1200" dirty="0"/>
              <a:t> (2025)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251D47-3373-6175-E716-F41AAEF191E4}"/>
              </a:ext>
            </a:extLst>
          </p:cNvPr>
          <p:cNvSpPr txBox="1"/>
          <p:nvPr/>
        </p:nvSpPr>
        <p:spPr>
          <a:xfrm>
            <a:off x="280184" y="5082669"/>
            <a:ext cx="78537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Preliminary results show faster decay of neutrals in kn1d-lite than in EIRENE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Still to check:</a:t>
            </a:r>
          </a:p>
          <a:p>
            <a:pPr marL="800100" lvl="1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Match rate coefficients + collisions</a:t>
            </a:r>
          </a:p>
          <a:p>
            <a:pPr marL="800100" lvl="1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Energy of the incident neutral beam in kn1d-lite</a:t>
            </a:r>
          </a:p>
          <a:p>
            <a:pPr marL="800100" lvl="1" indent="-342900">
              <a:buClr>
                <a:schemeClr val="accent6"/>
              </a:buClr>
              <a:buFont typeface="Wingdings" pitchFamily="2" charset="2"/>
              <a:buChar char="Ø"/>
            </a:pPr>
            <a:endParaRPr lang="en-US" sz="1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162DFE-1AD1-33A0-AF70-DB4C43F99F8E}"/>
              </a:ext>
            </a:extLst>
          </p:cNvPr>
          <p:cNvSpPr txBox="1"/>
          <p:nvPr/>
        </p:nvSpPr>
        <p:spPr>
          <a:xfrm>
            <a:off x="9967758" y="1904562"/>
            <a:ext cx="20683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6"/>
              </a:buClr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SOLPS simulations from:</a:t>
            </a:r>
          </a:p>
        </p:txBody>
      </p:sp>
    </p:spTree>
    <p:extLst>
      <p:ext uri="{BB962C8B-B14F-4D97-AF65-F5344CB8AC3E}">
        <p14:creationId xmlns:p14="http://schemas.microsoft.com/office/powerpoint/2010/main" val="2175293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B22DE-CFEE-F374-C23A-05FE2212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C77A9C3-6291-7434-1B8B-473BBA590845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C3EFA5-DB30-0E90-B41D-9DE3BF239944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2A8AB0-6AEC-84BB-76C3-CBAC11731DE0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53EA23-D313-93E0-5B14-638F301ADE9E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A892431F-B0C1-6E91-BD0F-CFED56FECA2B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125073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Open Questions &amp; Comments</a:t>
            </a: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BCAB54-8AE1-2C8C-8CA4-9244F9493792}"/>
              </a:ext>
            </a:extLst>
          </p:cNvPr>
          <p:cNvSpPr txBox="1"/>
          <p:nvPr/>
        </p:nvSpPr>
        <p:spPr>
          <a:xfrm>
            <a:off x="280184" y="1558572"/>
            <a:ext cx="10589741" cy="3136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Are there any standard test cases with fixed geometry, collisional processes and rate coefficients?</a:t>
            </a:r>
          </a:p>
          <a:p>
            <a:pPr algn="l">
              <a:buClr>
                <a:schemeClr val="accent6"/>
              </a:buClr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KN1D, SOLPS and DEGAS2 use three different sets of rate coefficients. Is there any consensus on what the most accurate rate coefficients are?</a:t>
            </a:r>
          </a:p>
          <a:p>
            <a:pPr algn="l">
              <a:buClr>
                <a:schemeClr val="accent6"/>
              </a:buClr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2D effects are clearly very important for the neutrals: is it possible to get away with a suitable 1D model for the purposes of reduced pedestal models?</a:t>
            </a:r>
          </a:p>
        </p:txBody>
      </p:sp>
    </p:spTree>
    <p:extLst>
      <p:ext uri="{BB962C8B-B14F-4D97-AF65-F5344CB8AC3E}">
        <p14:creationId xmlns:p14="http://schemas.microsoft.com/office/powerpoint/2010/main" val="726465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E75D9-49BF-9C11-F78A-63604B76B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70068A4-338D-A1DB-6B8B-467E0EF4AE02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EC3E73-04D0-7C3B-B577-9CE80311E89B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56082A-E94F-C86D-DA97-B629E1E316ED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2D39C8-A3E8-567B-5C0F-349F98F98FBC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EAD5ED92-4DFA-D0A2-90BD-72098722614F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125073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dirty="0"/>
              <a:t>Thank you!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A13931-BE74-DAB8-7A7B-0F2D9A834D8F}"/>
              </a:ext>
            </a:extLst>
          </p:cNvPr>
          <p:cNvSpPr/>
          <p:nvPr/>
        </p:nvSpPr>
        <p:spPr>
          <a:xfrm rot="5400000" flipH="1">
            <a:off x="4081276" y="-473919"/>
            <a:ext cx="328188" cy="41297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798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D0E13-45B1-1D50-FB1E-F3C332FD4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574BC6A-9343-2CDA-E5D9-60285F0BE227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C7338C-9540-84D0-A5FA-A6CC331948B4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4B8A40-BC68-BA8D-3B41-C56A78A4A264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BAB1DE-0123-7807-054F-1A081760039C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074409C6-A2E6-2D57-9FF0-84E3D701B517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125073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Benchmarking</a:t>
            </a:r>
            <a:endParaRPr lang="en-US" sz="2800" dirty="0"/>
          </a:p>
        </p:txBody>
      </p:sp>
      <p:pic>
        <p:nvPicPr>
          <p:cNvPr id="3" name="Picture 2" descr="A graph of a mirror&#10;&#10;AI-generated content may be incorrect.">
            <a:extLst>
              <a:ext uri="{FF2B5EF4-FFF2-40B4-BE49-F238E27FC236}">
                <a16:creationId xmlns:a16="http://schemas.microsoft.com/office/drawing/2014/main" id="{DC0798B1-C435-4022-328D-65B8C9CB8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6439" y="1402036"/>
            <a:ext cx="4097636" cy="54343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7B8D85-FD97-947D-2797-09E55010CD9E}"/>
              </a:ext>
            </a:extLst>
          </p:cNvPr>
          <p:cNvSpPr txBox="1"/>
          <p:nvPr/>
        </p:nvSpPr>
        <p:spPr>
          <a:xfrm>
            <a:off x="280184" y="1570449"/>
            <a:ext cx="6916263" cy="10124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Some benchmarking was done on the charge-exchange terms between the original IDL KN1D and DEGAS2 in a slab geometry.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EADB96-1EC3-8A74-765B-8887CE9C831C}"/>
              </a:ext>
            </a:extLst>
          </p:cNvPr>
          <p:cNvSpPr txBox="1"/>
          <p:nvPr/>
        </p:nvSpPr>
        <p:spPr>
          <a:xfrm>
            <a:off x="280184" y="2626290"/>
            <a:ext cx="2069898" cy="273203"/>
          </a:xfrm>
          <a:prstGeom prst="rect">
            <a:avLst/>
          </a:prstGeom>
          <a:solidFill>
            <a:schemeClr val="accent2">
              <a:lumMod val="40000"/>
              <a:lumOff val="60000"/>
              <a:alpha val="29804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>
              <a:buClr>
                <a:schemeClr val="accent6"/>
              </a:buClr>
            </a:pPr>
            <a:r>
              <a:rPr lang="en-US" sz="1200" dirty="0"/>
              <a:t>J.W. Hughes, </a:t>
            </a:r>
            <a:r>
              <a:rPr lang="en-US" sz="1200" i="1" dirty="0"/>
              <a:t>PhD</a:t>
            </a:r>
            <a:r>
              <a:rPr lang="en-US" sz="1200" dirty="0"/>
              <a:t> </a:t>
            </a:r>
            <a:r>
              <a:rPr lang="en-US" sz="1200" i="1" dirty="0"/>
              <a:t>thesis </a:t>
            </a:r>
            <a:r>
              <a:rPr lang="en-US" sz="1200" dirty="0"/>
              <a:t>(2005)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569AAF-E9B2-EE3C-94E8-F997E7FF93CE}"/>
              </a:ext>
            </a:extLst>
          </p:cNvPr>
          <p:cNvSpPr txBox="1"/>
          <p:nvPr/>
        </p:nvSpPr>
        <p:spPr>
          <a:xfrm>
            <a:off x="280184" y="3428931"/>
            <a:ext cx="6916263" cy="72743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Good agreement was obtained but only after matching the CX rate coefficients in DEGAS2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3BBCD32-3DD1-A928-8756-6E547925FA86}"/>
              </a:ext>
            </a:extLst>
          </p:cNvPr>
          <p:cNvSpPr/>
          <p:nvPr/>
        </p:nvSpPr>
        <p:spPr>
          <a:xfrm>
            <a:off x="280184" y="4959003"/>
            <a:ext cx="6916263" cy="858667"/>
          </a:xfrm>
          <a:prstGeom prst="roundRect">
            <a:avLst/>
          </a:prstGeom>
          <a:solidFill>
            <a:srgbClr val="F6DE55"/>
          </a:solidFill>
          <a:ln w="28575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1575B2-B001-53CE-7851-72142B7CE4A6}"/>
              </a:ext>
            </a:extLst>
          </p:cNvPr>
          <p:cNvSpPr txBox="1"/>
          <p:nvPr/>
        </p:nvSpPr>
        <p:spPr>
          <a:xfrm>
            <a:off x="280184" y="4959004"/>
            <a:ext cx="6916263" cy="85866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chemeClr val="accent6"/>
              </a:buClr>
            </a:pP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Are there any standard test cases that can be used to benchmark these codes in a more systematic way?</a:t>
            </a:r>
          </a:p>
        </p:txBody>
      </p:sp>
    </p:spTree>
    <p:extLst>
      <p:ext uri="{BB962C8B-B14F-4D97-AF65-F5344CB8AC3E}">
        <p14:creationId xmlns:p14="http://schemas.microsoft.com/office/powerpoint/2010/main" val="8441925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8DE18-5645-DB41-239E-14E973A7C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E58C941-4DBC-3501-9A8A-1B74611FCD01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BB6744-404F-8DBC-1F8C-8247151BF0D0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50CCDE-8204-F449-17F8-8F287C0D1711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2E533A-4EFF-ECD2-F182-9DE6BE4C868F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8A1F7CF2-9F94-639C-1778-B10CFD4FADEC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125073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How do KN1D results change when you add in elastic collisions?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021E07-8821-40BD-F874-951DDFE97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10" y="1301264"/>
            <a:ext cx="6833228" cy="53190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EAD0B6-2654-6B14-2046-82C16100FE68}"/>
              </a:ext>
            </a:extLst>
          </p:cNvPr>
          <p:cNvSpPr txBox="1"/>
          <p:nvPr/>
        </p:nvSpPr>
        <p:spPr>
          <a:xfrm>
            <a:off x="6959837" y="1655789"/>
            <a:ext cx="5105553" cy="17732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chemeClr val="accent6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DEGAS2 is run without elastic collisions. Elastic collisions on vs off does have a small effect on the KN1D results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7917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B1EE0-75BE-7DAC-1E6B-5EEF9E5EA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ED19ADF-EB3D-2EC4-64CD-02CE553B49BC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2757C5-A3F5-5493-AFC2-8726B257E090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6638F8-1F9A-8040-1AB0-183BAE5720D5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B030B5-55D1-3C0E-E42C-73F451A25B43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82018439-B32E-925C-655E-E461ACE3BC0D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125073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How do KN1D and kn1d-lite profiles compare to the Saarelma-Connor neutrals model?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16B65D-ADEC-2702-69BC-8231C815F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6950" y="1375725"/>
            <a:ext cx="6414866" cy="52445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C786B0-160B-F901-2031-E8663907D501}"/>
              </a:ext>
            </a:extLst>
          </p:cNvPr>
          <p:cNvSpPr txBox="1"/>
          <p:nvPr/>
        </p:nvSpPr>
        <p:spPr>
          <a:xfrm>
            <a:off x="280185" y="1570448"/>
            <a:ext cx="5216766" cy="353594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chemeClr val="accent6"/>
              </a:buClr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kn1d-lite with elastic scattering actually overpredicts slightly the DEGAS2 result – still lower than the Saarelma-Connor profile</a:t>
            </a: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accent6"/>
              </a:buClr>
              <a:buFont typeface="Wingdings" pitchFamily="2" charset="2"/>
              <a:buChar char="Ø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964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02F38-13A1-6689-5C4E-BC561CB15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6CF51D3-F56F-F375-40B0-A7AE36DB480C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48384A-CC33-31D2-DD56-E3ED7EF0BCBD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834DE8-E1BF-177D-CEDA-D280AB9B0F3F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FC70F1-B57E-8A26-EA93-2CA8F9BA42AF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53737416-E454-C779-4CAF-AA47C6B9B2DE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125073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How is the KN1D geometry chosen for DIII-D?</a:t>
            </a:r>
            <a:endParaRPr lang="en-US" sz="2800" dirty="0"/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AAD23F6A-7A0C-7F4E-5F3D-0AEA5409B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6954" y="1452653"/>
            <a:ext cx="5205046" cy="50088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B8EF8C-1CE8-DE1F-0E5A-705DCC79AC01}"/>
              </a:ext>
            </a:extLst>
          </p:cNvPr>
          <p:cNvSpPr txBox="1"/>
          <p:nvPr/>
        </p:nvSpPr>
        <p:spPr>
          <a:xfrm>
            <a:off x="280185" y="1558573"/>
            <a:ext cx="6706770" cy="13012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X_wall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use limiter position at the outer midplane (black solid line)</a:t>
            </a:r>
          </a:p>
          <a:p>
            <a:pPr marL="342900" indent="-34290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X_lim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the innermost flux surface that intersects both the upper and lower baffle: ‘window-frame’ method</a:t>
            </a:r>
          </a:p>
          <a:p>
            <a:pPr algn="l">
              <a:buClr>
                <a:schemeClr val="accent6"/>
              </a:buClr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F07572-9AB2-581A-DBB6-21A016DA7B2E}"/>
              </a:ext>
            </a:extLst>
          </p:cNvPr>
          <p:cNvSpPr txBox="1"/>
          <p:nvPr/>
        </p:nvSpPr>
        <p:spPr>
          <a:xfrm>
            <a:off x="695415" y="3018602"/>
            <a:ext cx="2172987" cy="273238"/>
          </a:xfrm>
          <a:prstGeom prst="rect">
            <a:avLst/>
          </a:prstGeom>
          <a:solidFill>
            <a:schemeClr val="accent2">
              <a:lumMod val="40000"/>
              <a:lumOff val="60000"/>
              <a:alpha val="29804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>
              <a:buClr>
                <a:schemeClr val="accent6"/>
              </a:buClr>
            </a:pPr>
            <a:r>
              <a:rPr lang="en-US" sz="1200" dirty="0"/>
              <a:t>Whyte et. al., </a:t>
            </a:r>
            <a:r>
              <a:rPr lang="en-US" sz="1200" i="1" dirty="0"/>
              <a:t>PPCF </a:t>
            </a:r>
            <a:r>
              <a:rPr lang="en-US" sz="1200" dirty="0"/>
              <a:t>(2005)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21B422-0B9B-B8CB-7AE0-6732AE9A7AFA}"/>
              </a:ext>
            </a:extLst>
          </p:cNvPr>
          <p:cNvSpPr txBox="1"/>
          <p:nvPr/>
        </p:nvSpPr>
        <p:spPr>
          <a:xfrm>
            <a:off x="280185" y="3648183"/>
            <a:ext cx="6706770" cy="13012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Wingdings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Lc: trace the contour of this innermost flux surface between the upper and lower baffles (in reality, results are not sensitive to this input)</a:t>
            </a:r>
          </a:p>
          <a:p>
            <a:pPr algn="l">
              <a:buClr>
                <a:schemeClr val="accent6"/>
              </a:buClr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3147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6596C-B1E8-598A-AAC7-B02C1DAF4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2BD6168-835D-8CCF-0D4B-0DE75C6808A5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79112F-7AF2-ED65-71E0-3004CEEB482E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3437F9-057D-8FD6-37F7-E1B1B88B7E39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6198FA-8D99-FE81-8EEE-7632A5CFFC9C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08C3CE9A-9154-1400-9581-81E26058B2DB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125073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How sensitive are KN1D results to spatial mesh resolution and velocity mesh resolution?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329D59-F35B-E420-D7E1-076BBDE67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390" y="1319348"/>
            <a:ext cx="9255702" cy="505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5435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1E9D5-E18F-8BC2-9BA3-C9654840B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5C1DEBC-E9F4-FED5-902D-1F4D6098E66A}"/>
              </a:ext>
            </a:extLst>
          </p:cNvPr>
          <p:cNvSpPr/>
          <p:nvPr/>
        </p:nvSpPr>
        <p:spPr>
          <a:xfrm>
            <a:off x="4549140" y="6620311"/>
            <a:ext cx="3086100" cy="226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1E1BB6-44BE-DFC8-9A00-C0BBB9977672}"/>
              </a:ext>
            </a:extLst>
          </p:cNvPr>
          <p:cNvSpPr txBox="1"/>
          <p:nvPr/>
        </p:nvSpPr>
        <p:spPr>
          <a:xfrm>
            <a:off x="-1328057" y="-137160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A045A8-4515-6C9D-3C32-E0349A4D8043}"/>
              </a:ext>
            </a:extLst>
          </p:cNvPr>
          <p:cNvSpPr txBox="1"/>
          <p:nvPr/>
        </p:nvSpPr>
        <p:spPr>
          <a:xfrm>
            <a:off x="2383971" y="783771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627F09-A287-C760-9BA0-9E275570E89E}"/>
              </a:ext>
            </a:extLst>
          </p:cNvPr>
          <p:cNvSpPr txBox="1"/>
          <p:nvPr/>
        </p:nvSpPr>
        <p:spPr>
          <a:xfrm>
            <a:off x="1200839" y="782198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342900" indent="-342900" algn="l"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3F361665-1411-5F89-61E9-965DB09256EB}"/>
              </a:ext>
            </a:extLst>
          </p:cNvPr>
          <p:cNvSpPr txBox="1">
            <a:spLocks/>
          </p:cNvSpPr>
          <p:nvPr/>
        </p:nvSpPr>
        <p:spPr>
          <a:xfrm>
            <a:off x="280184" y="176448"/>
            <a:ext cx="9125073" cy="1012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How do kn1d-lite results depend on the energy of the incident neutral beam at the separatrix?</a:t>
            </a: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94B2D1-9F9F-BE5E-0B14-B9CB2E9C1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56" y="1606304"/>
            <a:ext cx="10957367" cy="420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631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PARC 1">
      <a:dk1>
        <a:srgbClr val="231F20"/>
      </a:dk1>
      <a:lt1>
        <a:srgbClr val="FFFFFF"/>
      </a:lt1>
      <a:dk2>
        <a:srgbClr val="555556"/>
      </a:dk2>
      <a:lt2>
        <a:srgbClr val="CCC8C2"/>
      </a:lt2>
      <a:accent1>
        <a:srgbClr val="006EAB"/>
      </a:accent1>
      <a:accent2>
        <a:srgbClr val="E40375"/>
      </a:accent2>
      <a:accent3>
        <a:srgbClr val="009EBF"/>
      </a:accent3>
      <a:accent4>
        <a:srgbClr val="004683"/>
      </a:accent4>
      <a:accent5>
        <a:srgbClr val="8DB555"/>
      </a:accent5>
      <a:accent6>
        <a:srgbClr val="5D2881"/>
      </a:accent6>
      <a:hlink>
        <a:srgbClr val="0432FF"/>
      </a:hlink>
      <a:folHlink>
        <a:srgbClr val="0432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  <a:txDef>
      <a:spPr>
        <a:noFill/>
      </a:spPr>
      <a:bodyPr wrap="square" rtlCol="0">
        <a:noAutofit/>
      </a:bodyPr>
      <a:lstStyle>
        <a:defPPr marL="342900" indent="-342900" algn="l">
          <a:buClr>
            <a:schemeClr val="accent6"/>
          </a:buClr>
          <a:buFont typeface="Arial" panose="020B0604020202020204" pitchFamily="34" charset="0"/>
          <a:buChar char="•"/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F_v0.1" id="{5B7C2369-46CB-6443-BB60-43286FF9B8C5}" vid="{4A6DF695-BECF-5B4F-A7E1-B043561274A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6857B10020E742866A01CA87CF56C4" ma:contentTypeVersion="11" ma:contentTypeDescription="Create a new document." ma:contentTypeScope="" ma:versionID="09b037389d94c4f0dfa9219c781126f8">
  <xsd:schema xmlns:xsd="http://www.w3.org/2001/XMLSchema" xmlns:xs="http://www.w3.org/2001/XMLSchema" xmlns:p="http://schemas.microsoft.com/office/2006/metadata/properties" xmlns:ns2="0a20d635-c4a0-47e6-b007-0324648ef0bd" xmlns:ns3="61dd2541-53c7-447c-8d67-d1be2b3475dd" targetNamespace="http://schemas.microsoft.com/office/2006/metadata/properties" ma:root="true" ma:fieldsID="03448cc6cbbf48a54e012273ff9d5f14" ns2:_="" ns3:_="">
    <xsd:import namespace="0a20d635-c4a0-47e6-b007-0324648ef0bd"/>
    <xsd:import namespace="61dd2541-53c7-447c-8d67-d1be2b3475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20d635-c4a0-47e6-b007-0324648ef0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dd2541-53c7-447c-8d67-d1be2b3475d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9F9FD68-1344-446E-BCCB-709BF41D824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E2C6D98-23EA-45AE-8543-8E567E3054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20d635-c4a0-47e6-b007-0324648ef0bd"/>
    <ds:schemaRef ds:uri="61dd2541-53c7-447c-8d67-d1be2b3475d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21EB6D3-63FB-4D07-9250-5C88573C5F5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175979</TotalTime>
  <Words>2653</Words>
  <Application>Microsoft Macintosh PowerPoint</Application>
  <PresentationFormat>Widescreen</PresentationFormat>
  <Paragraphs>635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Marco Andres Miller</dc:creator>
  <cp:lastModifiedBy>Jamie Dunsmore</cp:lastModifiedBy>
  <cp:revision>1947</cp:revision>
  <cp:lastPrinted>2020-07-14T18:23:26Z</cp:lastPrinted>
  <dcterms:created xsi:type="dcterms:W3CDTF">2021-10-21T15:26:48Z</dcterms:created>
  <dcterms:modified xsi:type="dcterms:W3CDTF">2026-10-07T17:44:56Z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0x010100A46857B10020E742866A01CA87CF56C4</vt:lpwstr>
  </property>
</Properties>
</file>