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7"/>
  </p:notesMasterIdLst>
  <p:handoutMasterIdLst>
    <p:handoutMasterId r:id="rId28"/>
  </p:handoutMasterIdLst>
  <p:sldIdLst>
    <p:sldId id="502" r:id="rId5"/>
    <p:sldId id="498" r:id="rId6"/>
    <p:sldId id="563" r:id="rId7"/>
    <p:sldId id="564" r:id="rId8"/>
    <p:sldId id="570" r:id="rId9"/>
    <p:sldId id="566" r:id="rId10"/>
    <p:sldId id="512" r:id="rId11"/>
    <p:sldId id="514" r:id="rId12"/>
    <p:sldId id="544" r:id="rId13"/>
    <p:sldId id="567" r:id="rId14"/>
    <p:sldId id="548" r:id="rId15"/>
    <p:sldId id="552" r:id="rId16"/>
    <p:sldId id="568" r:id="rId17"/>
    <p:sldId id="555" r:id="rId18"/>
    <p:sldId id="554" r:id="rId19"/>
    <p:sldId id="569" r:id="rId20"/>
    <p:sldId id="256" r:id="rId21"/>
    <p:sldId id="541" r:id="rId22"/>
    <p:sldId id="558" r:id="rId23"/>
    <p:sldId id="559" r:id="rId24"/>
    <p:sldId id="561" r:id="rId25"/>
    <p:sldId id="493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76" autoAdjust="0"/>
    <p:restoredTop sz="94709"/>
  </p:normalViewPr>
  <p:slideViewPr>
    <p:cSldViewPr snapToGrid="0">
      <p:cViewPr varScale="1">
        <p:scale>
          <a:sx n="110" d="100"/>
          <a:sy n="110" d="100"/>
        </p:scale>
        <p:origin x="3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16D1779-E057-4FD8-C7D6-9DBE314B8E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5D7179-6DA5-7F19-16B7-5F2A64C8CF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510E1B8-1E0F-4245-AA96-550EFBC728C5}" type="datetimeFigureOut">
              <a:rPr lang="en-US"/>
              <a:pPr>
                <a:defRPr/>
              </a:pPr>
              <a:t>10/9/26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16758A-AF1F-5705-3CBA-831F74A9B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694073-00E3-2B4E-C900-F54F03F4F8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E04E9A3-3E82-B04E-8404-50B4019D28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BF2583E-01CD-3525-4637-025EB2D0AC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B63C96-4D3E-089C-FB17-ED5E5E82EE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9B51887-BF96-2142-8B87-8681B44D31F0}" type="datetimeFigureOut">
              <a:rPr lang="en-US"/>
              <a:pPr>
                <a:defRPr/>
              </a:pPr>
              <a:t>10/9/26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2BFFFC3-7154-2544-9281-AD5D529A55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3ADDA6D-7DE0-8148-EACD-F6EA19C121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40088E-B404-4619-864E-52FB78E319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EF82AD-AE0D-56C5-DC20-6953A7F574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55D4392-56E3-D646-A4AE-B0016AD4D6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55D4392-56E3-D646-A4AE-B0016AD4D6E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750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parallel velocity of the ion is the sound speed.</a:t>
            </a:r>
            <a:endParaRPr lang="en-S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25B8C-2150-3048-BCF3-4ECBCEE50C4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930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25B8C-2150-3048-BCF3-4ECBCEE50C4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652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DSMC method slide. This slide explains the method only: computational particles, cells, ballistic motion, stochastic collision selection, surface interactions, and tallied IED/IAD outputs. No Hermes-3, PIC, GYRAZE, or divertor-regime results are included.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55D4392-56E3-D646-A4AE-B0016AD4D6E0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801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>
            <a:extLst>
              <a:ext uri="{FF2B5EF4-FFF2-40B4-BE49-F238E27FC236}">
                <a16:creationId xmlns:a16="http://schemas.microsoft.com/office/drawing/2014/main" id="{B2DE5CAF-7195-1D33-FFEF-B399539533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4" name="Notes Placeholder 2">
            <a:extLst>
              <a:ext uri="{FF2B5EF4-FFF2-40B4-BE49-F238E27FC236}">
                <a16:creationId xmlns:a16="http://schemas.microsoft.com/office/drawing/2014/main" id="{E624492D-7CF6-18DC-CBB6-D581E07A55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69635" name="Footer Placeholder 3">
            <a:extLst>
              <a:ext uri="{FF2B5EF4-FFF2-40B4-BE49-F238E27FC236}">
                <a16:creationId xmlns:a16="http://schemas.microsoft.com/office/drawing/2014/main" id="{3C0FF7F0-F868-50C3-956A-CFA661B561C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Aptos" panose="020B0004020202020204" pitchFamily="34" charset="0"/>
            </a:endParaRPr>
          </a:p>
        </p:txBody>
      </p:sp>
      <p:sp>
        <p:nvSpPr>
          <p:cNvPr id="69636" name="Slide Number Placeholder 4">
            <a:extLst>
              <a:ext uri="{FF2B5EF4-FFF2-40B4-BE49-F238E27FC236}">
                <a16:creationId xmlns:a16="http://schemas.microsoft.com/office/drawing/2014/main" id="{7C0EFE9B-0026-F86B-F767-B6D174681E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C5E198-3663-8E44-847F-AC9937FF32F8}" type="slidenum">
              <a:rPr lang="en-US" altLang="en-US">
                <a:latin typeface="Aptos" panose="020B00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Aptos" panose="020B00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A450220-3C62-C744-01C2-DEEDA940F830}"/>
              </a:ext>
            </a:extLst>
          </p:cNvPr>
          <p:cNvSpPr/>
          <p:nvPr userDrawn="1"/>
        </p:nvSpPr>
        <p:spPr>
          <a:xfrm>
            <a:off x="-16669" y="-34925"/>
            <a:ext cx="3580210" cy="69278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SG" sz="18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F57B74-5B7D-76EA-FBE2-D6AA66AE2B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7" y="215900"/>
            <a:ext cx="1794272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3562985" y="1"/>
            <a:ext cx="5581015" cy="69291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lIns="0" tIns="0" rIns="0" bIns="90000" rtlCol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 b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24"/>
          <p:cNvSpPr>
            <a:spLocks noGrp="1"/>
          </p:cNvSpPr>
          <p:nvPr>
            <p:ph type="body" sz="quarter" idx="69"/>
          </p:nvPr>
        </p:nvSpPr>
        <p:spPr>
          <a:xfrm>
            <a:off x="250927" y="5682896"/>
            <a:ext cx="2575829" cy="184666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342892" indent="0">
              <a:buNone/>
              <a:defRPr>
                <a:solidFill>
                  <a:schemeClr val="bg1"/>
                </a:solidFill>
              </a:defRPr>
            </a:lvl2pPr>
            <a:lvl3pPr marL="685783" indent="0">
              <a:buNone/>
              <a:defRPr>
                <a:solidFill>
                  <a:schemeClr val="bg1"/>
                </a:solidFill>
              </a:defRPr>
            </a:lvl3pPr>
            <a:lvl4pPr marL="1028675" indent="0">
              <a:buNone/>
              <a:defRPr>
                <a:solidFill>
                  <a:schemeClr val="bg1"/>
                </a:solidFill>
              </a:defRPr>
            </a:lvl4pPr>
            <a:lvl5pPr marL="137156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927" y="1793943"/>
            <a:ext cx="3044952" cy="861774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algn="l">
              <a:lnSpc>
                <a:spcPct val="100000"/>
              </a:lnSpc>
              <a:defRPr sz="28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>
                <a:sym typeface="Open Sans 1"/>
              </a:rPr>
              <a:t>Click to edit Master title style</a:t>
            </a:r>
            <a:endParaRPr lang="en-US" dirty="0">
              <a:sym typeface="Open Sans 1"/>
            </a:endParaRPr>
          </a:p>
        </p:txBody>
      </p:sp>
      <p:sp>
        <p:nvSpPr>
          <p:cNvPr id="4" name="Text Placeholder 21"/>
          <p:cNvSpPr>
            <a:spLocks noGrp="1"/>
          </p:cNvSpPr>
          <p:nvPr>
            <p:ph type="body" sz="quarter" idx="67"/>
          </p:nvPr>
        </p:nvSpPr>
        <p:spPr>
          <a:xfrm>
            <a:off x="251563" y="4237561"/>
            <a:ext cx="3044825" cy="553998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42892" indent="0">
              <a:buNone/>
              <a:defRPr/>
            </a:lvl2pPr>
            <a:lvl3pPr marL="685783" indent="0">
              <a:buNone/>
              <a:defRPr/>
            </a:lvl3pPr>
            <a:lvl4pPr marL="1028675" indent="0">
              <a:buNone/>
              <a:defRPr/>
            </a:lvl4pPr>
            <a:lvl5pPr marL="1371566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3401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C64EBC0E-6B04-60A3-4B47-EB0587DB4F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" t="1147" r="28603" b="1228"/>
          <a:stretch>
            <a:fillRect/>
          </a:stretch>
        </p:blipFill>
        <p:spPr bwMode="auto">
          <a:xfrm>
            <a:off x="3587353" y="-34925"/>
            <a:ext cx="5566172" cy="692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FF0842B-F9CE-5BD5-0704-C4FA5C3DEB39}"/>
              </a:ext>
            </a:extLst>
          </p:cNvPr>
          <p:cNvSpPr/>
          <p:nvPr userDrawn="1"/>
        </p:nvSpPr>
        <p:spPr>
          <a:xfrm>
            <a:off x="-16668" y="-34925"/>
            <a:ext cx="3664744" cy="69278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SG" sz="180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F78E6DE6-132F-0FF6-F55D-828793B6AF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7" y="215900"/>
            <a:ext cx="1794272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Placeholder 24"/>
          <p:cNvSpPr>
            <a:spLocks noGrp="1"/>
          </p:cNvSpPr>
          <p:nvPr>
            <p:ph type="body" sz="quarter" idx="69"/>
          </p:nvPr>
        </p:nvSpPr>
        <p:spPr>
          <a:xfrm>
            <a:off x="250927" y="5682896"/>
            <a:ext cx="2575829" cy="184666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342892" indent="0">
              <a:buNone/>
              <a:defRPr>
                <a:solidFill>
                  <a:schemeClr val="bg1"/>
                </a:solidFill>
              </a:defRPr>
            </a:lvl2pPr>
            <a:lvl3pPr marL="685783" indent="0">
              <a:buNone/>
              <a:defRPr>
                <a:solidFill>
                  <a:schemeClr val="bg1"/>
                </a:solidFill>
              </a:defRPr>
            </a:lvl3pPr>
            <a:lvl4pPr marL="1028675" indent="0">
              <a:buNone/>
              <a:defRPr>
                <a:solidFill>
                  <a:schemeClr val="bg1"/>
                </a:solidFill>
              </a:defRPr>
            </a:lvl4pPr>
            <a:lvl5pPr marL="137156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250927" y="1793943"/>
            <a:ext cx="3044952" cy="861774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algn="l">
              <a:lnSpc>
                <a:spcPct val="100000"/>
              </a:lnSpc>
              <a:defRPr sz="28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>
                <a:sym typeface="Open Sans 1"/>
              </a:rPr>
              <a:t>Click to edit Master title style</a:t>
            </a:r>
            <a:endParaRPr lang="en-US" dirty="0">
              <a:sym typeface="Open Sans 1"/>
            </a:endParaRPr>
          </a:p>
        </p:txBody>
      </p:sp>
      <p:sp>
        <p:nvSpPr>
          <p:cNvPr id="19" name="Text Placeholder 21"/>
          <p:cNvSpPr>
            <a:spLocks noGrp="1"/>
          </p:cNvSpPr>
          <p:nvPr>
            <p:ph type="body" sz="quarter" idx="67"/>
          </p:nvPr>
        </p:nvSpPr>
        <p:spPr>
          <a:xfrm>
            <a:off x="251563" y="4237561"/>
            <a:ext cx="3044825" cy="553998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42892" indent="0">
              <a:buNone/>
              <a:defRPr/>
            </a:lvl2pPr>
            <a:lvl3pPr marL="685783" indent="0">
              <a:buNone/>
              <a:defRPr/>
            </a:lvl3pPr>
            <a:lvl4pPr marL="1028675" indent="0">
              <a:buNone/>
              <a:defRPr/>
            </a:lvl4pPr>
            <a:lvl5pPr marL="1371566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1186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E9C5BF36-4E00-962D-312B-E4CA53013E3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42" t="23775" r="18314" b="26682"/>
          <a:stretch>
            <a:fillRect/>
          </a:stretch>
        </p:blipFill>
        <p:spPr bwMode="auto">
          <a:xfrm>
            <a:off x="3577828" y="-34925"/>
            <a:ext cx="5623322" cy="692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6CFD89A-CC0D-5AA5-45FE-368967B47AA9}"/>
              </a:ext>
            </a:extLst>
          </p:cNvPr>
          <p:cNvSpPr/>
          <p:nvPr userDrawn="1"/>
        </p:nvSpPr>
        <p:spPr>
          <a:xfrm>
            <a:off x="-16668" y="-34925"/>
            <a:ext cx="3664744" cy="69278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SG" sz="180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C9B3E8EF-5FB7-DFAE-5502-D6E7DEC130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7" y="215900"/>
            <a:ext cx="1794272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24"/>
          <p:cNvSpPr>
            <a:spLocks noGrp="1"/>
          </p:cNvSpPr>
          <p:nvPr>
            <p:ph type="body" sz="quarter" idx="69"/>
          </p:nvPr>
        </p:nvSpPr>
        <p:spPr>
          <a:xfrm>
            <a:off x="250927" y="5682896"/>
            <a:ext cx="2575829" cy="184666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342892" indent="0">
              <a:buNone/>
              <a:defRPr>
                <a:solidFill>
                  <a:schemeClr val="bg1"/>
                </a:solidFill>
              </a:defRPr>
            </a:lvl2pPr>
            <a:lvl3pPr marL="685783" indent="0">
              <a:buNone/>
              <a:defRPr>
                <a:solidFill>
                  <a:schemeClr val="bg1"/>
                </a:solidFill>
              </a:defRPr>
            </a:lvl3pPr>
            <a:lvl4pPr marL="1028675" indent="0">
              <a:buNone/>
              <a:defRPr>
                <a:solidFill>
                  <a:schemeClr val="bg1"/>
                </a:solidFill>
              </a:defRPr>
            </a:lvl4pPr>
            <a:lvl5pPr marL="137156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250927" y="1793943"/>
            <a:ext cx="3044952" cy="861774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algn="l">
              <a:lnSpc>
                <a:spcPct val="100000"/>
              </a:lnSpc>
              <a:defRPr sz="28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>
                <a:sym typeface="Open Sans 1"/>
              </a:rPr>
              <a:t>Click to edit Master title style</a:t>
            </a:r>
            <a:endParaRPr lang="en-US" dirty="0">
              <a:sym typeface="Open Sans 1"/>
            </a:endParaRP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67"/>
          </p:nvPr>
        </p:nvSpPr>
        <p:spPr>
          <a:xfrm>
            <a:off x="251563" y="4237561"/>
            <a:ext cx="3044825" cy="553998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42892" indent="0">
              <a:buNone/>
              <a:defRPr/>
            </a:lvl2pPr>
            <a:lvl3pPr marL="685783" indent="0">
              <a:buNone/>
              <a:defRPr/>
            </a:lvl3pPr>
            <a:lvl4pPr marL="1028675" indent="0">
              <a:buNone/>
              <a:defRPr/>
            </a:lvl4pPr>
            <a:lvl5pPr marL="1371566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3713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building with a sign on it&#10;&#10;Description automatically generated">
            <a:extLst>
              <a:ext uri="{FF2B5EF4-FFF2-40B4-BE49-F238E27FC236}">
                <a16:creationId xmlns:a16="http://schemas.microsoft.com/office/drawing/2014/main" id="{10E79BCE-8C40-2CAB-B914-359728BCBF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990" r="20430"/>
          <a:stretch>
            <a:fillRect/>
          </a:stretch>
        </p:blipFill>
        <p:spPr bwMode="auto">
          <a:xfrm>
            <a:off x="3648075" y="-34925"/>
            <a:ext cx="5553075" cy="692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2335753-864B-B413-E301-38D33A057107}"/>
              </a:ext>
            </a:extLst>
          </p:cNvPr>
          <p:cNvSpPr/>
          <p:nvPr userDrawn="1"/>
        </p:nvSpPr>
        <p:spPr>
          <a:xfrm>
            <a:off x="-16668" y="-34925"/>
            <a:ext cx="3664744" cy="69278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SG" sz="180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1832A657-B581-06E4-7BC6-CB5D3EFA1D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7" y="215900"/>
            <a:ext cx="1794272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4"/>
          <p:cNvSpPr>
            <a:spLocks noGrp="1"/>
          </p:cNvSpPr>
          <p:nvPr>
            <p:ph type="body" sz="quarter" idx="69"/>
          </p:nvPr>
        </p:nvSpPr>
        <p:spPr>
          <a:xfrm>
            <a:off x="250927" y="5682896"/>
            <a:ext cx="2575829" cy="184666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342892" indent="0">
              <a:buNone/>
              <a:defRPr>
                <a:solidFill>
                  <a:schemeClr val="bg1"/>
                </a:solidFill>
              </a:defRPr>
            </a:lvl2pPr>
            <a:lvl3pPr marL="685783" indent="0">
              <a:buNone/>
              <a:defRPr>
                <a:solidFill>
                  <a:schemeClr val="bg1"/>
                </a:solidFill>
              </a:defRPr>
            </a:lvl3pPr>
            <a:lvl4pPr marL="1028675" indent="0">
              <a:buNone/>
              <a:defRPr>
                <a:solidFill>
                  <a:schemeClr val="bg1"/>
                </a:solidFill>
              </a:defRPr>
            </a:lvl4pPr>
            <a:lvl5pPr marL="137156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50927" y="1793943"/>
            <a:ext cx="3044952" cy="861774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algn="l">
              <a:lnSpc>
                <a:spcPct val="100000"/>
              </a:lnSpc>
              <a:defRPr sz="28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>
                <a:sym typeface="Open Sans 1"/>
              </a:rPr>
              <a:t>Click to edit Master title style</a:t>
            </a:r>
            <a:endParaRPr lang="en-US" dirty="0">
              <a:sym typeface="Open Sans 1"/>
            </a:endParaRP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67"/>
          </p:nvPr>
        </p:nvSpPr>
        <p:spPr>
          <a:xfrm>
            <a:off x="251563" y="4237561"/>
            <a:ext cx="3044825" cy="553998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42892" indent="0">
              <a:buNone/>
              <a:defRPr/>
            </a:lvl2pPr>
            <a:lvl3pPr marL="685783" indent="0">
              <a:buNone/>
              <a:defRPr/>
            </a:lvl3pPr>
            <a:lvl4pPr marL="1028675" indent="0">
              <a:buNone/>
              <a:defRPr/>
            </a:lvl4pPr>
            <a:lvl5pPr marL="1371566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3254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529453AD-A3A9-0CD8-BAB4-379EEA3AC6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3" t="2" r="25073" b="2"/>
          <a:stretch>
            <a:fillRect/>
          </a:stretch>
        </p:blipFill>
        <p:spPr bwMode="auto">
          <a:xfrm>
            <a:off x="3600450" y="-34925"/>
            <a:ext cx="5553075" cy="692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84CDF1E-1CA1-E382-6838-32BF77C9F540}"/>
              </a:ext>
            </a:extLst>
          </p:cNvPr>
          <p:cNvSpPr/>
          <p:nvPr userDrawn="1"/>
        </p:nvSpPr>
        <p:spPr>
          <a:xfrm>
            <a:off x="-16668" y="-34925"/>
            <a:ext cx="3664744" cy="69278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SG" sz="180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27D8D707-3FA7-7E24-4034-D46DE002988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7" y="215900"/>
            <a:ext cx="1794272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24"/>
          <p:cNvSpPr>
            <a:spLocks noGrp="1"/>
          </p:cNvSpPr>
          <p:nvPr>
            <p:ph type="body" sz="quarter" idx="69"/>
          </p:nvPr>
        </p:nvSpPr>
        <p:spPr>
          <a:xfrm>
            <a:off x="250927" y="5682896"/>
            <a:ext cx="2575829" cy="184666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342892" indent="0">
              <a:buNone/>
              <a:defRPr>
                <a:solidFill>
                  <a:schemeClr val="bg1"/>
                </a:solidFill>
              </a:defRPr>
            </a:lvl2pPr>
            <a:lvl3pPr marL="685783" indent="0">
              <a:buNone/>
              <a:defRPr>
                <a:solidFill>
                  <a:schemeClr val="bg1"/>
                </a:solidFill>
              </a:defRPr>
            </a:lvl3pPr>
            <a:lvl4pPr marL="1028675" indent="0">
              <a:buNone/>
              <a:defRPr>
                <a:solidFill>
                  <a:schemeClr val="bg1"/>
                </a:solidFill>
              </a:defRPr>
            </a:lvl4pPr>
            <a:lvl5pPr marL="137156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250927" y="1793943"/>
            <a:ext cx="3044952" cy="861774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algn="l">
              <a:lnSpc>
                <a:spcPct val="100000"/>
              </a:lnSpc>
              <a:defRPr sz="28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>
                <a:sym typeface="Open Sans 1"/>
              </a:rPr>
              <a:t>Click to edit Master title style</a:t>
            </a:r>
            <a:endParaRPr lang="en-US" dirty="0">
              <a:sym typeface="Open Sans 1"/>
            </a:endParaRP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67"/>
          </p:nvPr>
        </p:nvSpPr>
        <p:spPr>
          <a:xfrm>
            <a:off x="251563" y="4237561"/>
            <a:ext cx="3044825" cy="553998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42892" indent="0">
              <a:buNone/>
              <a:defRPr/>
            </a:lvl2pPr>
            <a:lvl3pPr marL="685783" indent="0">
              <a:buNone/>
              <a:defRPr/>
            </a:lvl3pPr>
            <a:lvl4pPr marL="1028675" indent="0">
              <a:buNone/>
              <a:defRPr/>
            </a:lvl4pPr>
            <a:lvl5pPr marL="1371566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895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683CE298-76B0-82E9-0FF3-73F0D4EC65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217489"/>
            <a:ext cx="1789510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icture Placeholder 12"/>
          <p:cNvSpPr>
            <a:spLocks noGrp="1"/>
          </p:cNvSpPr>
          <p:nvPr>
            <p:ph type="pic" sz="quarter" idx="70"/>
          </p:nvPr>
        </p:nvSpPr>
        <p:spPr>
          <a:xfrm>
            <a:off x="3764602" y="-1274640"/>
            <a:ext cx="7111997" cy="9962045"/>
          </a:xfrm>
          <a:prstGeom prst="ellipse">
            <a:avLst/>
          </a:prstGeom>
          <a:solidFill>
            <a:schemeClr val="accent2">
              <a:alpha val="10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 dirty="0"/>
          </a:p>
        </p:txBody>
      </p:sp>
      <p:sp>
        <p:nvSpPr>
          <p:cNvPr id="5" name="Text Placeholder 24"/>
          <p:cNvSpPr>
            <a:spLocks noGrp="1"/>
          </p:cNvSpPr>
          <p:nvPr>
            <p:ph type="body" sz="quarter" idx="69"/>
          </p:nvPr>
        </p:nvSpPr>
        <p:spPr>
          <a:xfrm>
            <a:off x="250927" y="5682896"/>
            <a:ext cx="2575829" cy="184666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accent1"/>
                </a:solidFill>
              </a:defRPr>
            </a:lvl1pPr>
            <a:lvl2pPr marL="342892" indent="0">
              <a:buNone/>
              <a:defRPr>
                <a:solidFill>
                  <a:schemeClr val="bg1"/>
                </a:solidFill>
              </a:defRPr>
            </a:lvl2pPr>
            <a:lvl3pPr marL="685783" indent="0">
              <a:buNone/>
              <a:defRPr>
                <a:solidFill>
                  <a:schemeClr val="bg1"/>
                </a:solidFill>
              </a:defRPr>
            </a:lvl3pPr>
            <a:lvl4pPr marL="1028675" indent="0">
              <a:buNone/>
              <a:defRPr>
                <a:solidFill>
                  <a:schemeClr val="bg1"/>
                </a:solidFill>
              </a:defRPr>
            </a:lvl4pPr>
            <a:lvl5pPr marL="137156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250927" y="1793943"/>
            <a:ext cx="3044952" cy="861774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algn="l">
              <a:lnSpc>
                <a:spcPct val="100000"/>
              </a:lnSpc>
              <a:defRPr sz="28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>
                <a:sym typeface="Open Sans 1"/>
              </a:rPr>
              <a:t>Click to edit Master title style</a:t>
            </a:r>
            <a:endParaRPr lang="en-US" dirty="0">
              <a:sym typeface="Open Sans 1"/>
            </a:endParaRP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67"/>
          </p:nvPr>
        </p:nvSpPr>
        <p:spPr>
          <a:xfrm>
            <a:off x="251563" y="4237561"/>
            <a:ext cx="3044825" cy="553998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  <a:lvl2pPr marL="342892" indent="0">
              <a:buNone/>
              <a:defRPr/>
            </a:lvl2pPr>
            <a:lvl3pPr marL="685783" indent="0">
              <a:buNone/>
              <a:defRPr/>
            </a:lvl3pPr>
            <a:lvl4pPr marL="1028675" indent="0">
              <a:buNone/>
              <a:defRPr/>
            </a:lvl4pPr>
            <a:lvl5pPr marL="1371566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8898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169AFF02-6C0B-5796-CC5B-5E0EBA31551F}"/>
              </a:ext>
            </a:extLst>
          </p:cNvPr>
          <p:cNvSpPr txBox="1">
            <a:spLocks/>
          </p:cNvSpPr>
          <p:nvPr userDrawn="1"/>
        </p:nvSpPr>
        <p:spPr>
          <a:xfrm>
            <a:off x="8423673" y="6342063"/>
            <a:ext cx="540544" cy="176212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9pPr>
          </a:lstStyle>
          <a:p>
            <a:pPr algn="r" eaLnBrk="1" hangingPunct="1">
              <a:lnSpc>
                <a:spcPct val="110000"/>
              </a:lnSpc>
            </a:pPr>
            <a:fld id="{7F1C18D2-BA12-8F4D-A31A-B88E5BC19192}" type="slidenum">
              <a:rPr lang="en-US" altLang="en-US" sz="750">
                <a:cs typeface="Open Sans" panose="020B0606030504020204" pitchFamily="34" charset="0"/>
              </a:rPr>
              <a:pPr algn="r" eaLnBrk="1" hangingPunct="1">
                <a:lnSpc>
                  <a:spcPct val="110000"/>
                </a:lnSpc>
              </a:pPr>
              <a:t>‹#›</a:t>
            </a:fld>
            <a:endParaRPr lang="en-US" altLang="en-US" sz="750">
              <a:cs typeface="Open Sans" panose="020B0606030504020204" pitchFamily="34" charset="0"/>
            </a:endParaRPr>
          </a:p>
        </p:txBody>
      </p:sp>
      <p:pic>
        <p:nvPicPr>
          <p:cNvPr id="6" name="Picture 5" descr="A building with a sign on it&#10;&#10;Description automatically generated">
            <a:extLst>
              <a:ext uri="{FF2B5EF4-FFF2-40B4-BE49-F238E27FC236}">
                <a16:creationId xmlns:a16="http://schemas.microsoft.com/office/drawing/2014/main" id="{D5CBDBFC-F4FB-0CD9-4E01-26EFB049B7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/>
          <a:srcRect l="6996" t="-19997" r="6584" b="-16529"/>
          <a:stretch/>
        </p:blipFill>
        <p:spPr>
          <a:xfrm>
            <a:off x="3821640" y="-1461407"/>
            <a:ext cx="6767440" cy="9479411"/>
          </a:xfrm>
          <a:prstGeom prst="ellipse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882CA703-21E8-A93E-E601-F1F84EB171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217489"/>
            <a:ext cx="1743755" cy="109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4"/>
          <p:cNvSpPr>
            <a:spLocks noGrp="1"/>
          </p:cNvSpPr>
          <p:nvPr>
            <p:ph type="body" sz="quarter" idx="69"/>
          </p:nvPr>
        </p:nvSpPr>
        <p:spPr>
          <a:xfrm>
            <a:off x="250927" y="5682896"/>
            <a:ext cx="2575829" cy="184666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accent1"/>
                </a:solidFill>
              </a:defRPr>
            </a:lvl1pPr>
            <a:lvl2pPr marL="342892" indent="0">
              <a:buNone/>
              <a:defRPr>
                <a:solidFill>
                  <a:schemeClr val="bg1"/>
                </a:solidFill>
              </a:defRPr>
            </a:lvl2pPr>
            <a:lvl3pPr marL="685783" indent="0">
              <a:buNone/>
              <a:defRPr>
                <a:solidFill>
                  <a:schemeClr val="bg1"/>
                </a:solidFill>
              </a:defRPr>
            </a:lvl3pPr>
            <a:lvl4pPr marL="1028675" indent="0">
              <a:buNone/>
              <a:defRPr>
                <a:solidFill>
                  <a:schemeClr val="bg1"/>
                </a:solidFill>
              </a:defRPr>
            </a:lvl4pPr>
            <a:lvl5pPr marL="137156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250927" y="1793943"/>
            <a:ext cx="3044952" cy="861774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algn="l">
              <a:lnSpc>
                <a:spcPct val="100000"/>
              </a:lnSpc>
              <a:defRPr sz="28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>
                <a:sym typeface="Open Sans 1"/>
              </a:rPr>
              <a:t>Click to edit Master title style</a:t>
            </a:r>
            <a:endParaRPr lang="en-US" dirty="0">
              <a:sym typeface="Open Sans 1"/>
            </a:endParaRPr>
          </a:p>
        </p:txBody>
      </p:sp>
      <p:sp>
        <p:nvSpPr>
          <p:cNvPr id="4" name="Text Placeholder 21"/>
          <p:cNvSpPr>
            <a:spLocks noGrp="1"/>
          </p:cNvSpPr>
          <p:nvPr>
            <p:ph type="body" sz="quarter" idx="67"/>
          </p:nvPr>
        </p:nvSpPr>
        <p:spPr>
          <a:xfrm>
            <a:off x="251563" y="4237561"/>
            <a:ext cx="3044825" cy="553998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  <a:lvl2pPr marL="342892" indent="0">
              <a:buNone/>
              <a:defRPr/>
            </a:lvl2pPr>
            <a:lvl3pPr marL="685783" indent="0">
              <a:buNone/>
              <a:defRPr/>
            </a:lvl3pPr>
            <a:lvl4pPr marL="1028675" indent="0">
              <a:buNone/>
              <a:defRPr/>
            </a:lvl4pPr>
            <a:lvl5pPr marL="1371566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9738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30B0EDA1-74DA-F410-5619-51159E789ECC}"/>
              </a:ext>
            </a:extLst>
          </p:cNvPr>
          <p:cNvSpPr txBox="1">
            <a:spLocks/>
          </p:cNvSpPr>
          <p:nvPr userDrawn="1"/>
        </p:nvSpPr>
        <p:spPr>
          <a:xfrm>
            <a:off x="8423673" y="6342063"/>
            <a:ext cx="540544" cy="176212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9pPr>
          </a:lstStyle>
          <a:p>
            <a:pPr algn="r" eaLnBrk="1" hangingPunct="1">
              <a:lnSpc>
                <a:spcPct val="110000"/>
              </a:lnSpc>
            </a:pPr>
            <a:fld id="{C3FCFC60-145E-F34B-973E-3168D0F22621}" type="slidenum">
              <a:rPr lang="en-US" altLang="en-US" sz="750">
                <a:cs typeface="Open Sans" panose="020B0606030504020204" pitchFamily="34" charset="0"/>
              </a:rPr>
              <a:pPr algn="r" eaLnBrk="1" hangingPunct="1">
                <a:lnSpc>
                  <a:spcPct val="110000"/>
                </a:lnSpc>
              </a:pPr>
              <a:t>‹#›</a:t>
            </a:fld>
            <a:endParaRPr lang="en-US" altLang="en-US" sz="750">
              <a:cs typeface="Open Sans" panose="020B0606030504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4F960A3-B9BF-D672-7354-3B01948B4710}"/>
              </a:ext>
            </a:extLst>
          </p:cNvPr>
          <p:cNvSpPr txBox="1">
            <a:spLocks/>
          </p:cNvSpPr>
          <p:nvPr userDrawn="1"/>
        </p:nvSpPr>
        <p:spPr>
          <a:xfrm>
            <a:off x="320279" y="1728789"/>
            <a:ext cx="3044428" cy="1723549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>
            <a:sp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i="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2800">
                <a:solidFill>
                  <a:schemeClr val="bg1"/>
                </a:solidFill>
                <a:sym typeface="Open Sans 1"/>
              </a:rPr>
              <a:t>Title: First Line,</a:t>
            </a:r>
            <a:br>
              <a:rPr lang="en-US" sz="2800">
                <a:solidFill>
                  <a:schemeClr val="bg1"/>
                </a:solidFill>
                <a:sym typeface="Open Sans 1"/>
              </a:rPr>
            </a:br>
            <a:r>
              <a:rPr lang="en-US" sz="2800">
                <a:solidFill>
                  <a:schemeClr val="bg1"/>
                </a:solidFill>
                <a:sym typeface="Open Sans 1"/>
              </a:rPr>
              <a:t>Second Line, </a:t>
            </a:r>
            <a:br>
              <a:rPr lang="en-US" sz="2800">
                <a:solidFill>
                  <a:schemeClr val="bg1"/>
                </a:solidFill>
                <a:sym typeface="Open Sans 1"/>
              </a:rPr>
            </a:br>
            <a:r>
              <a:rPr lang="en-US" sz="2800">
                <a:solidFill>
                  <a:schemeClr val="bg1"/>
                </a:solidFill>
                <a:sym typeface="Open Sans 1"/>
              </a:rPr>
              <a:t>Open Sans Bold, </a:t>
            </a:r>
            <a:br>
              <a:rPr lang="en-US" sz="2800">
                <a:solidFill>
                  <a:schemeClr val="bg1"/>
                </a:solidFill>
                <a:sym typeface="Open Sans 1"/>
              </a:rPr>
            </a:br>
            <a:r>
              <a:rPr lang="en-US" sz="2800">
                <a:solidFill>
                  <a:schemeClr val="bg1"/>
                </a:solidFill>
                <a:sym typeface="Open Sans 1"/>
              </a:rPr>
              <a:t>Pt 28</a:t>
            </a:r>
            <a:endParaRPr lang="en-US" sz="2800" dirty="0">
              <a:solidFill>
                <a:schemeClr val="bg1"/>
              </a:solidFill>
              <a:sym typeface="Open Sans 1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C67F00-DD81-BC8D-C66E-ECDFBDA9AC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7851" t="-12070" r="24583" b="-15601"/>
          <a:stretch/>
        </p:blipFill>
        <p:spPr>
          <a:xfrm>
            <a:off x="3765111" y="-1569280"/>
            <a:ext cx="7111997" cy="9962045"/>
          </a:xfrm>
          <a:prstGeom prst="ellipse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9BF4F57B-8E02-00AA-D69B-07DCB5D115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217489"/>
            <a:ext cx="1789510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4"/>
          <p:cNvSpPr>
            <a:spLocks noGrp="1"/>
          </p:cNvSpPr>
          <p:nvPr>
            <p:ph type="body" sz="quarter" idx="69"/>
          </p:nvPr>
        </p:nvSpPr>
        <p:spPr>
          <a:xfrm>
            <a:off x="250927" y="5682896"/>
            <a:ext cx="2575829" cy="184666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accent1"/>
                </a:solidFill>
              </a:defRPr>
            </a:lvl1pPr>
            <a:lvl2pPr marL="342892" indent="0">
              <a:buNone/>
              <a:defRPr>
                <a:solidFill>
                  <a:schemeClr val="bg1"/>
                </a:solidFill>
              </a:defRPr>
            </a:lvl2pPr>
            <a:lvl3pPr marL="685783" indent="0">
              <a:buNone/>
              <a:defRPr>
                <a:solidFill>
                  <a:schemeClr val="bg1"/>
                </a:solidFill>
              </a:defRPr>
            </a:lvl3pPr>
            <a:lvl4pPr marL="1028675" indent="0">
              <a:buNone/>
              <a:defRPr>
                <a:solidFill>
                  <a:schemeClr val="bg1"/>
                </a:solidFill>
              </a:defRPr>
            </a:lvl4pPr>
            <a:lvl5pPr marL="137156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250927" y="1793943"/>
            <a:ext cx="3044952" cy="861774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algn="l">
              <a:lnSpc>
                <a:spcPct val="100000"/>
              </a:lnSpc>
              <a:defRPr sz="28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>
                <a:sym typeface="Open Sans 1"/>
              </a:rPr>
              <a:t>Click to edit Master title style</a:t>
            </a:r>
            <a:endParaRPr lang="en-US" dirty="0">
              <a:sym typeface="Open Sans 1"/>
            </a:endParaRP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67"/>
          </p:nvPr>
        </p:nvSpPr>
        <p:spPr>
          <a:xfrm>
            <a:off x="251563" y="4237561"/>
            <a:ext cx="3044825" cy="553998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  <a:lvl2pPr marL="342892" indent="0">
              <a:buNone/>
              <a:defRPr/>
            </a:lvl2pPr>
            <a:lvl3pPr marL="685783" indent="0">
              <a:buNone/>
              <a:defRPr/>
            </a:lvl3pPr>
            <a:lvl4pPr marL="1028675" indent="0">
              <a:buNone/>
              <a:defRPr/>
            </a:lvl4pPr>
            <a:lvl5pPr marL="1371566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4510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76B6809A-E311-625D-0CE0-B392EA9D33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310" y="6230939"/>
            <a:ext cx="39290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39DF0CE6-F368-8CE2-394A-0D4980C78756}"/>
              </a:ext>
            </a:extLst>
          </p:cNvPr>
          <p:cNvSpPr txBox="1">
            <a:spLocks/>
          </p:cNvSpPr>
          <p:nvPr userDrawn="1"/>
        </p:nvSpPr>
        <p:spPr>
          <a:xfrm>
            <a:off x="180000" y="6518548"/>
            <a:ext cx="540388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BFB49917-BD32-4947-A48E-8F36669DFF85}" type="slidenum">
              <a:rPr lang="en-US" sz="600" smtClean="0">
                <a:solidFill>
                  <a:schemeClr val="bg2">
                    <a:lumMod val="50000"/>
                    <a:alpha val="61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bg2">
                  <a:lumMod val="50000"/>
                  <a:alpha val="61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71249" y="342691"/>
            <a:ext cx="7560000" cy="48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21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11"/>
          <p:cNvSpPr>
            <a:spLocks noGrp="1"/>
          </p:cNvSpPr>
          <p:nvPr>
            <p:ph type="body" sz="quarter" idx="67"/>
          </p:nvPr>
        </p:nvSpPr>
        <p:spPr>
          <a:xfrm>
            <a:off x="865628" y="1200000"/>
            <a:ext cx="648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6" name="Text Placeholder 11"/>
          <p:cNvSpPr>
            <a:spLocks noGrp="1"/>
          </p:cNvSpPr>
          <p:nvPr>
            <p:ph type="body" sz="quarter" idx="68"/>
          </p:nvPr>
        </p:nvSpPr>
        <p:spPr>
          <a:xfrm>
            <a:off x="7694425" y="1200000"/>
            <a:ext cx="360385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7" name="Text Placeholder 11"/>
          <p:cNvSpPr>
            <a:spLocks noGrp="1"/>
          </p:cNvSpPr>
          <p:nvPr>
            <p:ph type="body" sz="quarter" idx="69"/>
          </p:nvPr>
        </p:nvSpPr>
        <p:spPr>
          <a:xfrm>
            <a:off x="494807" y="1200000"/>
            <a:ext cx="359999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1" name="Text Placeholder 11"/>
          <p:cNvSpPr>
            <a:spLocks noGrp="1"/>
          </p:cNvSpPr>
          <p:nvPr>
            <p:ph type="body" sz="quarter" idx="73"/>
          </p:nvPr>
        </p:nvSpPr>
        <p:spPr>
          <a:xfrm>
            <a:off x="860603" y="1584000"/>
            <a:ext cx="648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11"/>
          <p:cNvSpPr>
            <a:spLocks noGrp="1"/>
          </p:cNvSpPr>
          <p:nvPr>
            <p:ph type="body" sz="quarter" idx="74"/>
          </p:nvPr>
        </p:nvSpPr>
        <p:spPr>
          <a:xfrm>
            <a:off x="7694425" y="1584000"/>
            <a:ext cx="360385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3" name="Text Placeholder 11"/>
          <p:cNvSpPr>
            <a:spLocks noGrp="1"/>
          </p:cNvSpPr>
          <p:nvPr>
            <p:ph type="body" sz="quarter" idx="75"/>
          </p:nvPr>
        </p:nvSpPr>
        <p:spPr>
          <a:xfrm>
            <a:off x="489781" y="1584000"/>
            <a:ext cx="359999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7" name="Text Placeholder 11"/>
          <p:cNvSpPr>
            <a:spLocks noGrp="1"/>
          </p:cNvSpPr>
          <p:nvPr>
            <p:ph type="body" sz="quarter" idx="79"/>
          </p:nvPr>
        </p:nvSpPr>
        <p:spPr>
          <a:xfrm>
            <a:off x="860599" y="1968000"/>
            <a:ext cx="648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8" name="Text Placeholder 11"/>
          <p:cNvSpPr>
            <a:spLocks noGrp="1"/>
          </p:cNvSpPr>
          <p:nvPr>
            <p:ph type="body" sz="quarter" idx="80"/>
          </p:nvPr>
        </p:nvSpPr>
        <p:spPr>
          <a:xfrm>
            <a:off x="7694422" y="1968000"/>
            <a:ext cx="360385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9" name="Text Placeholder 11"/>
          <p:cNvSpPr>
            <a:spLocks noGrp="1"/>
          </p:cNvSpPr>
          <p:nvPr>
            <p:ph type="body" sz="quarter" idx="81"/>
          </p:nvPr>
        </p:nvSpPr>
        <p:spPr>
          <a:xfrm>
            <a:off x="489778" y="1968000"/>
            <a:ext cx="359999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3" name="Text Placeholder 11"/>
          <p:cNvSpPr>
            <a:spLocks noGrp="1"/>
          </p:cNvSpPr>
          <p:nvPr>
            <p:ph type="body" sz="quarter" idx="85"/>
          </p:nvPr>
        </p:nvSpPr>
        <p:spPr>
          <a:xfrm>
            <a:off x="860599" y="2352000"/>
            <a:ext cx="648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4" name="Text Placeholder 11"/>
          <p:cNvSpPr>
            <a:spLocks noGrp="1"/>
          </p:cNvSpPr>
          <p:nvPr>
            <p:ph type="body" sz="quarter" idx="86"/>
          </p:nvPr>
        </p:nvSpPr>
        <p:spPr>
          <a:xfrm>
            <a:off x="7694422" y="2352000"/>
            <a:ext cx="360385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5" name="Text Placeholder 11"/>
          <p:cNvSpPr>
            <a:spLocks noGrp="1"/>
          </p:cNvSpPr>
          <p:nvPr>
            <p:ph type="body" sz="quarter" idx="87"/>
          </p:nvPr>
        </p:nvSpPr>
        <p:spPr>
          <a:xfrm>
            <a:off x="489778" y="2352000"/>
            <a:ext cx="359999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9" name="Text Placeholder 11"/>
          <p:cNvSpPr>
            <a:spLocks noGrp="1"/>
          </p:cNvSpPr>
          <p:nvPr>
            <p:ph type="body" sz="quarter" idx="91"/>
          </p:nvPr>
        </p:nvSpPr>
        <p:spPr>
          <a:xfrm>
            <a:off x="865628" y="2736000"/>
            <a:ext cx="648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0" name="Text Placeholder 11"/>
          <p:cNvSpPr>
            <a:spLocks noGrp="1"/>
          </p:cNvSpPr>
          <p:nvPr>
            <p:ph type="body" sz="quarter" idx="92"/>
          </p:nvPr>
        </p:nvSpPr>
        <p:spPr>
          <a:xfrm>
            <a:off x="7699449" y="2736000"/>
            <a:ext cx="36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1" name="Text Placeholder 11"/>
          <p:cNvSpPr>
            <a:spLocks noGrp="1"/>
          </p:cNvSpPr>
          <p:nvPr>
            <p:ph type="body" sz="quarter" idx="93"/>
          </p:nvPr>
        </p:nvSpPr>
        <p:spPr>
          <a:xfrm>
            <a:off x="494807" y="2736000"/>
            <a:ext cx="36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5" name="Text Placeholder 11"/>
          <p:cNvSpPr>
            <a:spLocks noGrp="1"/>
          </p:cNvSpPr>
          <p:nvPr>
            <p:ph type="body" sz="quarter" idx="97"/>
          </p:nvPr>
        </p:nvSpPr>
        <p:spPr>
          <a:xfrm>
            <a:off x="865626" y="3120000"/>
            <a:ext cx="648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6" name="Text Placeholder 11"/>
          <p:cNvSpPr>
            <a:spLocks noGrp="1"/>
          </p:cNvSpPr>
          <p:nvPr>
            <p:ph type="body" sz="quarter" idx="98"/>
          </p:nvPr>
        </p:nvSpPr>
        <p:spPr>
          <a:xfrm>
            <a:off x="7699449" y="3120000"/>
            <a:ext cx="360385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7" name="Text Placeholder 11"/>
          <p:cNvSpPr>
            <a:spLocks noGrp="1"/>
          </p:cNvSpPr>
          <p:nvPr>
            <p:ph type="body" sz="quarter" idx="99"/>
          </p:nvPr>
        </p:nvSpPr>
        <p:spPr>
          <a:xfrm>
            <a:off x="494806" y="3120000"/>
            <a:ext cx="359999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1" name="Text Placeholder 11"/>
          <p:cNvSpPr>
            <a:spLocks noGrp="1"/>
          </p:cNvSpPr>
          <p:nvPr>
            <p:ph type="body" sz="quarter" idx="103"/>
          </p:nvPr>
        </p:nvSpPr>
        <p:spPr>
          <a:xfrm>
            <a:off x="865626" y="3504000"/>
            <a:ext cx="648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2" name="Text Placeholder 11"/>
          <p:cNvSpPr>
            <a:spLocks noGrp="1"/>
          </p:cNvSpPr>
          <p:nvPr>
            <p:ph type="body" sz="quarter" idx="104"/>
          </p:nvPr>
        </p:nvSpPr>
        <p:spPr>
          <a:xfrm>
            <a:off x="7699449" y="3504000"/>
            <a:ext cx="360385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3" name="Text Placeholder 11"/>
          <p:cNvSpPr>
            <a:spLocks noGrp="1"/>
          </p:cNvSpPr>
          <p:nvPr>
            <p:ph type="body" sz="quarter" idx="105"/>
          </p:nvPr>
        </p:nvSpPr>
        <p:spPr>
          <a:xfrm>
            <a:off x="494806" y="3504000"/>
            <a:ext cx="359999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7" name="Text Placeholder 11"/>
          <p:cNvSpPr>
            <a:spLocks noGrp="1"/>
          </p:cNvSpPr>
          <p:nvPr>
            <p:ph type="body" sz="quarter" idx="109"/>
          </p:nvPr>
        </p:nvSpPr>
        <p:spPr>
          <a:xfrm>
            <a:off x="860599" y="3888000"/>
            <a:ext cx="648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8" name="Text Placeholder 11"/>
          <p:cNvSpPr>
            <a:spLocks noGrp="1"/>
          </p:cNvSpPr>
          <p:nvPr>
            <p:ph type="body" sz="quarter" idx="110"/>
          </p:nvPr>
        </p:nvSpPr>
        <p:spPr>
          <a:xfrm>
            <a:off x="7694422" y="3888000"/>
            <a:ext cx="360385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9" name="Text Placeholder 11"/>
          <p:cNvSpPr>
            <a:spLocks noGrp="1"/>
          </p:cNvSpPr>
          <p:nvPr>
            <p:ph type="body" sz="quarter" idx="111"/>
          </p:nvPr>
        </p:nvSpPr>
        <p:spPr>
          <a:xfrm>
            <a:off x="489778" y="3888000"/>
            <a:ext cx="359999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3" name="Text Placeholder 11"/>
          <p:cNvSpPr>
            <a:spLocks noGrp="1"/>
          </p:cNvSpPr>
          <p:nvPr>
            <p:ph type="body" sz="quarter" idx="115"/>
          </p:nvPr>
        </p:nvSpPr>
        <p:spPr>
          <a:xfrm>
            <a:off x="860599" y="4272000"/>
            <a:ext cx="648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4" name="Text Placeholder 11"/>
          <p:cNvSpPr>
            <a:spLocks noGrp="1"/>
          </p:cNvSpPr>
          <p:nvPr>
            <p:ph type="body" sz="quarter" idx="116"/>
          </p:nvPr>
        </p:nvSpPr>
        <p:spPr>
          <a:xfrm>
            <a:off x="7694422" y="4272000"/>
            <a:ext cx="360385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5" name="Text Placeholder 11"/>
          <p:cNvSpPr>
            <a:spLocks noGrp="1"/>
          </p:cNvSpPr>
          <p:nvPr>
            <p:ph type="body" sz="quarter" idx="117"/>
          </p:nvPr>
        </p:nvSpPr>
        <p:spPr>
          <a:xfrm>
            <a:off x="489778" y="4272000"/>
            <a:ext cx="359999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9" name="Text Placeholder 11"/>
          <p:cNvSpPr>
            <a:spLocks noGrp="1"/>
          </p:cNvSpPr>
          <p:nvPr>
            <p:ph type="body" sz="quarter" idx="118"/>
          </p:nvPr>
        </p:nvSpPr>
        <p:spPr>
          <a:xfrm>
            <a:off x="860599" y="4656000"/>
            <a:ext cx="648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0" name="Text Placeholder 11"/>
          <p:cNvSpPr>
            <a:spLocks noGrp="1"/>
          </p:cNvSpPr>
          <p:nvPr>
            <p:ph type="body" sz="quarter" idx="119"/>
          </p:nvPr>
        </p:nvSpPr>
        <p:spPr>
          <a:xfrm>
            <a:off x="7694422" y="4656000"/>
            <a:ext cx="360385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1" name="Text Placeholder 11"/>
          <p:cNvSpPr>
            <a:spLocks noGrp="1"/>
          </p:cNvSpPr>
          <p:nvPr>
            <p:ph type="body" sz="quarter" idx="120"/>
          </p:nvPr>
        </p:nvSpPr>
        <p:spPr>
          <a:xfrm>
            <a:off x="489778" y="4656000"/>
            <a:ext cx="359999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8" name="Text Placeholder 11"/>
          <p:cNvSpPr>
            <a:spLocks noGrp="1"/>
          </p:cNvSpPr>
          <p:nvPr>
            <p:ph type="body" sz="quarter" idx="121"/>
          </p:nvPr>
        </p:nvSpPr>
        <p:spPr>
          <a:xfrm>
            <a:off x="860599" y="5040000"/>
            <a:ext cx="648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Text Placeholder 11"/>
          <p:cNvSpPr>
            <a:spLocks noGrp="1"/>
          </p:cNvSpPr>
          <p:nvPr>
            <p:ph type="body" sz="quarter" idx="122"/>
          </p:nvPr>
        </p:nvSpPr>
        <p:spPr>
          <a:xfrm>
            <a:off x="7694422" y="5040000"/>
            <a:ext cx="360385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11"/>
          <p:cNvSpPr>
            <a:spLocks noGrp="1"/>
          </p:cNvSpPr>
          <p:nvPr>
            <p:ph type="body" sz="quarter" idx="123"/>
          </p:nvPr>
        </p:nvSpPr>
        <p:spPr>
          <a:xfrm>
            <a:off x="489778" y="5040000"/>
            <a:ext cx="359999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1" name="Text Placeholder 11"/>
          <p:cNvSpPr>
            <a:spLocks noGrp="1"/>
          </p:cNvSpPr>
          <p:nvPr>
            <p:ph type="body" sz="quarter" idx="124"/>
          </p:nvPr>
        </p:nvSpPr>
        <p:spPr>
          <a:xfrm>
            <a:off x="860599" y="5424000"/>
            <a:ext cx="648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Text Placeholder 11"/>
          <p:cNvSpPr>
            <a:spLocks noGrp="1"/>
          </p:cNvSpPr>
          <p:nvPr>
            <p:ph type="body" sz="quarter" idx="125"/>
          </p:nvPr>
        </p:nvSpPr>
        <p:spPr>
          <a:xfrm>
            <a:off x="7694422" y="5424000"/>
            <a:ext cx="360385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3" name="Text Placeholder 11"/>
          <p:cNvSpPr>
            <a:spLocks noGrp="1"/>
          </p:cNvSpPr>
          <p:nvPr>
            <p:ph type="body" sz="quarter" idx="126"/>
          </p:nvPr>
        </p:nvSpPr>
        <p:spPr>
          <a:xfrm>
            <a:off x="489778" y="5424000"/>
            <a:ext cx="359999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11"/>
          <p:cNvSpPr>
            <a:spLocks noGrp="1"/>
          </p:cNvSpPr>
          <p:nvPr>
            <p:ph type="body" sz="quarter" idx="63"/>
          </p:nvPr>
        </p:nvSpPr>
        <p:spPr>
          <a:xfrm>
            <a:off x="1168631" y="6518548"/>
            <a:ext cx="3657600" cy="17708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11"/>
          <p:cNvSpPr>
            <a:spLocks noGrp="1"/>
          </p:cNvSpPr>
          <p:nvPr>
            <p:ph type="body" sz="quarter" idx="65"/>
          </p:nvPr>
        </p:nvSpPr>
        <p:spPr>
          <a:xfrm>
            <a:off x="4905411" y="6510275"/>
            <a:ext cx="3226423" cy="193627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2681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: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CED5526F-13EF-CB83-471A-3B759D8A012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310" y="6230939"/>
            <a:ext cx="39290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06575E20-A40B-2573-D986-E7787B8591C5}"/>
              </a:ext>
            </a:extLst>
          </p:cNvPr>
          <p:cNvSpPr txBox="1">
            <a:spLocks/>
          </p:cNvSpPr>
          <p:nvPr userDrawn="1"/>
        </p:nvSpPr>
        <p:spPr>
          <a:xfrm>
            <a:off x="180000" y="6518548"/>
            <a:ext cx="540388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4FA2814E-C52A-FF46-8C22-E1915FFDD369}" type="slidenum">
              <a:rPr lang="en-US" sz="600" smtClean="0">
                <a:solidFill>
                  <a:schemeClr val="bg2">
                    <a:lumMod val="50000"/>
                    <a:alpha val="61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bg2">
                  <a:lumMod val="50000"/>
                  <a:alpha val="61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36"/>
          </p:nvPr>
        </p:nvSpPr>
        <p:spPr>
          <a:xfrm>
            <a:off x="471252" y="1203452"/>
            <a:ext cx="7559999" cy="480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150"/>
              </a:spcBef>
              <a:buNone/>
              <a:defRPr lang="en-SG" sz="1500" b="0" i="0" smtClean="0">
                <a:effectLst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64"/>
          </p:nvPr>
        </p:nvSpPr>
        <p:spPr>
          <a:xfrm>
            <a:off x="471249" y="339452"/>
            <a:ext cx="7560000" cy="48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21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11"/>
          <p:cNvSpPr>
            <a:spLocks noGrp="1"/>
          </p:cNvSpPr>
          <p:nvPr>
            <p:ph type="body" sz="quarter" idx="63"/>
          </p:nvPr>
        </p:nvSpPr>
        <p:spPr>
          <a:xfrm>
            <a:off x="1168631" y="6518548"/>
            <a:ext cx="3657600" cy="17708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65"/>
          </p:nvPr>
        </p:nvSpPr>
        <p:spPr>
          <a:xfrm>
            <a:off x="4905411" y="6510275"/>
            <a:ext cx="3226423" cy="193627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185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: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8C56F462-36B8-3338-35E2-F48C772D41B0}"/>
              </a:ext>
            </a:extLst>
          </p:cNvPr>
          <p:cNvSpPr txBox="1">
            <a:spLocks/>
          </p:cNvSpPr>
          <p:nvPr userDrawn="1"/>
        </p:nvSpPr>
        <p:spPr>
          <a:xfrm>
            <a:off x="180000" y="6518548"/>
            <a:ext cx="540388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88141992-5F9F-6E4B-95B8-4426857E4136}" type="slidenum">
              <a:rPr lang="en-US" sz="600" smtClean="0">
                <a:solidFill>
                  <a:schemeClr val="bg2">
                    <a:lumMod val="50000"/>
                    <a:alpha val="61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bg2">
                  <a:lumMod val="50000"/>
                  <a:alpha val="61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C0552B4E-79C1-7BEE-BBFD-4847E0602F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310" y="6230939"/>
            <a:ext cx="39290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9"/>
          <p:cNvSpPr>
            <a:spLocks noGrp="1"/>
          </p:cNvSpPr>
          <p:nvPr>
            <p:ph type="body" sz="quarter" idx="64"/>
          </p:nvPr>
        </p:nvSpPr>
        <p:spPr>
          <a:xfrm>
            <a:off x="471249" y="309415"/>
            <a:ext cx="7808118" cy="48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21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472005" y="958789"/>
            <a:ext cx="7807362" cy="5043649"/>
          </a:xfrm>
          <a:prstGeom prst="rect">
            <a:avLst/>
          </a:prstGeom>
          <a:solidFill>
            <a:schemeClr val="accent2">
              <a:alpha val="10000"/>
            </a:schemeClr>
          </a:solidFill>
        </p:spPr>
        <p:txBody>
          <a:bodyPr lIns="0" tIns="0" rIns="0" bIns="90000" rtlCol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 b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 dirty="0"/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63"/>
          </p:nvPr>
        </p:nvSpPr>
        <p:spPr>
          <a:xfrm>
            <a:off x="1168631" y="6518548"/>
            <a:ext cx="3657600" cy="17708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65"/>
          </p:nvPr>
        </p:nvSpPr>
        <p:spPr>
          <a:xfrm>
            <a:off x="4905411" y="6510275"/>
            <a:ext cx="3226423" cy="193627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4216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: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9504B13B-10D2-269E-1C51-FC22603965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310" y="6230939"/>
            <a:ext cx="39290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CE17AB98-12E4-5CF7-ABA7-949CDCEC9EDE}"/>
              </a:ext>
            </a:extLst>
          </p:cNvPr>
          <p:cNvSpPr txBox="1">
            <a:spLocks/>
          </p:cNvSpPr>
          <p:nvPr userDrawn="1"/>
        </p:nvSpPr>
        <p:spPr>
          <a:xfrm>
            <a:off x="180000" y="6518548"/>
            <a:ext cx="540388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FE8A6F4C-1420-0044-B287-35E3DF48B46A}" type="slidenum">
              <a:rPr lang="en-US" sz="600" smtClean="0">
                <a:solidFill>
                  <a:schemeClr val="bg2">
                    <a:lumMod val="50000"/>
                    <a:alpha val="61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bg2">
                  <a:lumMod val="50000"/>
                  <a:alpha val="61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 Placeholder 11"/>
          <p:cNvSpPr>
            <a:spLocks noGrp="1"/>
          </p:cNvSpPr>
          <p:nvPr>
            <p:ph type="body" sz="quarter" idx="66"/>
          </p:nvPr>
        </p:nvSpPr>
        <p:spPr>
          <a:xfrm>
            <a:off x="5512003" y="1202436"/>
            <a:ext cx="2520000" cy="480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150"/>
              </a:spcBef>
              <a:buNone/>
              <a:defRPr lang="en-SG" sz="1500" b="0" i="0" smtClean="0">
                <a:effectLst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472005" y="1202437"/>
            <a:ext cx="4680000" cy="4800000"/>
          </a:xfrm>
          <a:prstGeom prst="rect">
            <a:avLst/>
          </a:prstGeom>
          <a:solidFill>
            <a:schemeClr val="accent2">
              <a:alpha val="10000"/>
            </a:schemeClr>
          </a:solidFill>
        </p:spPr>
        <p:txBody>
          <a:bodyPr lIns="0" tIns="0" rIns="0" bIns="90000" rtlCol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 b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75"/>
          </p:nvPr>
        </p:nvSpPr>
        <p:spPr>
          <a:xfrm>
            <a:off x="472002" y="336001"/>
            <a:ext cx="8491997" cy="51956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21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63"/>
          </p:nvPr>
        </p:nvSpPr>
        <p:spPr>
          <a:xfrm>
            <a:off x="1168631" y="6518548"/>
            <a:ext cx="3657600" cy="17708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65"/>
          </p:nvPr>
        </p:nvSpPr>
        <p:spPr>
          <a:xfrm>
            <a:off x="4905411" y="6510275"/>
            <a:ext cx="3226423" cy="193627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7035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: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06746A60-1CF6-997D-4DAD-8018DD7FB3BB}"/>
              </a:ext>
            </a:extLst>
          </p:cNvPr>
          <p:cNvSpPr txBox="1">
            <a:spLocks/>
          </p:cNvSpPr>
          <p:nvPr userDrawn="1"/>
        </p:nvSpPr>
        <p:spPr>
          <a:xfrm>
            <a:off x="180000" y="6518548"/>
            <a:ext cx="540388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383B1F61-2C04-244B-A500-4CEEFE1EF828}" type="slidenum">
              <a:rPr lang="en-US" sz="600" smtClean="0">
                <a:solidFill>
                  <a:schemeClr val="bg2">
                    <a:lumMod val="50000"/>
                    <a:alpha val="61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bg2">
                  <a:lumMod val="50000"/>
                  <a:alpha val="61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562E7F33-0847-61FF-AFE9-B24AC0E641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310" y="6230939"/>
            <a:ext cx="39290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9"/>
          <p:cNvSpPr>
            <a:spLocks noGrp="1"/>
          </p:cNvSpPr>
          <p:nvPr>
            <p:ph type="body" sz="quarter" idx="64"/>
          </p:nvPr>
        </p:nvSpPr>
        <p:spPr>
          <a:xfrm>
            <a:off x="471249" y="339452"/>
            <a:ext cx="7808118" cy="48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21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able Placeholder 11"/>
          <p:cNvSpPr>
            <a:spLocks noGrp="1"/>
          </p:cNvSpPr>
          <p:nvPr>
            <p:ph type="tbl" sz="quarter" idx="66"/>
          </p:nvPr>
        </p:nvSpPr>
        <p:spPr>
          <a:xfrm>
            <a:off x="471249" y="1403398"/>
            <a:ext cx="5711835" cy="4306064"/>
          </a:xfrm>
        </p:spPr>
        <p:txBody>
          <a:bodyPr rtlCol="0">
            <a:normAutofit/>
          </a:bodyPr>
          <a:lstStyle/>
          <a:p>
            <a:pPr lvl="0"/>
            <a:r>
              <a:rPr lang="en-GB" noProof="0"/>
              <a:t>Click icon to add table</a:t>
            </a:r>
            <a:endParaRPr lang="en-US" noProof="0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63"/>
          </p:nvPr>
        </p:nvSpPr>
        <p:spPr>
          <a:xfrm>
            <a:off x="1168631" y="6518548"/>
            <a:ext cx="3657600" cy="17708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65"/>
          </p:nvPr>
        </p:nvSpPr>
        <p:spPr>
          <a:xfrm>
            <a:off x="4905411" y="6510275"/>
            <a:ext cx="3226423" cy="193627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788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: Imag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E1B7EC6B-ED61-7451-06B8-B228EC2014B4}"/>
              </a:ext>
            </a:extLst>
          </p:cNvPr>
          <p:cNvSpPr txBox="1">
            <a:spLocks/>
          </p:cNvSpPr>
          <p:nvPr userDrawn="1"/>
        </p:nvSpPr>
        <p:spPr>
          <a:xfrm>
            <a:off x="180000" y="6518548"/>
            <a:ext cx="540388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4523CD26-65A8-1945-AD09-00731FE6CBF4}" type="slidenum">
              <a:rPr lang="en-US" sz="600" smtClean="0">
                <a:solidFill>
                  <a:schemeClr val="bg2">
                    <a:lumMod val="50000"/>
                    <a:alpha val="61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bg2">
                  <a:lumMod val="50000"/>
                  <a:alpha val="61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549B8CEF-1548-6195-6A98-C8A486C742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310" y="6230939"/>
            <a:ext cx="39290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9"/>
          <p:cNvSpPr>
            <a:spLocks noGrp="1"/>
          </p:cNvSpPr>
          <p:nvPr>
            <p:ph type="body" sz="quarter" idx="75"/>
          </p:nvPr>
        </p:nvSpPr>
        <p:spPr>
          <a:xfrm>
            <a:off x="472003" y="336000"/>
            <a:ext cx="8186222" cy="48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21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64"/>
          </p:nvPr>
        </p:nvSpPr>
        <p:spPr>
          <a:xfrm>
            <a:off x="2632003" y="1418733"/>
            <a:ext cx="3240000" cy="4320000"/>
          </a:xfrm>
          <a:prstGeom prst="ellipse">
            <a:avLst/>
          </a:prstGeom>
          <a:solidFill>
            <a:schemeClr val="accent2">
              <a:alpha val="10000"/>
            </a:schemeClr>
          </a:solidFill>
        </p:spPr>
        <p:txBody>
          <a:bodyPr rtlCol="0">
            <a:normAutofit/>
          </a:bodyPr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20"/>
          </p:nvPr>
        </p:nvSpPr>
        <p:spPr>
          <a:xfrm>
            <a:off x="472003" y="1202429"/>
            <a:ext cx="1980000" cy="20160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 lIns="90000" tIns="90000" rIns="90000" bIns="90000">
            <a:noAutofit/>
          </a:bodyPr>
          <a:lstStyle>
            <a:lvl1pPr marL="0" indent="0" algn="l">
              <a:lnSpc>
                <a:spcPct val="110000"/>
              </a:lnSpc>
              <a:spcBef>
                <a:spcPts val="150"/>
              </a:spcBef>
              <a:buNone/>
              <a:defRPr lang="en-SG" sz="1500" b="0" i="0" smtClean="0">
                <a:effectLst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121"/>
          </p:nvPr>
        </p:nvSpPr>
        <p:spPr>
          <a:xfrm>
            <a:off x="472003" y="3986433"/>
            <a:ext cx="1980000" cy="20160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 lIns="90000" tIns="90000" rIns="90000" bIns="90000">
            <a:noAutofit/>
          </a:bodyPr>
          <a:lstStyle>
            <a:lvl1pPr marL="0" indent="0" algn="l">
              <a:lnSpc>
                <a:spcPct val="110000"/>
              </a:lnSpc>
              <a:spcBef>
                <a:spcPts val="150"/>
              </a:spcBef>
              <a:buNone/>
              <a:defRPr lang="en-SG" sz="1500" b="0" i="0" smtClean="0">
                <a:effectLst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11"/>
          <p:cNvSpPr>
            <a:spLocks noGrp="1"/>
          </p:cNvSpPr>
          <p:nvPr>
            <p:ph type="body" sz="quarter" idx="122"/>
          </p:nvPr>
        </p:nvSpPr>
        <p:spPr>
          <a:xfrm>
            <a:off x="6052003" y="1202429"/>
            <a:ext cx="1980000" cy="20160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 lIns="90000" tIns="90000" rIns="90000" bIns="90000">
            <a:noAutofit/>
          </a:bodyPr>
          <a:lstStyle>
            <a:lvl1pPr marL="0" indent="0" algn="l">
              <a:lnSpc>
                <a:spcPct val="110000"/>
              </a:lnSpc>
              <a:spcBef>
                <a:spcPts val="150"/>
              </a:spcBef>
              <a:buNone/>
              <a:defRPr lang="en-SG" sz="1500" b="0" i="0" smtClean="0">
                <a:effectLst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123"/>
          </p:nvPr>
        </p:nvSpPr>
        <p:spPr>
          <a:xfrm>
            <a:off x="6052003" y="3986433"/>
            <a:ext cx="1980000" cy="20160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 lIns="90000" tIns="90000" rIns="90000" bIns="90000">
            <a:noAutofit/>
          </a:bodyPr>
          <a:lstStyle>
            <a:lvl1pPr marL="0" indent="0" algn="l">
              <a:lnSpc>
                <a:spcPct val="110000"/>
              </a:lnSpc>
              <a:spcBef>
                <a:spcPts val="150"/>
              </a:spcBef>
              <a:buNone/>
              <a:defRPr lang="en-SG" sz="1500" b="0" i="0" smtClean="0">
                <a:effectLst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63"/>
          </p:nvPr>
        </p:nvSpPr>
        <p:spPr>
          <a:xfrm>
            <a:off x="1168631" y="6518548"/>
            <a:ext cx="3657600" cy="17708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65"/>
          </p:nvPr>
        </p:nvSpPr>
        <p:spPr>
          <a:xfrm>
            <a:off x="4905411" y="6510275"/>
            <a:ext cx="3226423" cy="193627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2057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: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1D8CF097-F433-2A98-2377-1E2B27C02CFA}"/>
              </a:ext>
            </a:extLst>
          </p:cNvPr>
          <p:cNvSpPr txBox="1">
            <a:spLocks/>
          </p:cNvSpPr>
          <p:nvPr userDrawn="1"/>
        </p:nvSpPr>
        <p:spPr>
          <a:xfrm>
            <a:off x="180000" y="6518548"/>
            <a:ext cx="540388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D7860178-96D2-A447-A3CA-2B73D880F58D}" type="slidenum">
              <a:rPr lang="en-US" sz="600" smtClean="0">
                <a:solidFill>
                  <a:schemeClr val="bg2">
                    <a:lumMod val="50000"/>
                    <a:alpha val="61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bg2">
                  <a:lumMod val="50000"/>
                  <a:alpha val="61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E28F17F-C260-7797-D139-A8895357C3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310" y="6230939"/>
            <a:ext cx="39290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9"/>
          <p:cNvSpPr>
            <a:spLocks noGrp="1"/>
          </p:cNvSpPr>
          <p:nvPr>
            <p:ph type="body" sz="quarter" idx="75"/>
          </p:nvPr>
        </p:nvSpPr>
        <p:spPr>
          <a:xfrm>
            <a:off x="472003" y="336000"/>
            <a:ext cx="8186222" cy="48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21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63"/>
          </p:nvPr>
        </p:nvSpPr>
        <p:spPr>
          <a:xfrm>
            <a:off x="1168631" y="6518548"/>
            <a:ext cx="3657600" cy="17708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65"/>
          </p:nvPr>
        </p:nvSpPr>
        <p:spPr>
          <a:xfrm>
            <a:off x="4905411" y="6510275"/>
            <a:ext cx="3226423" cy="193627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139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A: Big Id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578293F3-32A1-2486-CE51-BDB676ADFFB1}"/>
              </a:ext>
            </a:extLst>
          </p:cNvPr>
          <p:cNvSpPr txBox="1">
            <a:spLocks/>
          </p:cNvSpPr>
          <p:nvPr userDrawn="1"/>
        </p:nvSpPr>
        <p:spPr>
          <a:xfrm>
            <a:off x="180000" y="6518548"/>
            <a:ext cx="540388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89EEA6C5-63F7-6C4D-AD7F-D1D145069BE9}" type="slidenum">
              <a:rPr lang="en-US" sz="600" smtClean="0">
                <a:solidFill>
                  <a:schemeClr val="bg2">
                    <a:lumMod val="50000"/>
                    <a:alpha val="61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bg2">
                  <a:lumMod val="50000"/>
                  <a:alpha val="61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248CF4B-77B4-4627-4A75-767ED0093D1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310" y="6230939"/>
            <a:ext cx="39290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alpha val="10000"/>
            </a:schemeClr>
          </a:solidFill>
        </p:spPr>
        <p:txBody>
          <a:bodyPr lIns="0" tIns="0" rIns="0" bIns="90000" rtlCol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720000" y="1548384"/>
            <a:ext cx="7023548" cy="1385083"/>
          </a:xfrm>
          <a:prstGeom prst="rect">
            <a:avLst/>
          </a:prstGeom>
          <a:solidFill>
            <a:schemeClr val="bg1"/>
          </a:solidFill>
        </p:spPr>
        <p:txBody>
          <a:bodyPr lIns="180000" tIns="180000" rIns="180000" bIns="90000" anchor="t"/>
          <a:lstStyle>
            <a:lvl1pPr algn="l">
              <a:lnSpc>
                <a:spcPct val="100000"/>
              </a:lnSpc>
              <a:defRPr sz="27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719999" y="2940535"/>
            <a:ext cx="7023547" cy="1968000"/>
          </a:xfrm>
          <a:prstGeom prst="rect">
            <a:avLst/>
          </a:prstGeom>
          <a:solidFill>
            <a:schemeClr val="bg1"/>
          </a:solidFill>
        </p:spPr>
        <p:txBody>
          <a:bodyPr lIns="180000" tIns="90000" rIns="180000" bIns="9000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63"/>
          </p:nvPr>
        </p:nvSpPr>
        <p:spPr>
          <a:xfrm>
            <a:off x="1168631" y="6518548"/>
            <a:ext cx="3657600" cy="17708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65"/>
          </p:nvPr>
        </p:nvSpPr>
        <p:spPr>
          <a:xfrm>
            <a:off x="4905411" y="6510275"/>
            <a:ext cx="3226423" cy="193627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9454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B: Big Id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BA6CE473-B036-EBC4-D258-78533BDFE6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310" y="6230939"/>
            <a:ext cx="39290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0D3610F0-15A9-74B4-E41C-3D71A3731C99}"/>
              </a:ext>
            </a:extLst>
          </p:cNvPr>
          <p:cNvSpPr txBox="1">
            <a:spLocks/>
          </p:cNvSpPr>
          <p:nvPr userDrawn="1"/>
        </p:nvSpPr>
        <p:spPr>
          <a:xfrm>
            <a:off x="179785" y="6518275"/>
            <a:ext cx="540544" cy="177800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fld id="{1D73A3F8-BF47-5A43-935A-8AF0BBB00B79}" type="slidenum">
              <a:rPr lang="en-US" altLang="en-US" sz="600">
                <a:solidFill>
                  <a:schemeClr val="bg1"/>
                </a:solidFill>
                <a:cs typeface="Open Sans" panose="020B0606030504020204" pitchFamily="34" charset="0"/>
              </a:rPr>
              <a:pPr eaLnBrk="1" hangingPunct="1">
                <a:lnSpc>
                  <a:spcPct val="110000"/>
                </a:lnSpc>
              </a:pPr>
              <a:t>‹#›</a:t>
            </a:fld>
            <a:endParaRPr lang="en-US" altLang="en-US" sz="600">
              <a:solidFill>
                <a:schemeClr val="bg1"/>
              </a:solidFill>
              <a:cs typeface="Open Sans" panose="020B0606030504020204" pitchFamily="34" charset="0"/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-10175" y="0"/>
            <a:ext cx="9154175" cy="6858000"/>
          </a:xfrm>
          <a:prstGeom prst="rect">
            <a:avLst/>
          </a:prstGeom>
          <a:solidFill>
            <a:schemeClr val="accent2">
              <a:alpha val="10000"/>
            </a:schemeClr>
          </a:solidFill>
        </p:spPr>
        <p:txBody>
          <a:bodyPr lIns="0" tIns="0" rIns="0" bIns="90000" rtlCol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64"/>
          </p:nvPr>
        </p:nvSpPr>
        <p:spPr>
          <a:xfrm>
            <a:off x="-10175" y="0"/>
            <a:ext cx="4374200" cy="685800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lIns="180000" tIns="90000" rIns="180000" bIns="9000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306079" y="1243613"/>
            <a:ext cx="3600000" cy="1920000"/>
          </a:xfrm>
          <a:prstGeom prst="rect">
            <a:avLst/>
          </a:prstGeom>
          <a:noFill/>
        </p:spPr>
        <p:txBody>
          <a:bodyPr lIns="180000" tIns="180000" rIns="180000" bIns="90000" anchor="t"/>
          <a:lstStyle>
            <a:lvl1pPr algn="l">
              <a:lnSpc>
                <a:spcPct val="100000"/>
              </a:lnSpc>
              <a:defRPr sz="27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06078" y="3163613"/>
            <a:ext cx="3600000" cy="1920000"/>
          </a:xfrm>
          <a:prstGeom prst="rect">
            <a:avLst/>
          </a:prstGeom>
          <a:noFill/>
        </p:spPr>
        <p:txBody>
          <a:bodyPr lIns="180000" tIns="90000" rIns="180000" bIns="9000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11"/>
          <p:cNvSpPr>
            <a:spLocks noGrp="1"/>
          </p:cNvSpPr>
          <p:nvPr>
            <p:ph type="body" sz="quarter" idx="63"/>
          </p:nvPr>
        </p:nvSpPr>
        <p:spPr>
          <a:xfrm>
            <a:off x="1168631" y="6518548"/>
            <a:ext cx="3657600" cy="17708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11"/>
          <p:cNvSpPr>
            <a:spLocks noGrp="1"/>
          </p:cNvSpPr>
          <p:nvPr>
            <p:ph type="body" sz="quarter" idx="65"/>
          </p:nvPr>
        </p:nvSpPr>
        <p:spPr>
          <a:xfrm>
            <a:off x="4905411" y="6510275"/>
            <a:ext cx="3226423" cy="193627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9556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C: Big Id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DBF50731-F9A2-39A6-B673-E476FC3EB8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310" y="6230939"/>
            <a:ext cx="39290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2044A4EF-71F8-449E-28A5-C76E7257563B}"/>
              </a:ext>
            </a:extLst>
          </p:cNvPr>
          <p:cNvSpPr txBox="1">
            <a:spLocks/>
          </p:cNvSpPr>
          <p:nvPr userDrawn="1"/>
        </p:nvSpPr>
        <p:spPr>
          <a:xfrm>
            <a:off x="179785" y="6518275"/>
            <a:ext cx="540544" cy="177800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fld id="{54935A28-7D89-754C-8722-DE248BF3A277}" type="slidenum">
              <a:rPr lang="en-US" altLang="en-US" sz="600">
                <a:solidFill>
                  <a:schemeClr val="bg1"/>
                </a:solidFill>
                <a:cs typeface="Open Sans" panose="020B0606030504020204" pitchFamily="34" charset="0"/>
              </a:rPr>
              <a:pPr eaLnBrk="1" hangingPunct="1">
                <a:lnSpc>
                  <a:spcPct val="110000"/>
                </a:lnSpc>
              </a:pPr>
              <a:t>‹#›</a:t>
            </a:fld>
            <a:endParaRPr lang="en-US" altLang="en-US" sz="600">
              <a:solidFill>
                <a:schemeClr val="bg1"/>
              </a:solidFill>
              <a:cs typeface="Open Sans" panose="020B0606030504020204" pitchFamily="34" charset="0"/>
            </a:endParaRP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64"/>
          </p:nvPr>
        </p:nvSpPr>
        <p:spPr>
          <a:xfrm>
            <a:off x="-10175" y="0"/>
            <a:ext cx="4374200" cy="6858000"/>
          </a:xfrm>
          <a:prstGeom prst="rect">
            <a:avLst/>
          </a:prstGeom>
          <a:solidFill>
            <a:schemeClr val="accent1"/>
          </a:solidFill>
        </p:spPr>
        <p:txBody>
          <a:bodyPr lIns="180000" tIns="90000" rIns="180000" bIns="9000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06079" y="1243613"/>
            <a:ext cx="3600000" cy="1920000"/>
          </a:xfrm>
          <a:prstGeom prst="rect">
            <a:avLst/>
          </a:prstGeom>
          <a:noFill/>
        </p:spPr>
        <p:txBody>
          <a:bodyPr lIns="180000" tIns="180000" rIns="180000" bIns="90000" anchor="t"/>
          <a:lstStyle>
            <a:lvl1pPr algn="l">
              <a:lnSpc>
                <a:spcPct val="100000"/>
              </a:lnSpc>
              <a:defRPr sz="27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06078" y="3163613"/>
            <a:ext cx="3600000" cy="1920000"/>
          </a:xfrm>
          <a:prstGeom prst="rect">
            <a:avLst/>
          </a:prstGeom>
          <a:noFill/>
        </p:spPr>
        <p:txBody>
          <a:bodyPr lIns="180000" tIns="90000" rIns="180000" bIns="90000">
            <a:normAutofit/>
          </a:bodyPr>
          <a:lstStyle>
            <a:lvl1pPr marL="0" marR="0" indent="0" algn="l" defTabSz="685783" rtl="0" eaLnBrk="1" fontAlgn="auto" latinLnBrk="0" hangingPunct="1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11"/>
          <p:cNvSpPr>
            <a:spLocks noGrp="1"/>
          </p:cNvSpPr>
          <p:nvPr>
            <p:ph type="body" sz="quarter" idx="63"/>
          </p:nvPr>
        </p:nvSpPr>
        <p:spPr>
          <a:xfrm>
            <a:off x="1168631" y="6518548"/>
            <a:ext cx="3657600" cy="17708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65"/>
          </p:nvPr>
        </p:nvSpPr>
        <p:spPr>
          <a:xfrm>
            <a:off x="4905411" y="6510275"/>
            <a:ext cx="3226423" cy="193627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61762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s: Key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9C8580B2-856E-2D2D-5FE3-8B2E086C2515}"/>
              </a:ext>
            </a:extLst>
          </p:cNvPr>
          <p:cNvSpPr txBox="1">
            <a:spLocks/>
          </p:cNvSpPr>
          <p:nvPr userDrawn="1"/>
        </p:nvSpPr>
        <p:spPr>
          <a:xfrm>
            <a:off x="180000" y="6518548"/>
            <a:ext cx="540388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238DC9C0-A344-B14B-A3C8-6DE9039A6B61}" type="slidenum">
              <a:rPr lang="en-US" sz="600" smtClean="0">
                <a:solidFill>
                  <a:schemeClr val="bg2">
                    <a:lumMod val="50000"/>
                    <a:alpha val="61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bg2">
                  <a:lumMod val="50000"/>
                  <a:alpha val="61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D4A68A8-57ED-765C-47AF-18287E0558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310" y="6230939"/>
            <a:ext cx="39290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059998" y="1202343"/>
            <a:ext cx="2880000" cy="960000"/>
          </a:xfrm>
          <a:prstGeom prst="rect">
            <a:avLst/>
          </a:prstGeom>
          <a:solidFill>
            <a:schemeClr val="accent1"/>
          </a:solidFill>
        </p:spPr>
        <p:txBody>
          <a:bodyPr lIns="90000" tIns="90000" rIns="90000" bIns="90000" anchor="t"/>
          <a:lstStyle>
            <a:lvl1pPr algn="ctr">
              <a:lnSpc>
                <a:spcPct val="100000"/>
              </a:lnSpc>
              <a:defRPr sz="35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54"/>
          </p:nvPr>
        </p:nvSpPr>
        <p:spPr>
          <a:xfrm>
            <a:off x="719996" y="2323759"/>
            <a:ext cx="7560000" cy="336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150"/>
              </a:spcBef>
              <a:buNone/>
              <a:defRPr sz="1200" b="1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55"/>
          </p:nvPr>
        </p:nvSpPr>
        <p:spPr>
          <a:xfrm>
            <a:off x="719996" y="3901123"/>
            <a:ext cx="7560000" cy="336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150"/>
              </a:spcBef>
              <a:buNone/>
              <a:defRPr sz="1200" b="1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56"/>
          </p:nvPr>
        </p:nvSpPr>
        <p:spPr>
          <a:xfrm>
            <a:off x="719996" y="5471955"/>
            <a:ext cx="7560000" cy="336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150"/>
              </a:spcBef>
              <a:buNone/>
              <a:defRPr sz="1200" b="1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64"/>
          </p:nvPr>
        </p:nvSpPr>
        <p:spPr>
          <a:xfrm>
            <a:off x="3581400" y="2779434"/>
            <a:ext cx="1981200" cy="960967"/>
          </a:xfrm>
          <a:solidFill>
            <a:schemeClr val="accent2"/>
          </a:solidFill>
        </p:spPr>
        <p:txBody>
          <a:bodyPr tIns="9000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5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66"/>
          </p:nvPr>
        </p:nvSpPr>
        <p:spPr>
          <a:xfrm>
            <a:off x="3779998" y="4350056"/>
            <a:ext cx="1440000" cy="960967"/>
          </a:xfrm>
          <a:solidFill>
            <a:schemeClr val="accent3"/>
          </a:solidFill>
        </p:spPr>
        <p:txBody>
          <a:bodyPr tIns="9000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5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75"/>
          </p:nvPr>
        </p:nvSpPr>
        <p:spPr>
          <a:xfrm>
            <a:off x="719996" y="336000"/>
            <a:ext cx="7560000" cy="48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21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63"/>
          </p:nvPr>
        </p:nvSpPr>
        <p:spPr>
          <a:xfrm>
            <a:off x="1168631" y="6518548"/>
            <a:ext cx="3657600" cy="17708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65"/>
          </p:nvPr>
        </p:nvSpPr>
        <p:spPr>
          <a:xfrm>
            <a:off x="4905411" y="6510275"/>
            <a:ext cx="3226423" cy="193627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42018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(Ico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76519B94-CCC7-3C0F-B633-E39FCC6C1613}"/>
              </a:ext>
            </a:extLst>
          </p:cNvPr>
          <p:cNvSpPr txBox="1">
            <a:spLocks/>
          </p:cNvSpPr>
          <p:nvPr userDrawn="1"/>
        </p:nvSpPr>
        <p:spPr>
          <a:xfrm>
            <a:off x="180000" y="6518548"/>
            <a:ext cx="540388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8E538179-C7FB-4C4B-8822-BD633882D0ED}" type="slidenum">
              <a:rPr lang="en-US" sz="600" smtClean="0">
                <a:solidFill>
                  <a:schemeClr val="bg2">
                    <a:lumMod val="50000"/>
                    <a:alpha val="61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bg2">
                  <a:lumMod val="50000"/>
                  <a:alpha val="61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9682E01F-D7A9-E2D6-AC25-0BCC4C4B37E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310" y="6230939"/>
            <a:ext cx="39290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11"/>
          <p:cNvSpPr>
            <a:spLocks noGrp="1"/>
          </p:cNvSpPr>
          <p:nvPr>
            <p:ph type="body" sz="quarter" idx="120"/>
          </p:nvPr>
        </p:nvSpPr>
        <p:spPr>
          <a:xfrm>
            <a:off x="472003" y="2162437"/>
            <a:ext cx="3600000" cy="38400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 lIns="90000" tIns="90000" rIns="90000" bIns="90000">
            <a:noAutofit/>
          </a:bodyPr>
          <a:lstStyle>
            <a:lvl1pPr marL="0" indent="0" algn="l">
              <a:lnSpc>
                <a:spcPct val="110000"/>
              </a:lnSpc>
              <a:spcBef>
                <a:spcPts val="150"/>
              </a:spcBef>
              <a:buNone/>
              <a:defRPr lang="en-SG" sz="1500" b="0" i="0" smtClean="0">
                <a:effectLst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75"/>
          </p:nvPr>
        </p:nvSpPr>
        <p:spPr>
          <a:xfrm>
            <a:off x="472003" y="328785"/>
            <a:ext cx="7560000" cy="48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21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23"/>
          </p:nvPr>
        </p:nvSpPr>
        <p:spPr>
          <a:xfrm>
            <a:off x="4432003" y="2162437"/>
            <a:ext cx="3600000" cy="3840000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 lIns="90000" tIns="90000" rIns="90000" bIns="90000">
            <a:noAutofit/>
          </a:bodyPr>
          <a:lstStyle>
            <a:lvl1pPr marL="0" indent="0" algn="l">
              <a:lnSpc>
                <a:spcPct val="110000"/>
              </a:lnSpc>
              <a:spcBef>
                <a:spcPts val="150"/>
              </a:spcBef>
              <a:buNone/>
              <a:defRPr lang="en-SG" sz="1500" b="0" i="0" smtClean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472003" y="1195223"/>
            <a:ext cx="720000" cy="960000"/>
          </a:xfrm>
          <a:prstGeom prst="rect">
            <a:avLst/>
          </a:prstGeom>
          <a:solidFill>
            <a:schemeClr val="accent1"/>
          </a:solidFill>
        </p:spPr>
        <p:txBody>
          <a:bodyPr lIns="0" tIns="0" rIns="0" bIns="90000" rtlCol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21"/>
          </p:nvPr>
        </p:nvSpPr>
        <p:spPr>
          <a:xfrm>
            <a:off x="1192003" y="1195223"/>
            <a:ext cx="2880000" cy="960000"/>
          </a:xfrm>
          <a:prstGeom prst="rect">
            <a:avLst/>
          </a:prstGeom>
          <a:solidFill>
            <a:schemeClr val="accent1"/>
          </a:solidFill>
        </p:spPr>
        <p:txBody>
          <a:bodyPr lIns="90000" tIns="90000" rIns="90000" bIns="9000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600" b="1" i="0" spc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5"/>
          <p:cNvSpPr>
            <a:spLocks noGrp="1"/>
          </p:cNvSpPr>
          <p:nvPr>
            <p:ph type="pic" sz="quarter" idx="125"/>
          </p:nvPr>
        </p:nvSpPr>
        <p:spPr>
          <a:xfrm>
            <a:off x="4432003" y="1195223"/>
            <a:ext cx="720000" cy="960000"/>
          </a:xfrm>
          <a:prstGeom prst="rect">
            <a:avLst/>
          </a:prstGeom>
          <a:solidFill>
            <a:schemeClr val="accent1"/>
          </a:solidFill>
        </p:spPr>
        <p:txBody>
          <a:bodyPr lIns="0" tIns="0" rIns="0" bIns="90000" rtlCol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9" name="Text Placeholder 11"/>
          <p:cNvSpPr>
            <a:spLocks noGrp="1"/>
          </p:cNvSpPr>
          <p:nvPr>
            <p:ph type="body" sz="quarter" idx="126"/>
          </p:nvPr>
        </p:nvSpPr>
        <p:spPr>
          <a:xfrm>
            <a:off x="5152003" y="1195223"/>
            <a:ext cx="2880000" cy="960000"/>
          </a:xfrm>
          <a:prstGeom prst="rect">
            <a:avLst/>
          </a:prstGeom>
          <a:solidFill>
            <a:schemeClr val="accent1"/>
          </a:solidFill>
        </p:spPr>
        <p:txBody>
          <a:bodyPr lIns="90000" tIns="90000" rIns="90000" bIns="9000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600" b="1" i="0" spc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63"/>
          </p:nvPr>
        </p:nvSpPr>
        <p:spPr>
          <a:xfrm>
            <a:off x="1168631" y="6518548"/>
            <a:ext cx="3657600" cy="17708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65"/>
          </p:nvPr>
        </p:nvSpPr>
        <p:spPr>
          <a:xfrm>
            <a:off x="4905411" y="6510275"/>
            <a:ext cx="3226423" cy="193627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112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(Ico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1DBC43F0-C784-921E-AA2E-0185BF85EF39}"/>
              </a:ext>
            </a:extLst>
          </p:cNvPr>
          <p:cNvSpPr txBox="1">
            <a:spLocks/>
          </p:cNvSpPr>
          <p:nvPr userDrawn="1"/>
        </p:nvSpPr>
        <p:spPr>
          <a:xfrm>
            <a:off x="180000" y="6518548"/>
            <a:ext cx="540388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1FE10864-8E07-C049-8CE7-FDF2CE2FE250}" type="slidenum">
              <a:rPr lang="en-US" sz="600" smtClean="0">
                <a:solidFill>
                  <a:schemeClr val="bg2">
                    <a:lumMod val="50000"/>
                    <a:alpha val="61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bg2">
                  <a:lumMod val="50000"/>
                  <a:alpha val="61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9878760C-38CB-3075-4CFB-BF9073F4D0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310" y="6230939"/>
            <a:ext cx="39290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 Placeholder 11"/>
          <p:cNvSpPr>
            <a:spLocks noGrp="1"/>
          </p:cNvSpPr>
          <p:nvPr>
            <p:ph type="body" sz="quarter" idx="120"/>
          </p:nvPr>
        </p:nvSpPr>
        <p:spPr>
          <a:xfrm>
            <a:off x="472005" y="2162438"/>
            <a:ext cx="2340000" cy="3693067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 lIns="90000" tIns="90000" rIns="90000" bIns="90000">
            <a:noAutofit/>
          </a:bodyPr>
          <a:lstStyle>
            <a:lvl1pPr marL="0" indent="0" algn="l">
              <a:lnSpc>
                <a:spcPct val="110000"/>
              </a:lnSpc>
              <a:spcBef>
                <a:spcPts val="150"/>
              </a:spcBef>
              <a:buNone/>
              <a:defRPr lang="en-SG" sz="1500" b="0" i="0" smtClean="0">
                <a:effectLst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75"/>
          </p:nvPr>
        </p:nvSpPr>
        <p:spPr>
          <a:xfrm>
            <a:off x="472003" y="336000"/>
            <a:ext cx="7560000" cy="48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21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11"/>
          <p:cNvSpPr>
            <a:spLocks noGrp="1"/>
          </p:cNvSpPr>
          <p:nvPr>
            <p:ph type="body" sz="quarter" idx="126"/>
          </p:nvPr>
        </p:nvSpPr>
        <p:spPr>
          <a:xfrm>
            <a:off x="3080668" y="2162438"/>
            <a:ext cx="2340000" cy="3693067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 lIns="90000" tIns="90000" rIns="90000" bIns="90000">
            <a:noAutofit/>
          </a:bodyPr>
          <a:lstStyle>
            <a:lvl1pPr marL="0" indent="0" algn="l">
              <a:lnSpc>
                <a:spcPct val="110000"/>
              </a:lnSpc>
              <a:spcBef>
                <a:spcPts val="150"/>
              </a:spcBef>
              <a:buNone/>
              <a:defRPr lang="en-SG" sz="1500" b="0" i="0" smtClean="0">
                <a:effectLst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Text Placeholder 11"/>
          <p:cNvSpPr>
            <a:spLocks noGrp="1"/>
          </p:cNvSpPr>
          <p:nvPr>
            <p:ph type="body" sz="quarter" idx="129"/>
          </p:nvPr>
        </p:nvSpPr>
        <p:spPr>
          <a:xfrm>
            <a:off x="5692003" y="2162438"/>
            <a:ext cx="2340000" cy="3693067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 lIns="90000" tIns="90000" rIns="90000" bIns="90000">
            <a:noAutofit/>
          </a:bodyPr>
          <a:lstStyle>
            <a:lvl1pPr marL="0" indent="0" algn="l">
              <a:lnSpc>
                <a:spcPct val="110000"/>
              </a:lnSpc>
              <a:spcBef>
                <a:spcPts val="150"/>
              </a:spcBef>
              <a:buNone/>
              <a:defRPr lang="en-SG" sz="1500" b="0" i="0" smtClean="0">
                <a:effectLst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 Placeholder 11"/>
          <p:cNvSpPr>
            <a:spLocks noGrp="1"/>
          </p:cNvSpPr>
          <p:nvPr>
            <p:ph type="body" sz="quarter" idx="121"/>
          </p:nvPr>
        </p:nvSpPr>
        <p:spPr>
          <a:xfrm>
            <a:off x="1192003" y="1202437"/>
            <a:ext cx="1620002" cy="960000"/>
          </a:xfrm>
          <a:prstGeom prst="rect">
            <a:avLst/>
          </a:prstGeom>
          <a:solidFill>
            <a:schemeClr val="accent1"/>
          </a:solidFill>
        </p:spPr>
        <p:txBody>
          <a:bodyPr lIns="90000" tIns="90000" rIns="90000" bIns="9000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600" b="1" i="0" spc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472003" y="1202437"/>
            <a:ext cx="720000" cy="960000"/>
          </a:xfrm>
          <a:prstGeom prst="rect">
            <a:avLst/>
          </a:prstGeom>
          <a:solidFill>
            <a:schemeClr val="accent1"/>
          </a:solidFill>
        </p:spPr>
        <p:txBody>
          <a:bodyPr lIns="0" tIns="0" rIns="0" bIns="90000" rtlCol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4" name="Text Placeholder 11"/>
          <p:cNvSpPr>
            <a:spLocks noGrp="1"/>
          </p:cNvSpPr>
          <p:nvPr>
            <p:ph type="body" sz="quarter" idx="127"/>
          </p:nvPr>
        </p:nvSpPr>
        <p:spPr>
          <a:xfrm>
            <a:off x="3800667" y="1202437"/>
            <a:ext cx="1620002" cy="960000"/>
          </a:xfrm>
          <a:prstGeom prst="rect">
            <a:avLst/>
          </a:prstGeom>
          <a:solidFill>
            <a:schemeClr val="accent1"/>
          </a:solidFill>
        </p:spPr>
        <p:txBody>
          <a:bodyPr lIns="90000" tIns="90000" rIns="90000" bIns="9000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600" b="1" i="0" spc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28"/>
          </p:nvPr>
        </p:nvSpPr>
        <p:spPr>
          <a:xfrm>
            <a:off x="3080666" y="1202437"/>
            <a:ext cx="720000" cy="960000"/>
          </a:xfrm>
          <a:prstGeom prst="rect">
            <a:avLst/>
          </a:prstGeom>
          <a:solidFill>
            <a:schemeClr val="accent1"/>
          </a:solidFill>
        </p:spPr>
        <p:txBody>
          <a:bodyPr lIns="0" tIns="0" rIns="0" bIns="90000" rtlCol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30"/>
          </p:nvPr>
        </p:nvSpPr>
        <p:spPr>
          <a:xfrm>
            <a:off x="6412002" y="1202437"/>
            <a:ext cx="1620002" cy="960000"/>
          </a:xfrm>
          <a:prstGeom prst="rect">
            <a:avLst/>
          </a:prstGeom>
          <a:solidFill>
            <a:schemeClr val="accent1"/>
          </a:solidFill>
        </p:spPr>
        <p:txBody>
          <a:bodyPr lIns="90000" tIns="90000" rIns="90000" bIns="9000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600" b="1" i="0" spc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1"/>
          </p:nvPr>
        </p:nvSpPr>
        <p:spPr>
          <a:xfrm>
            <a:off x="5692001" y="1202437"/>
            <a:ext cx="720000" cy="960000"/>
          </a:xfrm>
          <a:prstGeom prst="rect">
            <a:avLst/>
          </a:prstGeom>
          <a:solidFill>
            <a:schemeClr val="accent1"/>
          </a:solidFill>
        </p:spPr>
        <p:txBody>
          <a:bodyPr lIns="0" tIns="0" rIns="0" bIns="90000" rtlCol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63"/>
          </p:nvPr>
        </p:nvSpPr>
        <p:spPr>
          <a:xfrm>
            <a:off x="1168631" y="6518548"/>
            <a:ext cx="3657600" cy="17708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11"/>
          <p:cNvSpPr>
            <a:spLocks noGrp="1"/>
          </p:cNvSpPr>
          <p:nvPr>
            <p:ph type="body" sz="quarter" idx="65"/>
          </p:nvPr>
        </p:nvSpPr>
        <p:spPr>
          <a:xfrm>
            <a:off x="4905411" y="6510275"/>
            <a:ext cx="3226423" cy="193627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74736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– Individ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0B6E084D-F45E-18C5-E4F5-63A9D372D658}"/>
              </a:ext>
            </a:extLst>
          </p:cNvPr>
          <p:cNvSpPr txBox="1">
            <a:spLocks/>
          </p:cNvSpPr>
          <p:nvPr userDrawn="1"/>
        </p:nvSpPr>
        <p:spPr>
          <a:xfrm>
            <a:off x="180000" y="6518548"/>
            <a:ext cx="540388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9C778970-B97F-5D4D-AD7B-852714F80265}" type="slidenum">
              <a:rPr lang="en-US" sz="600" smtClean="0">
                <a:solidFill>
                  <a:schemeClr val="bg2">
                    <a:lumMod val="50000"/>
                    <a:alpha val="61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bg2">
                  <a:lumMod val="50000"/>
                  <a:alpha val="61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D0EB0C5C-A996-9671-3F9C-F553C36B31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310" y="6230939"/>
            <a:ext cx="39290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2182006" y="2730061"/>
            <a:ext cx="5850000" cy="336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lang="en-SG" sz="1200" b="0" i="0" smtClean="0">
                <a:effectLst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64"/>
          </p:nvPr>
        </p:nvSpPr>
        <p:spPr>
          <a:xfrm>
            <a:off x="472005" y="1202343"/>
            <a:ext cx="1440000" cy="1920000"/>
          </a:xfrm>
          <a:prstGeom prst="ellipse">
            <a:avLst/>
          </a:prstGeom>
          <a:solidFill>
            <a:schemeClr val="accent2">
              <a:alpha val="10000"/>
            </a:schemeClr>
          </a:solidFill>
        </p:spPr>
        <p:txBody>
          <a:bodyPr rtlCol="0">
            <a:normAutofit/>
          </a:bodyPr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70"/>
          </p:nvPr>
        </p:nvSpPr>
        <p:spPr>
          <a:xfrm>
            <a:off x="2182006" y="1452401"/>
            <a:ext cx="5850002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71"/>
          </p:nvPr>
        </p:nvSpPr>
        <p:spPr>
          <a:xfrm>
            <a:off x="2182006" y="1202343"/>
            <a:ext cx="5850002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1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72"/>
          </p:nvPr>
        </p:nvSpPr>
        <p:spPr>
          <a:xfrm>
            <a:off x="2182006" y="1708507"/>
            <a:ext cx="5850002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73"/>
          </p:nvPr>
        </p:nvSpPr>
        <p:spPr>
          <a:xfrm>
            <a:off x="2182006" y="1963285"/>
            <a:ext cx="5850002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74"/>
          </p:nvPr>
        </p:nvSpPr>
        <p:spPr>
          <a:xfrm>
            <a:off x="2182006" y="2221203"/>
            <a:ext cx="5850002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75"/>
          </p:nvPr>
        </p:nvSpPr>
        <p:spPr>
          <a:xfrm>
            <a:off x="472003" y="336000"/>
            <a:ext cx="7560000" cy="48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21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11"/>
          <p:cNvSpPr>
            <a:spLocks noGrp="1"/>
          </p:cNvSpPr>
          <p:nvPr>
            <p:ph type="body" sz="quarter" idx="63"/>
          </p:nvPr>
        </p:nvSpPr>
        <p:spPr>
          <a:xfrm>
            <a:off x="1168631" y="6518548"/>
            <a:ext cx="3657600" cy="17708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65"/>
          </p:nvPr>
        </p:nvSpPr>
        <p:spPr>
          <a:xfrm>
            <a:off x="4905411" y="6510275"/>
            <a:ext cx="3226423" cy="193627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94218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–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E8E336B-D557-CF11-A060-B075CCCBB070}"/>
              </a:ext>
            </a:extLst>
          </p:cNvPr>
          <p:cNvCxnSpPr>
            <a:cxnSpLocks/>
          </p:cNvCxnSpPr>
          <p:nvPr userDrawn="1"/>
        </p:nvCxnSpPr>
        <p:spPr>
          <a:xfrm>
            <a:off x="471488" y="3524250"/>
            <a:ext cx="7560469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A360AA03-0E17-365A-2633-6CF5891E14A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310" y="6230939"/>
            <a:ext cx="39290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E592B95D-1D96-8D17-8ABE-B33E5247AA0C}"/>
              </a:ext>
            </a:extLst>
          </p:cNvPr>
          <p:cNvSpPr txBox="1">
            <a:spLocks/>
          </p:cNvSpPr>
          <p:nvPr userDrawn="1"/>
        </p:nvSpPr>
        <p:spPr>
          <a:xfrm>
            <a:off x="180000" y="6518548"/>
            <a:ext cx="540388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F2B26C88-2D20-024C-98F6-8BB9CC2CFEE2}" type="slidenum">
              <a:rPr lang="en-US" sz="600" smtClean="0">
                <a:solidFill>
                  <a:schemeClr val="bg2">
                    <a:lumMod val="50000"/>
                    <a:alpha val="61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bg2">
                  <a:lumMod val="50000"/>
                  <a:alpha val="61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Text Placeholder 9"/>
          <p:cNvSpPr>
            <a:spLocks noGrp="1"/>
          </p:cNvSpPr>
          <p:nvPr>
            <p:ph type="body" sz="quarter" idx="75"/>
          </p:nvPr>
        </p:nvSpPr>
        <p:spPr>
          <a:xfrm>
            <a:off x="472003" y="336000"/>
            <a:ext cx="7560000" cy="48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21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472007" y="1202437"/>
            <a:ext cx="720000" cy="960000"/>
          </a:xfrm>
          <a:prstGeom prst="rect">
            <a:avLst/>
          </a:prstGeom>
          <a:solidFill>
            <a:schemeClr val="accent2">
              <a:alpha val="10000"/>
            </a:schemeClr>
          </a:solidFill>
        </p:spPr>
        <p:txBody>
          <a:bodyPr lIns="0" tIns="0" rIns="0" bIns="90000" rtlCol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3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1372002" y="2488537"/>
            <a:ext cx="6660000" cy="768000"/>
          </a:xfrm>
          <a:prstGeom prst="rect">
            <a:avLst/>
          </a:prstGeom>
          <a:noFill/>
        </p:spPr>
        <p:txBody>
          <a:bodyPr lIns="0" tIns="0" rIns="0" bIns="90000">
            <a:no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SG" b="0" i="0">
                <a:effectLst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76"/>
          </p:nvPr>
        </p:nvSpPr>
        <p:spPr>
          <a:xfrm>
            <a:off x="834985" y="2488537"/>
            <a:ext cx="360000" cy="480000"/>
          </a:xfrm>
          <a:prstGeom prst="rect">
            <a:avLst/>
          </a:prstGeom>
          <a:solidFill>
            <a:schemeClr val="accent2">
              <a:alpha val="10000"/>
            </a:schemeClr>
          </a:solidFill>
        </p:spPr>
        <p:txBody>
          <a:bodyPr lIns="0" tIns="0" rIns="0" bIns="90000" rtlCol="0">
            <a:no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84"/>
          </p:nvPr>
        </p:nvSpPr>
        <p:spPr>
          <a:xfrm>
            <a:off x="472007" y="3793140"/>
            <a:ext cx="720000" cy="960000"/>
          </a:xfrm>
          <a:prstGeom prst="rect">
            <a:avLst/>
          </a:prstGeom>
          <a:solidFill>
            <a:schemeClr val="accent2">
              <a:alpha val="10000"/>
            </a:schemeClr>
          </a:solidFill>
        </p:spPr>
        <p:txBody>
          <a:bodyPr lIns="0" tIns="0" rIns="0" bIns="90000" rtlCol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85"/>
          </p:nvPr>
        </p:nvSpPr>
        <p:spPr>
          <a:xfrm>
            <a:off x="1372002" y="5079240"/>
            <a:ext cx="6659998" cy="768000"/>
          </a:xfrm>
          <a:prstGeom prst="rect">
            <a:avLst/>
          </a:prstGeom>
          <a:noFill/>
        </p:spPr>
        <p:txBody>
          <a:bodyPr lIns="0" tIns="0" rIns="0" bIns="90000">
            <a:no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SG" b="0" i="0">
                <a:effectLst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86"/>
          </p:nvPr>
        </p:nvSpPr>
        <p:spPr>
          <a:xfrm>
            <a:off x="1372004" y="4050319"/>
            <a:ext cx="6659998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87"/>
          </p:nvPr>
        </p:nvSpPr>
        <p:spPr>
          <a:xfrm>
            <a:off x="1372004" y="3793045"/>
            <a:ext cx="6659998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1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88"/>
          </p:nvPr>
        </p:nvSpPr>
        <p:spPr>
          <a:xfrm>
            <a:off x="1372004" y="4306424"/>
            <a:ext cx="6659998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89"/>
          </p:nvPr>
        </p:nvSpPr>
        <p:spPr>
          <a:xfrm>
            <a:off x="1372004" y="4561037"/>
            <a:ext cx="6659998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Picture Placeholder 5"/>
          <p:cNvSpPr>
            <a:spLocks noGrp="1"/>
          </p:cNvSpPr>
          <p:nvPr>
            <p:ph type="pic" sz="quarter" idx="90"/>
          </p:nvPr>
        </p:nvSpPr>
        <p:spPr>
          <a:xfrm>
            <a:off x="834985" y="5079240"/>
            <a:ext cx="360000" cy="480000"/>
          </a:xfrm>
          <a:prstGeom prst="rect">
            <a:avLst/>
          </a:prstGeom>
          <a:solidFill>
            <a:schemeClr val="accent2">
              <a:alpha val="10000"/>
            </a:schemeClr>
          </a:solidFill>
        </p:spPr>
        <p:txBody>
          <a:bodyPr lIns="0" tIns="0" rIns="0" bIns="90000" rtlCol="0">
            <a:no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70"/>
          </p:nvPr>
        </p:nvSpPr>
        <p:spPr>
          <a:xfrm>
            <a:off x="1372003" y="1452401"/>
            <a:ext cx="6659997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71"/>
          </p:nvPr>
        </p:nvSpPr>
        <p:spPr>
          <a:xfrm>
            <a:off x="1372003" y="1202343"/>
            <a:ext cx="6659997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1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72"/>
          </p:nvPr>
        </p:nvSpPr>
        <p:spPr>
          <a:xfrm>
            <a:off x="1372003" y="1708507"/>
            <a:ext cx="6659997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11"/>
          <p:cNvSpPr>
            <a:spLocks noGrp="1"/>
          </p:cNvSpPr>
          <p:nvPr>
            <p:ph type="body" sz="quarter" idx="74"/>
          </p:nvPr>
        </p:nvSpPr>
        <p:spPr>
          <a:xfrm>
            <a:off x="1372003" y="1963120"/>
            <a:ext cx="6659997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63"/>
          </p:nvPr>
        </p:nvSpPr>
        <p:spPr>
          <a:xfrm>
            <a:off x="1168631" y="6518548"/>
            <a:ext cx="3657600" cy="17708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65"/>
          </p:nvPr>
        </p:nvSpPr>
        <p:spPr>
          <a:xfrm>
            <a:off x="4905411" y="6510275"/>
            <a:ext cx="3226423" cy="193627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72627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9C0BD834-2249-4186-F6D2-2E108C8006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1310" y="6230939"/>
            <a:ext cx="39290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557FBEE3-DD37-59E9-B475-782A48FE20EB}"/>
              </a:ext>
            </a:extLst>
          </p:cNvPr>
          <p:cNvSpPr txBox="1">
            <a:spLocks/>
          </p:cNvSpPr>
          <p:nvPr userDrawn="1"/>
        </p:nvSpPr>
        <p:spPr>
          <a:xfrm>
            <a:off x="180000" y="6518548"/>
            <a:ext cx="540388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E9477E2F-F23C-254B-8B7D-7339B2488C6C}" type="slidenum">
              <a:rPr lang="en-US" sz="600" smtClean="0">
                <a:solidFill>
                  <a:schemeClr val="bg2">
                    <a:lumMod val="50000"/>
                    <a:alpha val="61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bg2">
                  <a:lumMod val="50000"/>
                  <a:alpha val="61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456262" y="1200000"/>
            <a:ext cx="1800000" cy="1200000"/>
          </a:xfrm>
          <a:prstGeom prst="rect">
            <a:avLst/>
          </a:prstGeom>
          <a:solidFill>
            <a:schemeClr val="accent2">
              <a:alpha val="10000"/>
            </a:schemeClr>
          </a:solidFill>
        </p:spPr>
        <p:txBody>
          <a:bodyPr lIns="0" tIns="0" rIns="0" bIns="0" rtlCol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25"/>
          </p:nvPr>
        </p:nvSpPr>
        <p:spPr>
          <a:xfrm>
            <a:off x="456262" y="2892805"/>
            <a:ext cx="1800000" cy="1200000"/>
          </a:xfrm>
          <a:prstGeom prst="rect">
            <a:avLst/>
          </a:prstGeom>
          <a:solidFill>
            <a:schemeClr val="accent2">
              <a:alpha val="10000"/>
            </a:schemeClr>
          </a:solidFill>
        </p:spPr>
        <p:txBody>
          <a:bodyPr lIns="0" tIns="0" rIns="0" bIns="0" rtlCol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26"/>
          </p:nvPr>
        </p:nvSpPr>
        <p:spPr>
          <a:xfrm>
            <a:off x="2616262" y="3151251"/>
            <a:ext cx="342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27"/>
          </p:nvPr>
        </p:nvSpPr>
        <p:spPr>
          <a:xfrm>
            <a:off x="2616262" y="2893977"/>
            <a:ext cx="342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1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28"/>
          </p:nvPr>
        </p:nvSpPr>
        <p:spPr>
          <a:xfrm>
            <a:off x="2616262" y="3407356"/>
            <a:ext cx="342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29"/>
          </p:nvPr>
        </p:nvSpPr>
        <p:spPr>
          <a:xfrm>
            <a:off x="2616262" y="3662135"/>
            <a:ext cx="342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30"/>
          </p:nvPr>
        </p:nvSpPr>
        <p:spPr>
          <a:xfrm>
            <a:off x="2616262" y="3912837"/>
            <a:ext cx="342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31"/>
          </p:nvPr>
        </p:nvSpPr>
        <p:spPr>
          <a:xfrm>
            <a:off x="456262" y="4585612"/>
            <a:ext cx="1800000" cy="1200000"/>
          </a:xfrm>
          <a:prstGeom prst="rect">
            <a:avLst/>
          </a:prstGeom>
          <a:solidFill>
            <a:schemeClr val="accent2">
              <a:alpha val="10000"/>
            </a:schemeClr>
          </a:solidFill>
        </p:spPr>
        <p:txBody>
          <a:bodyPr lIns="0" tIns="0" rIns="0" bIns="0" rtlCol="0"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800" b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6263" y="336000"/>
            <a:ext cx="5579993" cy="48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21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65"/>
          </p:nvPr>
        </p:nvSpPr>
        <p:spPr>
          <a:xfrm>
            <a:off x="2616262" y="4835671"/>
            <a:ext cx="342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66"/>
          </p:nvPr>
        </p:nvSpPr>
        <p:spPr>
          <a:xfrm>
            <a:off x="2616262" y="4585612"/>
            <a:ext cx="342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1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67"/>
          </p:nvPr>
        </p:nvSpPr>
        <p:spPr>
          <a:xfrm>
            <a:off x="2616262" y="5091776"/>
            <a:ext cx="342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68"/>
          </p:nvPr>
        </p:nvSpPr>
        <p:spPr>
          <a:xfrm>
            <a:off x="2616262" y="5346555"/>
            <a:ext cx="342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69"/>
          </p:nvPr>
        </p:nvSpPr>
        <p:spPr>
          <a:xfrm>
            <a:off x="2616262" y="5604472"/>
            <a:ext cx="342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70"/>
          </p:nvPr>
        </p:nvSpPr>
        <p:spPr>
          <a:xfrm>
            <a:off x="2616262" y="1452401"/>
            <a:ext cx="342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11"/>
          <p:cNvSpPr>
            <a:spLocks noGrp="1"/>
          </p:cNvSpPr>
          <p:nvPr>
            <p:ph type="body" sz="quarter" idx="71"/>
          </p:nvPr>
        </p:nvSpPr>
        <p:spPr>
          <a:xfrm>
            <a:off x="2616262" y="1202343"/>
            <a:ext cx="342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1" i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72"/>
          </p:nvPr>
        </p:nvSpPr>
        <p:spPr>
          <a:xfrm>
            <a:off x="2616262" y="1708507"/>
            <a:ext cx="342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73"/>
          </p:nvPr>
        </p:nvSpPr>
        <p:spPr>
          <a:xfrm>
            <a:off x="2616262" y="1963285"/>
            <a:ext cx="342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74"/>
          </p:nvPr>
        </p:nvSpPr>
        <p:spPr>
          <a:xfrm>
            <a:off x="2616262" y="2221203"/>
            <a:ext cx="3420000" cy="24000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200" b="0" spc="0" baseline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63"/>
          </p:nvPr>
        </p:nvSpPr>
        <p:spPr>
          <a:xfrm>
            <a:off x="1168631" y="6518548"/>
            <a:ext cx="3657600" cy="17708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75"/>
          </p:nvPr>
        </p:nvSpPr>
        <p:spPr>
          <a:xfrm>
            <a:off x="4905411" y="6510275"/>
            <a:ext cx="3226423" cy="193627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8026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1">
    <p:bg>
      <p:bgPr>
        <a:solidFill>
          <a:schemeClr val="accent1">
            <a:alpha val="99214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8F600479-4370-C91A-A1F1-CDE51F49575A}"/>
              </a:ext>
            </a:extLst>
          </p:cNvPr>
          <p:cNvSpPr txBox="1">
            <a:spLocks/>
          </p:cNvSpPr>
          <p:nvPr/>
        </p:nvSpPr>
        <p:spPr>
          <a:xfrm>
            <a:off x="4208860" y="4276726"/>
            <a:ext cx="787003" cy="20161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b="0" kern="120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SG" sz="1200" dirty="0">
                <a:solidFill>
                  <a:schemeClr val="bg1"/>
                </a:solidFill>
              </a:rPr>
              <a:t>ASTARSG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34C2F51-B978-0094-5E30-77D9374CD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885" y="4276726"/>
            <a:ext cx="198834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A logo of a camera&#10;&#10;Description automatically generated">
            <a:extLst>
              <a:ext uri="{FF2B5EF4-FFF2-40B4-BE49-F238E27FC236}">
                <a16:creationId xmlns:a16="http://schemas.microsoft.com/office/drawing/2014/main" id="{A5F034CC-B89B-9C0A-5114-C05502429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560" y="4276726"/>
            <a:ext cx="198834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A black letter f in a white circle&#10;&#10;Description automatically generated">
            <a:extLst>
              <a:ext uri="{FF2B5EF4-FFF2-40B4-BE49-F238E27FC236}">
                <a16:creationId xmlns:a16="http://schemas.microsoft.com/office/drawing/2014/main" id="{F431761E-3D73-768B-6876-5EA216E13FB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091" y="4262439"/>
            <a:ext cx="20597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19C91D5-E389-3417-6DF2-D38509F2A760}"/>
              </a:ext>
            </a:extLst>
          </p:cNvPr>
          <p:cNvCxnSpPr>
            <a:cxnSpLocks/>
          </p:cNvCxnSpPr>
          <p:nvPr userDrawn="1"/>
        </p:nvCxnSpPr>
        <p:spPr>
          <a:xfrm>
            <a:off x="2270522" y="3576638"/>
            <a:ext cx="4699397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8">
            <a:extLst>
              <a:ext uri="{FF2B5EF4-FFF2-40B4-BE49-F238E27FC236}">
                <a16:creationId xmlns:a16="http://schemas.microsoft.com/office/drawing/2014/main" id="{1A12F4FD-D5FE-F55A-5AD0-17D6FAE606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913" y="842964"/>
            <a:ext cx="2258616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5DDFADCB-E69F-DA96-FC89-C99C80CCC94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70522" y="2628900"/>
            <a:ext cx="4699397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9pPr>
          </a:lstStyle>
          <a:p>
            <a:pPr algn="ctr" eaLnBrk="1" hangingPunct="1"/>
            <a:r>
              <a:rPr lang="en-US" altLang="en-US" sz="3450" b="1">
                <a:solidFill>
                  <a:schemeClr val="bg1"/>
                </a:solidFill>
              </a:rPr>
              <a:t>THANK YOU</a:t>
            </a:r>
            <a:endParaRPr lang="en-SG" altLang="en-US" sz="3450" b="1">
              <a:solidFill>
                <a:schemeClr val="bg1"/>
              </a:solidFill>
            </a:endParaRP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500B7A7-B7DB-FC8E-D015-120E5FDE3804}"/>
              </a:ext>
            </a:extLst>
          </p:cNvPr>
          <p:cNvSpPr txBox="1">
            <a:spLocks/>
          </p:cNvSpPr>
          <p:nvPr userDrawn="1"/>
        </p:nvSpPr>
        <p:spPr>
          <a:xfrm>
            <a:off x="5453063" y="4276726"/>
            <a:ext cx="960835" cy="20161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b="0" kern="120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SG" sz="1200" dirty="0">
                <a:solidFill>
                  <a:schemeClr val="bg1"/>
                </a:solidFill>
              </a:rPr>
              <a:t>ASTAR-SG</a:t>
            </a:r>
          </a:p>
        </p:txBody>
      </p:sp>
      <p:pic>
        <p:nvPicPr>
          <p:cNvPr id="11" name="Picture 11" descr="A black arrow on a white background&#10;&#10;Description automatically generated">
            <a:extLst>
              <a:ext uri="{FF2B5EF4-FFF2-40B4-BE49-F238E27FC236}">
                <a16:creationId xmlns:a16="http://schemas.microsoft.com/office/drawing/2014/main" id="{4760647D-9A4F-A8ED-3453-7602BBABB0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510" y="4273551"/>
            <a:ext cx="279797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2" descr="A white logo on a black background&#10;&#10;Description automatically generated">
            <a:extLst>
              <a:ext uri="{FF2B5EF4-FFF2-40B4-BE49-F238E27FC236}">
                <a16:creationId xmlns:a16="http://schemas.microsoft.com/office/drawing/2014/main" id="{8B294592-2000-2E1B-2445-185B267CD7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7" y="4281489"/>
            <a:ext cx="167879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6E32661E-03C5-AA44-0491-E2DDBF6DCC12}"/>
              </a:ext>
            </a:extLst>
          </p:cNvPr>
          <p:cNvSpPr txBox="1">
            <a:spLocks/>
          </p:cNvSpPr>
          <p:nvPr userDrawn="1"/>
        </p:nvSpPr>
        <p:spPr>
          <a:xfrm>
            <a:off x="179785" y="6518275"/>
            <a:ext cx="540544" cy="177800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fld id="{6EBBBF8F-6524-754D-90E0-D6D91032A611}" type="slidenum">
              <a:rPr lang="en-US" altLang="en-US" sz="600">
                <a:solidFill>
                  <a:schemeClr val="bg1"/>
                </a:solidFill>
                <a:cs typeface="Open Sans" panose="020B0606030504020204" pitchFamily="34" charset="0"/>
              </a:rPr>
              <a:pPr eaLnBrk="1" hangingPunct="1">
                <a:lnSpc>
                  <a:spcPct val="110000"/>
                </a:lnSpc>
              </a:pPr>
              <a:t>‹#›</a:t>
            </a:fld>
            <a:endParaRPr lang="en-US" altLang="en-US" sz="600">
              <a:solidFill>
                <a:schemeClr val="bg1"/>
              </a:solidFill>
              <a:cs typeface="Open Sans" panose="020B0606030504020204" pitchFamily="34" charset="0"/>
            </a:endParaRP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64"/>
          </p:nvPr>
        </p:nvSpPr>
        <p:spPr>
          <a:xfrm>
            <a:off x="585002" y="3766678"/>
            <a:ext cx="7973995" cy="19210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10000"/>
              </a:lnSpc>
              <a:buNone/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11"/>
          <p:cNvSpPr>
            <a:spLocks noGrp="1"/>
          </p:cNvSpPr>
          <p:nvPr>
            <p:ph type="body" sz="quarter" idx="63"/>
          </p:nvPr>
        </p:nvSpPr>
        <p:spPr>
          <a:xfrm>
            <a:off x="1168631" y="6518548"/>
            <a:ext cx="3657600" cy="17708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13151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593E2026-763F-EFB3-6ADB-BE03AED21417}"/>
              </a:ext>
            </a:extLst>
          </p:cNvPr>
          <p:cNvSpPr txBox="1">
            <a:spLocks/>
          </p:cNvSpPr>
          <p:nvPr userDrawn="1"/>
        </p:nvSpPr>
        <p:spPr>
          <a:xfrm>
            <a:off x="5409010" y="4310063"/>
            <a:ext cx="960834" cy="20161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b="0" kern="120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SG" sz="1200" dirty="0">
                <a:solidFill>
                  <a:schemeClr val="accent1"/>
                </a:solidFill>
              </a:rPr>
              <a:t>ASTAR-SG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967F9C7E-B168-1943-6ABD-55CE5E291670}"/>
              </a:ext>
            </a:extLst>
          </p:cNvPr>
          <p:cNvSpPr txBox="1">
            <a:spLocks/>
          </p:cNvSpPr>
          <p:nvPr userDrawn="1"/>
        </p:nvSpPr>
        <p:spPr>
          <a:xfrm>
            <a:off x="4157662" y="4305301"/>
            <a:ext cx="787004" cy="20002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b="0" kern="120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SG" sz="1200" dirty="0">
                <a:solidFill>
                  <a:schemeClr val="accent1"/>
                </a:solidFill>
              </a:rPr>
              <a:t>ASTARSG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D2B41184-DC74-6845-E3E0-9FAA534776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738" y="4294188"/>
            <a:ext cx="198835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10555998-D14F-44F2-E80C-D2B2FF4B50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841" y="4294188"/>
            <a:ext cx="198834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1440C3E9-EA2C-2DA0-E302-6C12C64ED7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897" y="4294188"/>
            <a:ext cx="198834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47200B3-EC18-09F6-4D8E-4A86B4F66ABF}"/>
              </a:ext>
            </a:extLst>
          </p:cNvPr>
          <p:cNvCxnSpPr>
            <a:cxnSpLocks/>
          </p:cNvCxnSpPr>
          <p:nvPr userDrawn="1"/>
        </p:nvCxnSpPr>
        <p:spPr>
          <a:xfrm>
            <a:off x="2270522" y="3576638"/>
            <a:ext cx="4699397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>
            <a:extLst>
              <a:ext uri="{FF2B5EF4-FFF2-40B4-BE49-F238E27FC236}">
                <a16:creationId xmlns:a16="http://schemas.microsoft.com/office/drawing/2014/main" id="{3819E5CF-FBD5-0BB0-6E94-A487F679F32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485" y="854075"/>
            <a:ext cx="2252663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2D002DC5-51AB-9F56-002F-64E9D2FE1DB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70522" y="2760663"/>
            <a:ext cx="4699397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</a:defRPr>
            </a:lvl9pPr>
          </a:lstStyle>
          <a:p>
            <a:pPr algn="ctr" eaLnBrk="1" hangingPunct="1"/>
            <a:r>
              <a:rPr lang="en-US" altLang="en-US" sz="3450" b="1">
                <a:solidFill>
                  <a:schemeClr val="accent1"/>
                </a:solidFill>
              </a:rPr>
              <a:t>THANK YOU</a:t>
            </a:r>
            <a:endParaRPr lang="en-SG" altLang="en-US" sz="3450" b="1">
              <a:solidFill>
                <a:schemeClr val="accent1"/>
              </a:solidFill>
            </a:endParaRPr>
          </a:p>
        </p:txBody>
      </p:sp>
      <p:pic>
        <p:nvPicPr>
          <p:cNvPr id="11" name="Picture 11" descr="A red and white flag with a white triangle&#10;&#10;Description automatically generated">
            <a:extLst>
              <a:ext uri="{FF2B5EF4-FFF2-40B4-BE49-F238E27FC236}">
                <a16:creationId xmlns:a16="http://schemas.microsoft.com/office/drawing/2014/main" id="{18A0F71E-EF02-5F78-F328-E0C999A2C8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454" y="4303714"/>
            <a:ext cx="272653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6DA444B-555F-883B-90D7-7C73E29DCD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825" y="4303714"/>
            <a:ext cx="166688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7A03C121-0BDC-8309-DB70-C6F4EC45FD34}"/>
              </a:ext>
            </a:extLst>
          </p:cNvPr>
          <p:cNvSpPr txBox="1">
            <a:spLocks/>
          </p:cNvSpPr>
          <p:nvPr userDrawn="1"/>
        </p:nvSpPr>
        <p:spPr>
          <a:xfrm>
            <a:off x="180000" y="6518548"/>
            <a:ext cx="540388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5B2703D2-C1A8-CD4B-8E22-C3269151C8D9}" type="slidenum">
              <a:rPr lang="en-US" sz="600" smtClean="0">
                <a:solidFill>
                  <a:schemeClr val="bg2">
                    <a:lumMod val="50000"/>
                    <a:alpha val="61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bg2">
                  <a:lumMod val="50000"/>
                  <a:alpha val="61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Text Placeholder 9"/>
          <p:cNvSpPr>
            <a:spLocks noGrp="1"/>
          </p:cNvSpPr>
          <p:nvPr>
            <p:ph type="body" sz="quarter" idx="64"/>
          </p:nvPr>
        </p:nvSpPr>
        <p:spPr>
          <a:xfrm>
            <a:off x="585002" y="3766678"/>
            <a:ext cx="7973995" cy="19210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10000"/>
              </a:lnSpc>
              <a:buNone/>
              <a:defRPr sz="1200" b="0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892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685783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028675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11"/>
          <p:cNvSpPr>
            <a:spLocks noGrp="1"/>
          </p:cNvSpPr>
          <p:nvPr>
            <p:ph type="body" sz="quarter" idx="63"/>
          </p:nvPr>
        </p:nvSpPr>
        <p:spPr>
          <a:xfrm>
            <a:off x="1168631" y="6518548"/>
            <a:ext cx="3657600" cy="177080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675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34017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816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9F4F44-12FA-B8BC-20F8-74BFD999F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86D0E08-3C72-37DF-7A08-5F27EA547F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</p:sldLayoutIdLst>
  <p:txStyles>
    <p:titleStyle>
      <a:lvl1pPr algn="l" defTabSz="684610" rtl="0" fontAlgn="base">
        <a:lnSpc>
          <a:spcPct val="90000"/>
        </a:lnSpc>
        <a:spcBef>
          <a:spcPct val="0"/>
        </a:spcBef>
        <a:spcAft>
          <a:spcPct val="0"/>
        </a:spcAft>
        <a:defRPr sz="345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algn="l" defTabSz="684610" rtl="0" fontAlgn="base">
        <a:lnSpc>
          <a:spcPct val="90000"/>
        </a:lnSpc>
        <a:spcBef>
          <a:spcPct val="0"/>
        </a:spcBef>
        <a:spcAft>
          <a:spcPct val="0"/>
        </a:spcAft>
        <a:defRPr sz="3450">
          <a:solidFill>
            <a:schemeClr val="tx1"/>
          </a:solidFill>
          <a:latin typeface="Open Sans" panose="020B0606030504020204" pitchFamily="34" charset="0"/>
          <a:cs typeface="Open Sans" panose="020B0606030504020204" pitchFamily="34" charset="0"/>
        </a:defRPr>
      </a:lvl2pPr>
      <a:lvl3pPr algn="l" defTabSz="684610" rtl="0" fontAlgn="base">
        <a:lnSpc>
          <a:spcPct val="90000"/>
        </a:lnSpc>
        <a:spcBef>
          <a:spcPct val="0"/>
        </a:spcBef>
        <a:spcAft>
          <a:spcPct val="0"/>
        </a:spcAft>
        <a:defRPr sz="3450">
          <a:solidFill>
            <a:schemeClr val="tx1"/>
          </a:solidFill>
          <a:latin typeface="Open Sans" panose="020B0606030504020204" pitchFamily="34" charset="0"/>
          <a:cs typeface="Open Sans" panose="020B0606030504020204" pitchFamily="34" charset="0"/>
        </a:defRPr>
      </a:lvl3pPr>
      <a:lvl4pPr algn="l" defTabSz="684610" rtl="0" fontAlgn="base">
        <a:lnSpc>
          <a:spcPct val="90000"/>
        </a:lnSpc>
        <a:spcBef>
          <a:spcPct val="0"/>
        </a:spcBef>
        <a:spcAft>
          <a:spcPct val="0"/>
        </a:spcAft>
        <a:defRPr sz="3450">
          <a:solidFill>
            <a:schemeClr val="tx1"/>
          </a:solidFill>
          <a:latin typeface="Open Sans" panose="020B0606030504020204" pitchFamily="34" charset="0"/>
          <a:cs typeface="Open Sans" panose="020B0606030504020204" pitchFamily="34" charset="0"/>
        </a:defRPr>
      </a:lvl4pPr>
      <a:lvl5pPr algn="l" defTabSz="684610" rtl="0" fontAlgn="base">
        <a:lnSpc>
          <a:spcPct val="90000"/>
        </a:lnSpc>
        <a:spcBef>
          <a:spcPct val="0"/>
        </a:spcBef>
        <a:spcAft>
          <a:spcPct val="0"/>
        </a:spcAft>
        <a:defRPr sz="3450">
          <a:solidFill>
            <a:schemeClr val="tx1"/>
          </a:solidFill>
          <a:latin typeface="Open Sans" panose="020B0606030504020204" pitchFamily="34" charset="0"/>
          <a:cs typeface="Open Sans" panose="020B0606030504020204" pitchFamily="34" charset="0"/>
        </a:defRPr>
      </a:lvl5pPr>
      <a:lvl6pPr marL="342900" algn="l" defTabSz="684610" rtl="0" fontAlgn="base">
        <a:lnSpc>
          <a:spcPct val="90000"/>
        </a:lnSpc>
        <a:spcBef>
          <a:spcPct val="0"/>
        </a:spcBef>
        <a:spcAft>
          <a:spcPct val="0"/>
        </a:spcAft>
        <a:defRPr sz="3450">
          <a:solidFill>
            <a:schemeClr val="tx1"/>
          </a:solidFill>
          <a:latin typeface="Open Sans" panose="020B0606030504020204" pitchFamily="34" charset="0"/>
          <a:cs typeface="Open Sans" panose="020B0606030504020204" pitchFamily="34" charset="0"/>
        </a:defRPr>
      </a:lvl6pPr>
      <a:lvl7pPr marL="685800" algn="l" defTabSz="684610" rtl="0" fontAlgn="base">
        <a:lnSpc>
          <a:spcPct val="90000"/>
        </a:lnSpc>
        <a:spcBef>
          <a:spcPct val="0"/>
        </a:spcBef>
        <a:spcAft>
          <a:spcPct val="0"/>
        </a:spcAft>
        <a:defRPr sz="3450">
          <a:solidFill>
            <a:schemeClr val="tx1"/>
          </a:solidFill>
          <a:latin typeface="Open Sans" panose="020B0606030504020204" pitchFamily="34" charset="0"/>
          <a:cs typeface="Open Sans" panose="020B0606030504020204" pitchFamily="34" charset="0"/>
        </a:defRPr>
      </a:lvl7pPr>
      <a:lvl8pPr marL="1028700" algn="l" defTabSz="684610" rtl="0" fontAlgn="base">
        <a:lnSpc>
          <a:spcPct val="90000"/>
        </a:lnSpc>
        <a:spcBef>
          <a:spcPct val="0"/>
        </a:spcBef>
        <a:spcAft>
          <a:spcPct val="0"/>
        </a:spcAft>
        <a:defRPr sz="3450">
          <a:solidFill>
            <a:schemeClr val="tx1"/>
          </a:solidFill>
          <a:latin typeface="Open Sans" panose="020B0606030504020204" pitchFamily="34" charset="0"/>
          <a:cs typeface="Open Sans" panose="020B0606030504020204" pitchFamily="34" charset="0"/>
        </a:defRPr>
      </a:lvl8pPr>
      <a:lvl9pPr marL="1371600" algn="l" defTabSz="684610" rtl="0" fontAlgn="base">
        <a:lnSpc>
          <a:spcPct val="90000"/>
        </a:lnSpc>
        <a:spcBef>
          <a:spcPct val="0"/>
        </a:spcBef>
        <a:spcAft>
          <a:spcPct val="0"/>
        </a:spcAft>
        <a:defRPr sz="3450">
          <a:solidFill>
            <a:schemeClr val="tx1"/>
          </a:solidFill>
          <a:latin typeface="Open Sans" panose="020B0606030504020204" pitchFamily="34" charset="0"/>
          <a:cs typeface="Open Sans" panose="020B0606030504020204" pitchFamily="34" charset="0"/>
        </a:defRPr>
      </a:lvl9pPr>
    </p:titleStyle>
    <p:bodyStyle>
      <a:lvl1pPr marL="170260" indent="-170260" algn="l" defTabSz="68461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513160" indent="-170260" algn="l" defTabSz="68461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856060" indent="-170260" algn="l" defTabSz="68461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198960" indent="-170260" algn="l" defTabSz="68461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541860" indent="-170260" algn="l" defTabSz="68461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8E9C36F-27B5-94D2-4AF7-7A15541D0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771" y="1496601"/>
            <a:ext cx="3467337" cy="1384995"/>
          </a:xfrm>
        </p:spPr>
        <p:txBody>
          <a:bodyPr/>
          <a:lstStyle/>
          <a:p>
            <a:r>
              <a:rPr lang="en-US" sz="1800" dirty="0"/>
              <a:t>A One-Dimensional Integrated Workflow for Tungsten Sputtering, Transport, and Redeposition in the Divertor Region</a:t>
            </a:r>
          </a:p>
        </p:txBody>
      </p:sp>
      <p:sp>
        <p:nvSpPr>
          <p:cNvPr id="37891" name="Text Placeholder 5">
            <a:extLst>
              <a:ext uri="{FF2B5EF4-FFF2-40B4-BE49-F238E27FC236}">
                <a16:creationId xmlns:a16="http://schemas.microsoft.com/office/drawing/2014/main" id="{D1533E67-76CD-1350-2683-C3A9CFF82C31}"/>
              </a:ext>
            </a:extLst>
          </p:cNvPr>
          <p:cNvSpPr>
            <a:spLocks noGrp="1" noChangeArrowheads="1"/>
          </p:cNvSpPr>
          <p:nvPr>
            <p:ph type="body" sz="quarter" idx="67"/>
          </p:nvPr>
        </p:nvSpPr>
        <p:spPr>
          <a:xfrm>
            <a:off x="250927" y="3587652"/>
            <a:ext cx="4216605" cy="3108543"/>
          </a:xfrm>
        </p:spPr>
        <p:txBody>
          <a:bodyPr/>
          <a:lstStyle/>
          <a:p>
            <a:r>
              <a:rPr lang="en-US" altLang="en-US" b="1" dirty="0"/>
              <a:t>Tengfei Tang</a:t>
            </a:r>
            <a:r>
              <a:rPr lang="zh-CN" altLang="en-US" dirty="0"/>
              <a:t>，</a:t>
            </a:r>
            <a:r>
              <a:rPr lang="en-US" dirty="0"/>
              <a:t>K. T. E. Chua¹ A. Geraldini² V. H. Hall-Chen¹ M. Abazorius³ </a:t>
            </a:r>
          </a:p>
          <a:p>
            <a:r>
              <a:rPr lang="en-US" dirty="0"/>
              <a:t> </a:t>
            </a:r>
          </a:p>
          <a:p>
            <a:r>
              <a:rPr lang="en-US" i="1" dirty="0"/>
              <a:t>¹ FEAT, A*STAR, ² University of York</a:t>
            </a:r>
            <a:endParaRPr lang="en-US" dirty="0"/>
          </a:p>
          <a:p>
            <a:r>
              <a:rPr lang="en-US" i="1" dirty="0"/>
              <a:t> ³ CCFE, UKAEA</a:t>
            </a:r>
          </a:p>
          <a:p>
            <a:endParaRPr lang="en-US" i="1" dirty="0"/>
          </a:p>
          <a:p>
            <a:r>
              <a:rPr lang="en-US" i="1" dirty="0"/>
              <a:t>ECW</a:t>
            </a:r>
            <a:r>
              <a:rPr lang="zh-CN" altLang="en-US" i="1" dirty="0"/>
              <a:t> </a:t>
            </a:r>
            <a:r>
              <a:rPr lang="en-US" altLang="zh-CN" i="1" dirty="0"/>
              <a:t>2026</a:t>
            </a:r>
            <a:endParaRPr lang="en-US" dirty="0"/>
          </a:p>
          <a:p>
            <a:endParaRPr lang="en-US" alt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2FB244-82EA-97BD-3656-55FA8002E3D7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Placeholder 1">
            <a:extLst>
              <a:ext uri="{FF2B5EF4-FFF2-40B4-BE49-F238E27FC236}">
                <a16:creationId xmlns:a16="http://schemas.microsoft.com/office/drawing/2014/main" id="{20723676-DCCB-A471-C9D3-1E990353EC07}"/>
              </a:ext>
            </a:extLst>
          </p:cNvPr>
          <p:cNvSpPr>
            <a:spLocks noGrp="1" noChangeArrowheads="1"/>
          </p:cNvSpPr>
          <p:nvPr>
            <p:ph type="body" sz="quarter" idx="36"/>
          </p:nvPr>
        </p:nvSpPr>
        <p:spPr>
          <a:xfrm>
            <a:off x="471487" y="1759744"/>
            <a:ext cx="7559279" cy="3600450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en-US" altLang="en-US" b="1" dirty="0"/>
              <a:t>Tungsten</a:t>
            </a:r>
            <a:r>
              <a:rPr lang="zh-CN" altLang="en-US" b="1" dirty="0"/>
              <a:t> </a:t>
            </a:r>
            <a:r>
              <a:rPr lang="en-US" altLang="zh-CN" b="1" dirty="0"/>
              <a:t>impurity</a:t>
            </a:r>
            <a:r>
              <a:rPr lang="zh-CN" altLang="en-US" b="1" dirty="0"/>
              <a:t> </a:t>
            </a:r>
            <a:r>
              <a:rPr lang="en-US" altLang="zh-CN" b="1" dirty="0"/>
              <a:t>in</a:t>
            </a:r>
            <a:r>
              <a:rPr lang="zh-CN" altLang="en-US" b="1" dirty="0"/>
              <a:t> </a:t>
            </a:r>
            <a:r>
              <a:rPr lang="en-US" altLang="zh-CN" b="1" dirty="0"/>
              <a:t>Tokamak</a:t>
            </a:r>
          </a:p>
          <a:p>
            <a:pPr marL="342900" indent="-342900">
              <a:buAutoNum type="arabicPeriod"/>
            </a:pPr>
            <a:endParaRPr lang="en-US" altLang="en-US" b="1" dirty="0"/>
          </a:p>
          <a:p>
            <a:pPr marL="342900" indent="-342900">
              <a:buAutoNum type="arabicPeriod"/>
            </a:pPr>
            <a:r>
              <a:rPr lang="en-US" altLang="zh-CN" b="1" dirty="0"/>
              <a:t>1D</a:t>
            </a:r>
            <a:r>
              <a:rPr lang="zh-CN" altLang="en-US" b="1" dirty="0"/>
              <a:t> </a:t>
            </a:r>
            <a:r>
              <a:rPr lang="en-US" altLang="en-US" b="1" dirty="0"/>
              <a:t>Sheath model benchmark</a:t>
            </a:r>
          </a:p>
          <a:p>
            <a:pPr marL="342900" indent="-342900">
              <a:buAutoNum type="arabicPeriod"/>
            </a:pPr>
            <a:endParaRPr lang="en-US" altLang="en-US" b="1" dirty="0"/>
          </a:p>
          <a:p>
            <a:pPr marL="342900" indent="-342900">
              <a:buAutoNum type="arabicPeriod"/>
            </a:pPr>
            <a:r>
              <a:rPr lang="en-US" altLang="en-US" b="1" dirty="0"/>
              <a:t>Coupled model for</a:t>
            </a:r>
            <a:r>
              <a:rPr lang="zh-CN" altLang="en-US" b="1" dirty="0"/>
              <a:t> </a:t>
            </a:r>
            <a:r>
              <a:rPr lang="en-US" altLang="zh-CN" b="1" dirty="0"/>
              <a:t>the</a:t>
            </a:r>
            <a:r>
              <a:rPr lang="zh-CN" altLang="en-US" b="1" dirty="0"/>
              <a:t> </a:t>
            </a:r>
            <a:r>
              <a:rPr lang="en-US" altLang="en-US" b="1" dirty="0"/>
              <a:t>tungsten sputtering</a:t>
            </a:r>
          </a:p>
          <a:p>
            <a:pPr marL="342900" indent="-342900">
              <a:buAutoNum type="arabicPeriod"/>
            </a:pPr>
            <a:endParaRPr lang="en-US" altLang="en-US" b="1" dirty="0"/>
          </a:p>
          <a:p>
            <a:pPr marL="342900" indent="-342900">
              <a:buAutoNum type="arabicPeriod"/>
            </a:pPr>
            <a:r>
              <a:rPr lang="en-US" altLang="en-US" b="1" dirty="0"/>
              <a:t>Tungsten impurity under</a:t>
            </a:r>
            <a:r>
              <a:rPr lang="zh-CN" altLang="en-US" b="1" dirty="0"/>
              <a:t> </a:t>
            </a:r>
            <a:r>
              <a:rPr lang="en-US" altLang="zh-CN" b="1" dirty="0"/>
              <a:t>sheath</a:t>
            </a:r>
            <a:r>
              <a:rPr lang="en-US" altLang="en-US" b="1" dirty="0"/>
              <a:t> </a:t>
            </a:r>
          </a:p>
          <a:p>
            <a:pPr marL="342900" indent="-342900">
              <a:buAutoNum type="arabicPeriod"/>
            </a:pPr>
            <a:endParaRPr lang="en-US" altLang="en-US" b="1" dirty="0"/>
          </a:p>
          <a:p>
            <a:pPr marL="342900" indent="-342900">
              <a:buAutoNum type="arabicPeriod"/>
            </a:pPr>
            <a:r>
              <a:rPr lang="en-US" altLang="en-US" b="1" dirty="0"/>
              <a:t>Summary </a:t>
            </a:r>
          </a:p>
        </p:txBody>
      </p:sp>
      <p:sp>
        <p:nvSpPr>
          <p:cNvPr id="40962" name="Text Placeholder 3">
            <a:extLst>
              <a:ext uri="{FF2B5EF4-FFF2-40B4-BE49-F238E27FC236}">
                <a16:creationId xmlns:a16="http://schemas.microsoft.com/office/drawing/2014/main" id="{9FA54BF1-DF7A-59B9-FBB5-C36B53F25D38}"/>
              </a:ext>
            </a:extLst>
          </p:cNvPr>
          <p:cNvSpPr>
            <a:spLocks noGrp="1" noChangeArrowheads="1"/>
          </p:cNvSpPr>
          <p:nvPr>
            <p:ph type="body" sz="quarter" idx="64"/>
          </p:nvPr>
        </p:nvSpPr>
        <p:spPr>
          <a:xfrm>
            <a:off x="471487" y="1112044"/>
            <a:ext cx="7559279" cy="359569"/>
          </a:xfrm>
        </p:spPr>
        <p:txBody>
          <a:bodyPr/>
          <a:lstStyle/>
          <a:p>
            <a:r>
              <a:rPr lang="en-US" alt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39DA6-56BE-3C02-9C2C-EDAFF1FC8237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1169194" y="5745956"/>
            <a:ext cx="3657600" cy="133350"/>
          </a:xfrm>
        </p:spPr>
        <p:txBody>
          <a:bodyPr/>
          <a:lstStyle/>
          <a:p>
            <a:endParaRPr lang="en-US" altLang="en-US">
              <a:solidFill>
                <a:srgbClr val="76717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D22E99-EE6A-3174-5DBF-764F48B87977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4905375" y="5740004"/>
            <a:ext cx="3226594" cy="145256"/>
          </a:xfrm>
        </p:spPr>
        <p:txBody>
          <a:bodyPr/>
          <a:lstStyle/>
          <a:p>
            <a:endParaRPr lang="en-US" altLang="en-US">
              <a:solidFill>
                <a:srgbClr val="76717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03305-74BF-2BE9-F96C-3ABE2131A3D6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/>
        <p:txBody>
          <a:bodyPr/>
          <a:lstStyle/>
          <a:p>
            <a:r>
              <a:rPr lang="en-US" dirty="0"/>
              <a:t>Tungsten</a:t>
            </a:r>
            <a:r>
              <a:rPr lang="zh-CN" altLang="en-US" dirty="0"/>
              <a:t> </a:t>
            </a:r>
            <a:r>
              <a:rPr lang="en-US" altLang="zh-CN" dirty="0"/>
              <a:t>impurity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Tokamak</a:t>
            </a:r>
            <a:endParaRPr lang="en-US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74677C66-8885-CDFE-6A21-1BEB2CF2FE43}"/>
              </a:ext>
            </a:extLst>
          </p:cNvPr>
          <p:cNvSpPr/>
          <p:nvPr/>
        </p:nvSpPr>
        <p:spPr>
          <a:xfrm>
            <a:off x="316230" y="1268730"/>
            <a:ext cx="401193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0E5A8A"/>
                </a:solidFill>
              </a:rPr>
              <a:t>Full poloidal cross-section: W source and transport path</a:t>
            </a:r>
            <a:endParaRPr lang="en-US" sz="1200" dirty="0"/>
          </a:p>
        </p:txBody>
      </p:sp>
      <p:pic>
        <p:nvPicPr>
          <p:cNvPr id="8" name="Image 0" descr="/mnt/data/a_clean_scientific_schematic_illustration_on_a_whi.png">
            <a:extLst>
              <a:ext uri="{FF2B5EF4-FFF2-40B4-BE49-F238E27FC236}">
                <a16:creationId xmlns:a16="http://schemas.microsoft.com/office/drawing/2014/main" id="{5A213511-B8F5-A2F5-B647-759A17EFB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30" y="1700784"/>
            <a:ext cx="3566160" cy="4754880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3FD88A76-D934-440A-AE44-2FAB498363A6}"/>
              </a:ext>
            </a:extLst>
          </p:cNvPr>
          <p:cNvSpPr/>
          <p:nvPr/>
        </p:nvSpPr>
        <p:spPr>
          <a:xfrm>
            <a:off x="4697730" y="1199152"/>
            <a:ext cx="3902202" cy="178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0F2742"/>
                </a:solidFill>
              </a:rPr>
              <a:t>Generation at tungsten plasma-facing components</a:t>
            </a:r>
            <a:endParaRPr lang="en-US" sz="12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AFD4DA19-19B8-B791-1A66-E155550C0A93}"/>
              </a:ext>
            </a:extLst>
          </p:cNvPr>
          <p:cNvSpPr/>
          <p:nvPr/>
        </p:nvSpPr>
        <p:spPr>
          <a:xfrm>
            <a:off x="4876038" y="1916811"/>
            <a:ext cx="2057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675" b="1" dirty="0">
                <a:solidFill>
                  <a:srgbClr val="FFFFFF"/>
                </a:solidFill>
              </a:rPr>
              <a:t>1</a:t>
            </a:r>
            <a:endParaRPr lang="en-US" sz="675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09F1A92D-99B6-A74B-6D96-1B7EC5A00917}"/>
              </a:ext>
            </a:extLst>
          </p:cNvPr>
          <p:cNvSpPr/>
          <p:nvPr/>
        </p:nvSpPr>
        <p:spPr>
          <a:xfrm>
            <a:off x="5118186" y="1565946"/>
            <a:ext cx="3566160" cy="233172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ctr">
            <a:noAutofit/>
          </a:bodyPr>
          <a:lstStyle/>
          <a:p>
            <a:r>
              <a:rPr lang="en-US" sz="1000" dirty="0">
                <a:solidFill>
                  <a:srgbClr val="1D2430"/>
                </a:solidFill>
              </a:rPr>
              <a:t>Incident ions and charge-exchange neutrals strike W divertor targets.</a:t>
            </a:r>
            <a:endParaRPr lang="en-US" sz="10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5C4916C3-3C5D-283B-8F25-FAE8CF21B051}"/>
              </a:ext>
            </a:extLst>
          </p:cNvPr>
          <p:cNvSpPr/>
          <p:nvPr/>
        </p:nvSpPr>
        <p:spPr>
          <a:xfrm>
            <a:off x="4814969" y="2094012"/>
            <a:ext cx="205740" cy="205740"/>
          </a:xfrm>
          <a:prstGeom prst="ellipse">
            <a:avLst/>
          </a:prstGeom>
          <a:solidFill>
            <a:srgbClr val="E45B22"/>
          </a:solidFill>
          <a:ln w="12700">
            <a:solidFill>
              <a:srgbClr val="E45B2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2CA6052C-BD31-5281-C04D-24E942325E31}"/>
              </a:ext>
            </a:extLst>
          </p:cNvPr>
          <p:cNvSpPr/>
          <p:nvPr/>
        </p:nvSpPr>
        <p:spPr>
          <a:xfrm>
            <a:off x="5103005" y="2087154"/>
            <a:ext cx="3566160" cy="233172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ctr">
            <a:noAutofit/>
          </a:bodyPr>
          <a:lstStyle/>
          <a:p>
            <a:r>
              <a:rPr lang="en-US" sz="1000" dirty="0">
                <a:solidFill>
                  <a:srgbClr val="1D2430"/>
                </a:solidFill>
              </a:rPr>
              <a:t>Physical sputtering releases neutral tungsten W⁰ near the surface.</a:t>
            </a:r>
            <a:endParaRPr lang="en-US" sz="100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6067D49E-2560-C842-F260-42298489C6E5}"/>
              </a:ext>
            </a:extLst>
          </p:cNvPr>
          <p:cNvSpPr/>
          <p:nvPr/>
        </p:nvSpPr>
        <p:spPr>
          <a:xfrm>
            <a:off x="4841748" y="2595699"/>
            <a:ext cx="205740" cy="205740"/>
          </a:xfrm>
          <a:prstGeom prst="ellipse">
            <a:avLst/>
          </a:prstGeom>
          <a:solidFill>
            <a:srgbClr val="E45B22"/>
          </a:solidFill>
          <a:ln w="12700">
            <a:solidFill>
              <a:srgbClr val="E45B2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4">
            <a:extLst>
              <a:ext uri="{FF2B5EF4-FFF2-40B4-BE49-F238E27FC236}">
                <a16:creationId xmlns:a16="http://schemas.microsoft.com/office/drawing/2014/main" id="{0EA17938-C18B-B724-CDAA-06FA246BAE06}"/>
              </a:ext>
            </a:extLst>
          </p:cNvPr>
          <p:cNvSpPr/>
          <p:nvPr/>
        </p:nvSpPr>
        <p:spPr>
          <a:xfrm>
            <a:off x="5129784" y="2588841"/>
            <a:ext cx="3566160" cy="233172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ctr">
            <a:noAutofit/>
          </a:bodyPr>
          <a:lstStyle/>
          <a:p>
            <a:r>
              <a:rPr lang="en-US" sz="1000" dirty="0">
                <a:solidFill>
                  <a:srgbClr val="1D2430"/>
                </a:solidFill>
              </a:rPr>
              <a:t>Edge plasma ionizes W⁰ to W⁺ and then higher charge states Wᶻ⁺.</a:t>
            </a:r>
            <a:endParaRPr lang="en-US" sz="1000" dirty="0"/>
          </a:p>
        </p:txBody>
      </p:sp>
      <p:sp>
        <p:nvSpPr>
          <p:cNvPr id="16" name="Shape 15">
            <a:extLst>
              <a:ext uri="{FF2B5EF4-FFF2-40B4-BE49-F238E27FC236}">
                <a16:creationId xmlns:a16="http://schemas.microsoft.com/office/drawing/2014/main" id="{45648323-BDEE-7ABA-A8AE-9F068F5A23DF}"/>
              </a:ext>
            </a:extLst>
          </p:cNvPr>
          <p:cNvSpPr/>
          <p:nvPr/>
        </p:nvSpPr>
        <p:spPr>
          <a:xfrm>
            <a:off x="4572000" y="2945457"/>
            <a:ext cx="4329684" cy="1628829"/>
          </a:xfrm>
          <a:prstGeom prst="roundRect">
            <a:avLst>
              <a:gd name="adj" fmla="val 6863"/>
            </a:avLst>
          </a:prstGeom>
          <a:solidFill>
            <a:srgbClr val="FFFFFF"/>
          </a:solidFill>
          <a:ln w="12700">
            <a:solidFill>
              <a:srgbClr val="C4D0DA"/>
            </a:solidFill>
            <a:prstDash val="solid"/>
          </a:ln>
          <a:effectLst>
            <a:outerShdw blurRad="15240" dist="6350" dir="27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17" name="Text 16">
            <a:extLst>
              <a:ext uri="{FF2B5EF4-FFF2-40B4-BE49-F238E27FC236}">
                <a16:creationId xmlns:a16="http://schemas.microsoft.com/office/drawing/2014/main" id="{78211D81-A77F-EA7B-61F0-3AF51407B6A0}"/>
              </a:ext>
            </a:extLst>
          </p:cNvPr>
          <p:cNvSpPr/>
          <p:nvPr/>
        </p:nvSpPr>
        <p:spPr>
          <a:xfrm>
            <a:off x="4814969" y="3061571"/>
            <a:ext cx="3902202" cy="178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0F2742"/>
                </a:solidFill>
              </a:rPr>
              <a:t>Transport after ionization</a:t>
            </a:r>
            <a:endParaRPr lang="en-US" sz="1600" dirty="0"/>
          </a:p>
        </p:txBody>
      </p:sp>
      <p:sp>
        <p:nvSpPr>
          <p:cNvPr id="18" name="Text 24">
            <a:extLst>
              <a:ext uri="{FF2B5EF4-FFF2-40B4-BE49-F238E27FC236}">
                <a16:creationId xmlns:a16="http://schemas.microsoft.com/office/drawing/2014/main" id="{71F9E09E-0C96-A002-D476-FE5A58406C27}"/>
              </a:ext>
            </a:extLst>
          </p:cNvPr>
          <p:cNvSpPr/>
          <p:nvPr/>
        </p:nvSpPr>
        <p:spPr>
          <a:xfrm>
            <a:off x="4848606" y="4793742"/>
            <a:ext cx="390220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rgbClr val="0F2742"/>
                </a:solidFill>
              </a:rPr>
              <a:t>What the model chain must predict</a:t>
            </a:r>
            <a:endParaRPr lang="en-US" sz="1050" dirty="0"/>
          </a:p>
        </p:txBody>
      </p:sp>
      <p:sp>
        <p:nvSpPr>
          <p:cNvPr id="28" name="Shape 9">
            <a:extLst>
              <a:ext uri="{FF2B5EF4-FFF2-40B4-BE49-F238E27FC236}">
                <a16:creationId xmlns:a16="http://schemas.microsoft.com/office/drawing/2014/main" id="{B203F040-8F88-4F2A-A2AD-ACD7B204B85E}"/>
              </a:ext>
            </a:extLst>
          </p:cNvPr>
          <p:cNvSpPr/>
          <p:nvPr/>
        </p:nvSpPr>
        <p:spPr>
          <a:xfrm>
            <a:off x="4823292" y="1599238"/>
            <a:ext cx="205740" cy="205740"/>
          </a:xfrm>
          <a:prstGeom prst="ellipse">
            <a:avLst/>
          </a:prstGeom>
          <a:solidFill>
            <a:srgbClr val="E45B22"/>
          </a:solidFill>
          <a:ln w="12700">
            <a:solidFill>
              <a:srgbClr val="E45B2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17">
            <a:extLst>
              <a:ext uri="{FF2B5EF4-FFF2-40B4-BE49-F238E27FC236}">
                <a16:creationId xmlns:a16="http://schemas.microsoft.com/office/drawing/2014/main" id="{CE70EDD1-7CFB-159E-53BE-E272636C8D55}"/>
              </a:ext>
            </a:extLst>
          </p:cNvPr>
          <p:cNvSpPr/>
          <p:nvPr/>
        </p:nvSpPr>
        <p:spPr>
          <a:xfrm>
            <a:off x="4841748" y="3443188"/>
            <a:ext cx="85725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000" b="1" dirty="0">
                <a:solidFill>
                  <a:srgbClr val="0E5A8A"/>
                </a:solidFill>
              </a:rPr>
              <a:t>SOL/divertor</a:t>
            </a:r>
            <a:endParaRPr lang="en-US" sz="1000" dirty="0"/>
          </a:p>
        </p:txBody>
      </p:sp>
      <p:sp>
        <p:nvSpPr>
          <p:cNvPr id="30" name="Text 18">
            <a:extLst>
              <a:ext uri="{FF2B5EF4-FFF2-40B4-BE49-F238E27FC236}">
                <a16:creationId xmlns:a16="http://schemas.microsoft.com/office/drawing/2014/main" id="{229DC7BE-F943-2137-8626-31CF7B1E6FCA}"/>
              </a:ext>
            </a:extLst>
          </p:cNvPr>
          <p:cNvSpPr/>
          <p:nvPr/>
        </p:nvSpPr>
        <p:spPr>
          <a:xfrm>
            <a:off x="5911596" y="3443188"/>
            <a:ext cx="2763774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000" dirty="0">
                <a:solidFill>
                  <a:srgbClr val="1D2430"/>
                </a:solidFill>
              </a:rPr>
              <a:t>Parallel flow and friction move W ions along open field lines; many particles redeposit.</a:t>
            </a:r>
            <a:endParaRPr lang="en-US" sz="1000" dirty="0"/>
          </a:p>
        </p:txBody>
      </p:sp>
      <p:sp>
        <p:nvSpPr>
          <p:cNvPr id="31" name="Text 19">
            <a:extLst>
              <a:ext uri="{FF2B5EF4-FFF2-40B4-BE49-F238E27FC236}">
                <a16:creationId xmlns:a16="http://schemas.microsoft.com/office/drawing/2014/main" id="{C774CED7-B116-FFF9-515E-0253E53C74A5}"/>
              </a:ext>
            </a:extLst>
          </p:cNvPr>
          <p:cNvSpPr/>
          <p:nvPr/>
        </p:nvSpPr>
        <p:spPr>
          <a:xfrm>
            <a:off x="4835543" y="3827236"/>
            <a:ext cx="85725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000" b="1" dirty="0">
                <a:solidFill>
                  <a:srgbClr val="0E5A8A"/>
                </a:solidFill>
              </a:rPr>
              <a:t>Pedestal/core</a:t>
            </a:r>
            <a:endParaRPr lang="en-US" sz="1000" dirty="0"/>
          </a:p>
        </p:txBody>
      </p:sp>
      <p:sp>
        <p:nvSpPr>
          <p:cNvPr id="32" name="Text 20">
            <a:extLst>
              <a:ext uri="{FF2B5EF4-FFF2-40B4-BE49-F238E27FC236}">
                <a16:creationId xmlns:a16="http://schemas.microsoft.com/office/drawing/2014/main" id="{577F5383-0EE4-0EA9-0B9E-505412BF65AD}"/>
              </a:ext>
            </a:extLst>
          </p:cNvPr>
          <p:cNvSpPr/>
          <p:nvPr/>
        </p:nvSpPr>
        <p:spPr>
          <a:xfrm>
            <a:off x="5905391" y="3827236"/>
            <a:ext cx="2763774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000" dirty="0">
                <a:solidFill>
                  <a:srgbClr val="1D2430"/>
                </a:solidFill>
              </a:rPr>
              <a:t>Cross-field transport, neoclassical pinch and turbulence set the inward flux.</a:t>
            </a:r>
            <a:endParaRPr lang="en-US" sz="1000" dirty="0"/>
          </a:p>
        </p:txBody>
      </p:sp>
      <p:sp>
        <p:nvSpPr>
          <p:cNvPr id="33" name="Text 21">
            <a:extLst>
              <a:ext uri="{FF2B5EF4-FFF2-40B4-BE49-F238E27FC236}">
                <a16:creationId xmlns:a16="http://schemas.microsoft.com/office/drawing/2014/main" id="{8471BBD0-E95C-D0F3-E7ED-9D17E935EF25}"/>
              </a:ext>
            </a:extLst>
          </p:cNvPr>
          <p:cNvSpPr/>
          <p:nvPr/>
        </p:nvSpPr>
        <p:spPr>
          <a:xfrm>
            <a:off x="4835543" y="4229936"/>
            <a:ext cx="85725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000" b="1" dirty="0">
                <a:solidFill>
                  <a:srgbClr val="0E5A8A"/>
                </a:solidFill>
              </a:rPr>
              <a:t>Radiation</a:t>
            </a:r>
            <a:endParaRPr lang="en-US" sz="1000" dirty="0"/>
          </a:p>
        </p:txBody>
      </p:sp>
      <p:sp>
        <p:nvSpPr>
          <p:cNvPr id="34" name="Text 22">
            <a:extLst>
              <a:ext uri="{FF2B5EF4-FFF2-40B4-BE49-F238E27FC236}">
                <a16:creationId xmlns:a16="http://schemas.microsoft.com/office/drawing/2014/main" id="{6F73EDF7-2DB6-93E1-A460-017E1CCDC6A5}"/>
              </a:ext>
            </a:extLst>
          </p:cNvPr>
          <p:cNvSpPr/>
          <p:nvPr/>
        </p:nvSpPr>
        <p:spPr>
          <a:xfrm>
            <a:off x="5905391" y="4229936"/>
            <a:ext cx="2763774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000" dirty="0">
                <a:solidFill>
                  <a:srgbClr val="1D2430"/>
                </a:solidFill>
              </a:rPr>
              <a:t>High-Z W radiates efficiently; small core concentration can cool and dilute the plasma.</a:t>
            </a:r>
            <a:endParaRPr lang="en-US" sz="100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0312B4A-99EB-0971-D523-D72E7197BE4F}"/>
              </a:ext>
            </a:extLst>
          </p:cNvPr>
          <p:cNvGrpSpPr/>
          <p:nvPr/>
        </p:nvGrpSpPr>
        <p:grpSpPr>
          <a:xfrm>
            <a:off x="4427812" y="5132213"/>
            <a:ext cx="4527369" cy="748739"/>
            <a:chOff x="4869180" y="5088636"/>
            <a:chExt cx="3950208" cy="329184"/>
          </a:xfrm>
        </p:grpSpPr>
        <p:sp>
          <p:nvSpPr>
            <p:cNvPr id="39" name="Shape 28">
              <a:extLst>
                <a:ext uri="{FF2B5EF4-FFF2-40B4-BE49-F238E27FC236}">
                  <a16:creationId xmlns:a16="http://schemas.microsoft.com/office/drawing/2014/main" id="{9BF9AA07-5542-9A9F-2745-2CFEA9781B72}"/>
                </a:ext>
              </a:extLst>
            </p:cNvPr>
            <p:cNvSpPr/>
            <p:nvPr/>
          </p:nvSpPr>
          <p:spPr>
            <a:xfrm>
              <a:off x="5685282" y="5088636"/>
              <a:ext cx="685800" cy="32918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7780">
              <a:solidFill>
                <a:srgbClr val="C43D2B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D872C614-45B8-0E34-C2D9-14DD90C16E65}"/>
                </a:ext>
              </a:extLst>
            </p:cNvPr>
            <p:cNvGrpSpPr/>
            <p:nvPr/>
          </p:nvGrpSpPr>
          <p:grpSpPr>
            <a:xfrm>
              <a:off x="4869180" y="5088636"/>
              <a:ext cx="3950208" cy="329184"/>
              <a:chOff x="4869180" y="5088636"/>
              <a:chExt cx="3950208" cy="329184"/>
            </a:xfrm>
          </p:grpSpPr>
          <p:sp>
            <p:nvSpPr>
              <p:cNvPr id="19" name="Shape 25">
                <a:extLst>
                  <a:ext uri="{FF2B5EF4-FFF2-40B4-BE49-F238E27FC236}">
                    <a16:creationId xmlns:a16="http://schemas.microsoft.com/office/drawing/2014/main" id="{170F9AF0-55AC-8C29-10D7-A595F8998023}"/>
                  </a:ext>
                </a:extLst>
              </p:cNvPr>
              <p:cNvSpPr/>
              <p:nvPr/>
            </p:nvSpPr>
            <p:spPr>
              <a:xfrm>
                <a:off x="4869180" y="5088636"/>
                <a:ext cx="685800" cy="329184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7780">
                <a:solidFill>
                  <a:srgbClr val="E45B22"/>
                </a:solidFill>
                <a:prstDash val="solid"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20" name="Shape 27">
                <a:extLst>
                  <a:ext uri="{FF2B5EF4-FFF2-40B4-BE49-F238E27FC236}">
                    <a16:creationId xmlns:a16="http://schemas.microsoft.com/office/drawing/2014/main" id="{6618850D-29C2-AE3F-8452-EFEAD3136974}"/>
                  </a:ext>
                </a:extLst>
              </p:cNvPr>
              <p:cNvSpPr/>
              <p:nvPr/>
            </p:nvSpPr>
            <p:spPr>
              <a:xfrm>
                <a:off x="5561838" y="5205222"/>
                <a:ext cx="116586" cy="102870"/>
              </a:xfrm>
              <a:prstGeom prst="rightArrow">
                <a:avLst/>
              </a:prstGeom>
              <a:solidFill>
                <a:srgbClr val="A8B6C4"/>
              </a:solidFill>
              <a:ln w="12700">
                <a:solidFill>
                  <a:srgbClr val="A8B6C4"/>
                </a:solidFill>
                <a:prstDash val="solid"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21" name="Text 29">
                <a:extLst>
                  <a:ext uri="{FF2B5EF4-FFF2-40B4-BE49-F238E27FC236}">
                    <a16:creationId xmlns:a16="http://schemas.microsoft.com/office/drawing/2014/main" id="{3B6B277D-3CB1-4D17-7D79-68E0FEF75DE1}"/>
                  </a:ext>
                </a:extLst>
              </p:cNvPr>
              <p:cNvSpPr/>
              <p:nvPr/>
            </p:nvSpPr>
            <p:spPr>
              <a:xfrm>
                <a:off x="5705856" y="5136642"/>
                <a:ext cx="644652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algn="ctr"/>
                <a:r>
                  <a:rPr lang="en-US" sz="800" b="1" dirty="0">
                    <a:solidFill>
                      <a:srgbClr val="C43D2B"/>
                    </a:solidFill>
                  </a:rPr>
                  <a:t>sputtering</a:t>
                </a:r>
                <a:endParaRPr lang="en-US" sz="800" dirty="0"/>
              </a:p>
              <a:p>
                <a:pPr algn="ctr"/>
                <a:r>
                  <a:rPr lang="en-US" sz="800" b="1" dirty="0">
                    <a:solidFill>
                      <a:srgbClr val="C43D2B"/>
                    </a:solidFill>
                  </a:rPr>
                  <a:t>Y(E,θ)</a:t>
                </a:r>
                <a:endParaRPr lang="en-US" sz="800" dirty="0"/>
              </a:p>
            </p:txBody>
          </p:sp>
          <p:sp>
            <p:nvSpPr>
              <p:cNvPr id="22" name="Shape 30">
                <a:extLst>
                  <a:ext uri="{FF2B5EF4-FFF2-40B4-BE49-F238E27FC236}">
                    <a16:creationId xmlns:a16="http://schemas.microsoft.com/office/drawing/2014/main" id="{10CAE65F-484E-498A-7D0B-047939CCD46C}"/>
                  </a:ext>
                </a:extLst>
              </p:cNvPr>
              <p:cNvSpPr/>
              <p:nvPr/>
            </p:nvSpPr>
            <p:spPr>
              <a:xfrm>
                <a:off x="6377940" y="5205222"/>
                <a:ext cx="116586" cy="102870"/>
              </a:xfrm>
              <a:prstGeom prst="rightArrow">
                <a:avLst/>
              </a:prstGeom>
              <a:solidFill>
                <a:srgbClr val="A8B6C4"/>
              </a:solidFill>
              <a:ln w="12700">
                <a:solidFill>
                  <a:srgbClr val="A8B6C4"/>
                </a:solidFill>
                <a:prstDash val="solid"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23" name="Shape 31">
                <a:extLst>
                  <a:ext uri="{FF2B5EF4-FFF2-40B4-BE49-F238E27FC236}">
                    <a16:creationId xmlns:a16="http://schemas.microsoft.com/office/drawing/2014/main" id="{397F5A51-AFDC-A01F-F03F-9C2C729092B1}"/>
                  </a:ext>
                </a:extLst>
              </p:cNvPr>
              <p:cNvSpPr/>
              <p:nvPr/>
            </p:nvSpPr>
            <p:spPr>
              <a:xfrm>
                <a:off x="6501384" y="5088636"/>
                <a:ext cx="685800" cy="329184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7780">
                <a:solidFill>
                  <a:srgbClr val="0E5A8A"/>
                </a:solidFill>
                <a:prstDash val="solid"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24" name="Shape 33">
                <a:extLst>
                  <a:ext uri="{FF2B5EF4-FFF2-40B4-BE49-F238E27FC236}">
                    <a16:creationId xmlns:a16="http://schemas.microsoft.com/office/drawing/2014/main" id="{0FA75130-A0BD-D29B-1AD3-0B9BC7446990}"/>
                  </a:ext>
                </a:extLst>
              </p:cNvPr>
              <p:cNvSpPr/>
              <p:nvPr/>
            </p:nvSpPr>
            <p:spPr>
              <a:xfrm>
                <a:off x="7194042" y="5205222"/>
                <a:ext cx="116586" cy="102870"/>
              </a:xfrm>
              <a:prstGeom prst="rightArrow">
                <a:avLst/>
              </a:prstGeom>
              <a:solidFill>
                <a:srgbClr val="A8B6C4"/>
              </a:solidFill>
              <a:ln w="12700">
                <a:solidFill>
                  <a:srgbClr val="A8B6C4"/>
                </a:solidFill>
                <a:prstDash val="solid"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25" name="Shape 34">
                <a:extLst>
                  <a:ext uri="{FF2B5EF4-FFF2-40B4-BE49-F238E27FC236}">
                    <a16:creationId xmlns:a16="http://schemas.microsoft.com/office/drawing/2014/main" id="{837C553B-FB5C-EFB0-B9F8-3D9EEA46A3F4}"/>
                  </a:ext>
                </a:extLst>
              </p:cNvPr>
              <p:cNvSpPr/>
              <p:nvPr/>
            </p:nvSpPr>
            <p:spPr>
              <a:xfrm>
                <a:off x="7317486" y="5088636"/>
                <a:ext cx="685800" cy="329184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7780">
                <a:solidFill>
                  <a:srgbClr val="3E8F6B"/>
                </a:solidFill>
                <a:prstDash val="solid"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26" name="Shape 36">
                <a:extLst>
                  <a:ext uri="{FF2B5EF4-FFF2-40B4-BE49-F238E27FC236}">
                    <a16:creationId xmlns:a16="http://schemas.microsoft.com/office/drawing/2014/main" id="{2FF1A123-040D-ACF7-F313-0277E56E73B4}"/>
                  </a:ext>
                </a:extLst>
              </p:cNvPr>
              <p:cNvSpPr/>
              <p:nvPr/>
            </p:nvSpPr>
            <p:spPr>
              <a:xfrm>
                <a:off x="8010144" y="5205222"/>
                <a:ext cx="116586" cy="102870"/>
              </a:xfrm>
              <a:prstGeom prst="rightArrow">
                <a:avLst/>
              </a:prstGeom>
              <a:solidFill>
                <a:srgbClr val="A8B6C4"/>
              </a:solidFill>
              <a:ln w="12700">
                <a:solidFill>
                  <a:srgbClr val="A8B6C4"/>
                </a:solidFill>
                <a:prstDash val="solid"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27" name="Shape 37">
                <a:extLst>
                  <a:ext uri="{FF2B5EF4-FFF2-40B4-BE49-F238E27FC236}">
                    <a16:creationId xmlns:a16="http://schemas.microsoft.com/office/drawing/2014/main" id="{61BBE07C-10CD-9207-E7CC-8326B3916D1F}"/>
                  </a:ext>
                </a:extLst>
              </p:cNvPr>
              <p:cNvSpPr/>
              <p:nvPr/>
            </p:nvSpPr>
            <p:spPr>
              <a:xfrm>
                <a:off x="8133588" y="5088636"/>
                <a:ext cx="685800" cy="329184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7780">
                <a:solidFill>
                  <a:srgbClr val="0F2742"/>
                </a:solidFill>
                <a:prstDash val="solid"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35" name="Text 26">
                <a:extLst>
                  <a:ext uri="{FF2B5EF4-FFF2-40B4-BE49-F238E27FC236}">
                    <a16:creationId xmlns:a16="http://schemas.microsoft.com/office/drawing/2014/main" id="{4A4A4B88-1D59-C3B3-BFE9-4FD065185934}"/>
                  </a:ext>
                </a:extLst>
              </p:cNvPr>
              <p:cNvSpPr/>
              <p:nvPr/>
            </p:nvSpPr>
            <p:spPr>
              <a:xfrm>
                <a:off x="4889754" y="5136642"/>
                <a:ext cx="644652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algn="ctr"/>
                <a:r>
                  <a:rPr lang="en-US" sz="800" b="1" dirty="0">
                    <a:solidFill>
                      <a:srgbClr val="E45B22"/>
                    </a:solidFill>
                  </a:rPr>
                  <a:t>ion impact</a:t>
                </a:r>
                <a:endParaRPr lang="en-US" sz="800" dirty="0"/>
              </a:p>
              <a:p>
                <a:pPr algn="ctr"/>
                <a:r>
                  <a:rPr lang="en-US" sz="800" b="1" dirty="0">
                    <a:solidFill>
                      <a:srgbClr val="E45B22"/>
                    </a:solidFill>
                  </a:rPr>
                  <a:t>E, θ</a:t>
                </a:r>
                <a:endParaRPr lang="en-US" sz="800" dirty="0"/>
              </a:p>
            </p:txBody>
          </p:sp>
          <p:sp>
            <p:nvSpPr>
              <p:cNvPr id="36" name="Text 32">
                <a:extLst>
                  <a:ext uri="{FF2B5EF4-FFF2-40B4-BE49-F238E27FC236}">
                    <a16:creationId xmlns:a16="http://schemas.microsoft.com/office/drawing/2014/main" id="{10401AF2-FB91-9E41-254F-CC7D37090206}"/>
                  </a:ext>
                </a:extLst>
              </p:cNvPr>
              <p:cNvSpPr/>
              <p:nvPr/>
            </p:nvSpPr>
            <p:spPr>
              <a:xfrm>
                <a:off x="6521958" y="5136642"/>
                <a:ext cx="644652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algn="ctr"/>
                <a:r>
                  <a:rPr lang="en-US" sz="800" b="1" dirty="0">
                    <a:solidFill>
                      <a:srgbClr val="0E5A8A"/>
                    </a:solidFill>
                  </a:rPr>
                  <a:t>ionization</a:t>
                </a:r>
                <a:endParaRPr lang="en-US" sz="800" dirty="0"/>
              </a:p>
              <a:p>
                <a:pPr algn="ctr"/>
                <a:r>
                  <a:rPr lang="en-US" sz="800" b="1" dirty="0">
                    <a:solidFill>
                      <a:srgbClr val="0E5A8A"/>
                    </a:solidFill>
                  </a:rPr>
                  <a:t>W⁰→Wᶻ⁺</a:t>
                </a:r>
                <a:endParaRPr lang="en-US" sz="800" dirty="0"/>
              </a:p>
            </p:txBody>
          </p:sp>
          <p:sp>
            <p:nvSpPr>
              <p:cNvPr id="37" name="Text 35">
                <a:extLst>
                  <a:ext uri="{FF2B5EF4-FFF2-40B4-BE49-F238E27FC236}">
                    <a16:creationId xmlns:a16="http://schemas.microsoft.com/office/drawing/2014/main" id="{10A270F4-DFBD-E47F-9073-DFEEBEC1A71F}"/>
                  </a:ext>
                </a:extLst>
              </p:cNvPr>
              <p:cNvSpPr/>
              <p:nvPr/>
            </p:nvSpPr>
            <p:spPr>
              <a:xfrm>
                <a:off x="7338060" y="5136642"/>
                <a:ext cx="644652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algn="ctr"/>
                <a:r>
                  <a:rPr lang="en-US" sz="800" b="1" dirty="0">
                    <a:solidFill>
                      <a:srgbClr val="3E8F6B"/>
                    </a:solidFill>
                  </a:rPr>
                  <a:t>transport</a:t>
                </a:r>
                <a:endParaRPr lang="en-US" sz="800" dirty="0"/>
              </a:p>
              <a:p>
                <a:pPr algn="ctr"/>
                <a:r>
                  <a:rPr lang="en-US" sz="800" b="1" dirty="0">
                    <a:solidFill>
                      <a:srgbClr val="3E8F6B"/>
                    </a:solidFill>
                  </a:rPr>
                  <a:t>SOL→core</a:t>
                </a:r>
                <a:endParaRPr lang="en-US" sz="800" dirty="0"/>
              </a:p>
            </p:txBody>
          </p:sp>
          <p:sp>
            <p:nvSpPr>
              <p:cNvPr id="38" name="Text 38">
                <a:extLst>
                  <a:ext uri="{FF2B5EF4-FFF2-40B4-BE49-F238E27FC236}">
                    <a16:creationId xmlns:a16="http://schemas.microsoft.com/office/drawing/2014/main" id="{FA155223-D6F7-C3E7-D1C9-8F705848E80A}"/>
                  </a:ext>
                </a:extLst>
              </p:cNvPr>
              <p:cNvSpPr/>
              <p:nvPr/>
            </p:nvSpPr>
            <p:spPr>
              <a:xfrm>
                <a:off x="8154162" y="5136642"/>
                <a:ext cx="644652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algn="ctr"/>
                <a:r>
                  <a:rPr lang="en-US" sz="800" b="1" dirty="0">
                    <a:solidFill>
                      <a:srgbClr val="0F2742"/>
                    </a:solidFill>
                  </a:rPr>
                  <a:t>Radiation</a:t>
                </a:r>
              </a:p>
              <a:p>
                <a:pPr algn="ctr"/>
                <a:r>
                  <a:rPr lang="en-US" altLang="zh-CN" sz="800" b="1" dirty="0">
                    <a:solidFill>
                      <a:srgbClr val="0F2742"/>
                    </a:solidFill>
                  </a:rPr>
                  <a:t>Core</a:t>
                </a:r>
                <a:endParaRPr lang="en-US" sz="800" dirty="0"/>
              </a:p>
            </p:txBody>
          </p:sp>
        </p:grp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F7338D5E-AC19-1AB5-2F68-2F519D5D5E5D}"/>
              </a:ext>
            </a:extLst>
          </p:cNvPr>
          <p:cNvSpPr txBox="1"/>
          <p:nvPr/>
        </p:nvSpPr>
        <p:spPr>
          <a:xfrm>
            <a:off x="4307274" y="5099323"/>
            <a:ext cx="2902983" cy="840287"/>
          </a:xfrm>
          <a:prstGeom prst="rect">
            <a:avLst/>
          </a:prstGeom>
          <a:noFill/>
          <a:ln w="254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14E22B4-EDD5-166D-F5B1-D16A327CB59F}"/>
              </a:ext>
            </a:extLst>
          </p:cNvPr>
          <p:cNvSpPr txBox="1"/>
          <p:nvPr/>
        </p:nvSpPr>
        <p:spPr>
          <a:xfrm>
            <a:off x="5355294" y="6073741"/>
            <a:ext cx="299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00B0F0"/>
                </a:solidFill>
              </a:rPr>
              <a:t>Sheath</a:t>
            </a:r>
            <a:r>
              <a:rPr lang="zh-CN" altLang="en-US" sz="1400" dirty="0">
                <a:solidFill>
                  <a:srgbClr val="00B0F0"/>
                </a:solidFill>
              </a:rPr>
              <a:t> </a:t>
            </a:r>
            <a:endParaRPr lang="en-US" sz="1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729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1B273-37EB-1850-2894-52A1579E8B53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/>
        <p:txBody>
          <a:bodyPr/>
          <a:lstStyle/>
          <a:p>
            <a:r>
              <a:rPr lang="en-US" dirty="0">
                <a:solidFill>
                  <a:srgbClr val="1239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Simulation of tungsten generation and transport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C46857-D4B7-FFAA-0F66-A52600FB4C70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F7B37AF-14AD-7B20-7269-04E7E605F380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3F89C15E-A151-2503-C4D7-66E3D4B44531}"/>
              </a:ext>
            </a:extLst>
          </p:cNvPr>
          <p:cNvSpPr/>
          <p:nvPr/>
        </p:nvSpPr>
        <p:spPr>
          <a:xfrm>
            <a:off x="390906" y="1178070"/>
            <a:ext cx="8332470" cy="178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latin typeface="Arial" pitchFamily="34" charset="0"/>
                <a:ea typeface="Arial" pitchFamily="34" charset="-122"/>
                <a:cs typeface="Arial" pitchFamily="34" charset="-120"/>
              </a:rPr>
              <a:t>Typical code workflow for W source generation, near-wall transport, redeposition, radiation and core penetration</a:t>
            </a:r>
            <a:endParaRPr lang="en-US" sz="1200" dirty="0"/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DA5ACBCC-1714-4650-88A7-E7AEF09EE517}"/>
              </a:ext>
            </a:extLst>
          </p:cNvPr>
          <p:cNvSpPr/>
          <p:nvPr/>
        </p:nvSpPr>
        <p:spPr>
          <a:xfrm>
            <a:off x="2105406" y="2414016"/>
            <a:ext cx="288036" cy="0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1319D28B-E84E-11A1-F37A-49441ACA590F}"/>
              </a:ext>
            </a:extLst>
          </p:cNvPr>
          <p:cNvSpPr/>
          <p:nvPr/>
        </p:nvSpPr>
        <p:spPr>
          <a:xfrm>
            <a:off x="288036" y="1714500"/>
            <a:ext cx="1817370" cy="1405890"/>
          </a:xfrm>
          <a:prstGeom prst="roundRect">
            <a:avLst>
              <a:gd name="adj" fmla="val 5854"/>
            </a:avLst>
          </a:prstGeom>
          <a:noFill/>
          <a:ln w="15240">
            <a:solidFill>
              <a:schemeClr val="tx1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12">
            <a:extLst>
              <a:ext uri="{FF2B5EF4-FFF2-40B4-BE49-F238E27FC236}">
                <a16:creationId xmlns:a16="http://schemas.microsoft.com/office/drawing/2014/main" id="{CC26D701-16E8-D3BC-ED05-515C00DE62EA}"/>
              </a:ext>
            </a:extLst>
          </p:cNvPr>
          <p:cNvSpPr/>
          <p:nvPr/>
        </p:nvSpPr>
        <p:spPr>
          <a:xfrm>
            <a:off x="2393442" y="1714500"/>
            <a:ext cx="1817370" cy="1405890"/>
          </a:xfrm>
          <a:prstGeom prst="roundRect">
            <a:avLst>
              <a:gd name="adj" fmla="val 5854"/>
            </a:avLst>
          </a:prstGeom>
          <a:solidFill>
            <a:srgbClr val="92D050"/>
          </a:solidFill>
          <a:ln w="15240">
            <a:solidFill>
              <a:srgbClr val="92D050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5">
            <a:extLst>
              <a:ext uri="{FF2B5EF4-FFF2-40B4-BE49-F238E27FC236}">
                <a16:creationId xmlns:a16="http://schemas.microsoft.com/office/drawing/2014/main" id="{97B94E4A-DD85-A97B-E4AE-E82A3AA8093C}"/>
              </a:ext>
            </a:extLst>
          </p:cNvPr>
          <p:cNvSpPr/>
          <p:nvPr/>
        </p:nvSpPr>
        <p:spPr>
          <a:xfrm>
            <a:off x="4498848" y="1714500"/>
            <a:ext cx="1817370" cy="1405890"/>
          </a:xfrm>
          <a:prstGeom prst="roundRect">
            <a:avLst>
              <a:gd name="adj" fmla="val 5854"/>
            </a:avLst>
          </a:prstGeom>
          <a:noFill/>
          <a:ln w="15240">
            <a:solidFill>
              <a:schemeClr val="tx1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8">
            <a:extLst>
              <a:ext uri="{FF2B5EF4-FFF2-40B4-BE49-F238E27FC236}">
                <a16:creationId xmlns:a16="http://schemas.microsoft.com/office/drawing/2014/main" id="{E9BBAADE-C667-DF85-AA89-3AF73ED11ABE}"/>
              </a:ext>
            </a:extLst>
          </p:cNvPr>
          <p:cNvSpPr/>
          <p:nvPr/>
        </p:nvSpPr>
        <p:spPr>
          <a:xfrm>
            <a:off x="6604254" y="1714500"/>
            <a:ext cx="1817370" cy="1405890"/>
          </a:xfrm>
          <a:prstGeom prst="roundRect">
            <a:avLst>
              <a:gd name="adj" fmla="val 5854"/>
            </a:avLst>
          </a:prstGeom>
          <a:noFill/>
          <a:ln w="15240">
            <a:solidFill>
              <a:schemeClr val="tx1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CAB91C21-8AF4-FF2C-34A0-1838FAA81DB1}"/>
              </a:ext>
            </a:extLst>
          </p:cNvPr>
          <p:cNvSpPr/>
          <p:nvPr/>
        </p:nvSpPr>
        <p:spPr>
          <a:xfrm>
            <a:off x="390906" y="1796796"/>
            <a:ext cx="161163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rgbClr val="0F37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Edge plasma </a:t>
            </a:r>
            <a:r>
              <a:rPr lang="en-US" altLang="zh-CN" sz="1050" b="1" dirty="0">
                <a:solidFill>
                  <a:srgbClr val="0F37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</a:t>
            </a:r>
            <a:endParaRPr lang="en-US" sz="1050" dirty="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100473A1-8898-EF40-5E7F-86BF832292C7}"/>
              </a:ext>
            </a:extLst>
          </p:cNvPr>
          <p:cNvSpPr/>
          <p:nvPr/>
        </p:nvSpPr>
        <p:spPr>
          <a:xfrm>
            <a:off x="370332" y="2016363"/>
            <a:ext cx="1611630" cy="1049163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ctr">
            <a:noAutofit/>
          </a:bodyPr>
          <a:lstStyle/>
          <a:p>
            <a:r>
              <a:rPr lang="en-US" sz="1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SOLPS-ITER / EDGE2D-EIRENE</a:t>
            </a:r>
            <a:endParaRPr lang="en-US" sz="1000" dirty="0"/>
          </a:p>
          <a:p>
            <a:r>
              <a:rPr lang="en-US" sz="1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UEDGE / Hermes-3 / SOLEDGE</a:t>
            </a:r>
            <a:endParaRPr lang="en-US" sz="1000" dirty="0"/>
          </a:p>
          <a:p>
            <a:endParaRPr lang="en-US" sz="1000" dirty="0"/>
          </a:p>
          <a:p>
            <a:r>
              <a:rPr lang="en-US" sz="1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Outputs: nₑ, Tₑ, Tᵢ, Γᵢ, B, α, neutrals</a:t>
            </a:r>
            <a:endParaRPr lang="en-US" sz="1000" dirty="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3B41EDE6-3CE9-ABAD-30F1-62E55232B8D2}"/>
              </a:ext>
            </a:extLst>
          </p:cNvPr>
          <p:cNvSpPr/>
          <p:nvPr/>
        </p:nvSpPr>
        <p:spPr>
          <a:xfrm>
            <a:off x="2496312" y="1796796"/>
            <a:ext cx="161163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Sheath + W source</a:t>
            </a:r>
            <a:endParaRPr lang="en-US" sz="1050" dirty="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5F98FF53-692A-835D-6EF0-1B2AC6CD5CDF}"/>
              </a:ext>
            </a:extLst>
          </p:cNvPr>
          <p:cNvSpPr/>
          <p:nvPr/>
        </p:nvSpPr>
        <p:spPr>
          <a:xfrm>
            <a:off x="2516886" y="2084832"/>
            <a:ext cx="1570482" cy="980694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ctr">
            <a:normAutofit/>
          </a:bodyPr>
          <a:lstStyle/>
          <a:p>
            <a:r>
              <a:rPr lang="en-US" sz="1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Analytic sheath / PIC </a:t>
            </a:r>
            <a:endParaRPr lang="en-US" sz="1000" dirty="0"/>
          </a:p>
          <a:p>
            <a:r>
              <a:rPr lang="en-US" sz="1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SDTrimSP / TRIM / yield database</a:t>
            </a:r>
            <a:endParaRPr lang="en-US" sz="1000" dirty="0"/>
          </a:p>
          <a:p>
            <a:endParaRPr lang="en-US" sz="1000" dirty="0"/>
          </a:p>
          <a:p>
            <a:r>
              <a:rPr lang="en-US" sz="1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Maps target state → IED/IAD → S_W(E,θ)</a:t>
            </a:r>
            <a:endParaRPr lang="en-US" sz="10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29339567-F918-338F-A9C4-B7486C0BEB57}"/>
              </a:ext>
            </a:extLst>
          </p:cNvPr>
          <p:cNvSpPr/>
          <p:nvPr/>
        </p:nvSpPr>
        <p:spPr>
          <a:xfrm>
            <a:off x="4601718" y="1796796"/>
            <a:ext cx="161163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MC impurity transport</a:t>
            </a:r>
            <a:endParaRPr lang="en-US" sz="10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42EE6C23-3DF6-34A5-D46D-D242D6BA5E9E}"/>
              </a:ext>
            </a:extLst>
          </p:cNvPr>
          <p:cNvSpPr/>
          <p:nvPr/>
        </p:nvSpPr>
        <p:spPr>
          <a:xfrm>
            <a:off x="4622292" y="2084832"/>
            <a:ext cx="1570482" cy="980694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ctr">
            <a:noAutofit/>
          </a:bodyPr>
          <a:lstStyle/>
          <a:p>
            <a:r>
              <a:rPr lang="en-US" sz="1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ERO2.0 / DIVIMP / ASCOT</a:t>
            </a:r>
            <a:r>
              <a:rPr lang="en-US" altLang="zh-CN" sz="1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/OPENEDGE/VANTAGE</a:t>
            </a:r>
          </a:p>
          <a:p>
            <a:endParaRPr lang="en-US" sz="1000" dirty="0"/>
          </a:p>
          <a:p>
            <a:r>
              <a:rPr lang="en-US" sz="1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Trace W⁰ and Wᶻ⁺: ionization, CX, drifts</a:t>
            </a:r>
            <a:endParaRPr lang="en-US" sz="1000" dirty="0"/>
          </a:p>
          <a:p>
            <a:endParaRPr lang="en-US" sz="1000" dirty="0"/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BA46DD68-3654-408A-1469-452295C3FF5F}"/>
              </a:ext>
            </a:extLst>
          </p:cNvPr>
          <p:cNvSpPr/>
          <p:nvPr/>
        </p:nvSpPr>
        <p:spPr>
          <a:xfrm>
            <a:off x="6707124" y="1796796"/>
            <a:ext cx="161163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rgbClr val="4C1D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Core / MHD response</a:t>
            </a:r>
            <a:endParaRPr lang="en-US" sz="1050" dirty="0"/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38205066-6A4C-00A3-2A04-3878EF9D564C}"/>
              </a:ext>
            </a:extLst>
          </p:cNvPr>
          <p:cNvSpPr/>
          <p:nvPr/>
        </p:nvSpPr>
        <p:spPr>
          <a:xfrm>
            <a:off x="6727698" y="2084832"/>
            <a:ext cx="1570482" cy="980694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ctr">
            <a:noAutofit/>
          </a:bodyPr>
          <a:lstStyle/>
          <a:p>
            <a:r>
              <a:rPr lang="en-US" sz="1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STRAHL / JOREK / integrated models</a:t>
            </a:r>
            <a:endParaRPr lang="en-US" sz="1000" dirty="0"/>
          </a:p>
          <a:p>
            <a:r>
              <a:rPr lang="en-US" sz="1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Pedestal-core W accumulation</a:t>
            </a:r>
            <a:endParaRPr lang="en-US" sz="1000" dirty="0"/>
          </a:p>
          <a:p>
            <a:endParaRPr lang="en-US" sz="1000" dirty="0"/>
          </a:p>
          <a:p>
            <a:r>
              <a:rPr lang="en-US" sz="1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Radiative cooling, ELM/RMP/disruption effects</a:t>
            </a:r>
            <a:endParaRPr lang="en-US" sz="1000" dirty="0"/>
          </a:p>
        </p:txBody>
      </p:sp>
      <p:sp>
        <p:nvSpPr>
          <p:cNvPr id="22" name="Shape 2">
            <a:extLst>
              <a:ext uri="{FF2B5EF4-FFF2-40B4-BE49-F238E27FC236}">
                <a16:creationId xmlns:a16="http://schemas.microsoft.com/office/drawing/2014/main" id="{63DF9526-72F9-737A-7E97-A2FBC7A24D00}"/>
              </a:ext>
            </a:extLst>
          </p:cNvPr>
          <p:cNvSpPr/>
          <p:nvPr/>
        </p:nvSpPr>
        <p:spPr>
          <a:xfrm>
            <a:off x="2105406" y="2414016"/>
            <a:ext cx="288036" cy="0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D61D0E56-CDA8-83ED-0BDB-E82B11E1EDD5}"/>
              </a:ext>
            </a:extLst>
          </p:cNvPr>
          <p:cNvSpPr/>
          <p:nvPr/>
        </p:nvSpPr>
        <p:spPr>
          <a:xfrm>
            <a:off x="4210812" y="2414016"/>
            <a:ext cx="288036" cy="0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4">
            <a:extLst>
              <a:ext uri="{FF2B5EF4-FFF2-40B4-BE49-F238E27FC236}">
                <a16:creationId xmlns:a16="http://schemas.microsoft.com/office/drawing/2014/main" id="{996481DE-4CAA-00DB-5E79-6C958EA721B9}"/>
              </a:ext>
            </a:extLst>
          </p:cNvPr>
          <p:cNvSpPr/>
          <p:nvPr/>
        </p:nvSpPr>
        <p:spPr>
          <a:xfrm>
            <a:off x="6316218" y="2414016"/>
            <a:ext cx="288036" cy="0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1">
            <a:extLst>
              <a:ext uri="{FF2B5EF4-FFF2-40B4-BE49-F238E27FC236}">
                <a16:creationId xmlns:a16="http://schemas.microsoft.com/office/drawing/2014/main" id="{A60C9C82-93A9-FD57-2E67-2377D8F7C3A3}"/>
              </a:ext>
            </a:extLst>
          </p:cNvPr>
          <p:cNvSpPr/>
          <p:nvPr/>
        </p:nvSpPr>
        <p:spPr>
          <a:xfrm>
            <a:off x="85725" y="3698488"/>
            <a:ext cx="8634222" cy="1960132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r>
              <a:rPr lang="en-US" altLang="zh-CN" sz="1400" dirty="0"/>
              <a:t>Sheath</a:t>
            </a:r>
            <a:r>
              <a:rPr lang="zh-CN" altLang="en-US" sz="1400" dirty="0"/>
              <a:t> </a:t>
            </a:r>
            <a:r>
              <a:rPr lang="en-US" altLang="zh-CN" sz="1400" dirty="0"/>
              <a:t>physics:</a:t>
            </a:r>
          </a:p>
          <a:p>
            <a:endParaRPr lang="en-US" sz="1400" dirty="0"/>
          </a:p>
        </p:txBody>
      </p:sp>
      <p:sp>
        <p:nvSpPr>
          <p:cNvPr id="27" name="Text 26">
            <a:extLst>
              <a:ext uri="{FF2B5EF4-FFF2-40B4-BE49-F238E27FC236}">
                <a16:creationId xmlns:a16="http://schemas.microsoft.com/office/drawing/2014/main" id="{1B781615-725B-09CD-C053-C55E70897ABF}"/>
              </a:ext>
            </a:extLst>
          </p:cNvPr>
          <p:cNvSpPr/>
          <p:nvPr/>
        </p:nvSpPr>
        <p:spPr>
          <a:xfrm>
            <a:off x="2571342" y="3986184"/>
            <a:ext cx="210540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Floating/sheath potential sets impact energy and ion acceleration</a:t>
            </a:r>
            <a:r>
              <a:rPr lang="zh-CN" alt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altLang="zh-CN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</a:t>
            </a:r>
            <a:r>
              <a:rPr lang="en-US" altLang="zh-CN" sz="140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IED</a:t>
            </a:r>
            <a:r>
              <a:rPr lang="en-US" altLang="zh-CN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en-US" sz="1400" dirty="0"/>
          </a:p>
        </p:txBody>
      </p:sp>
      <p:sp>
        <p:nvSpPr>
          <p:cNvPr id="28" name="Text 28">
            <a:extLst>
              <a:ext uri="{FF2B5EF4-FFF2-40B4-BE49-F238E27FC236}">
                <a16:creationId xmlns:a16="http://schemas.microsoft.com/office/drawing/2014/main" id="{5FF56B62-CC8D-BACD-731E-4C2EDF3E9D18}"/>
              </a:ext>
            </a:extLst>
          </p:cNvPr>
          <p:cNvSpPr/>
          <p:nvPr/>
        </p:nvSpPr>
        <p:spPr>
          <a:xfrm>
            <a:off x="5249799" y="4109628"/>
            <a:ext cx="188595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Magnetic presheath bends gyro-orbits and changes incidence angle </a:t>
            </a:r>
            <a:r>
              <a:rPr lang="en-US" sz="1400" dirty="0" err="1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zh-CN" alt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altLang="zh-CN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</a:t>
            </a:r>
            <a:r>
              <a:rPr lang="en-US" altLang="zh-CN" sz="140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IAD</a:t>
            </a:r>
            <a:r>
              <a:rPr lang="en-US" altLang="zh-CN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en-US" sz="1400" dirty="0"/>
          </a:p>
        </p:txBody>
      </p:sp>
      <p:sp>
        <p:nvSpPr>
          <p:cNvPr id="29" name="Text 30">
            <a:extLst>
              <a:ext uri="{FF2B5EF4-FFF2-40B4-BE49-F238E27FC236}">
                <a16:creationId xmlns:a16="http://schemas.microsoft.com/office/drawing/2014/main" id="{BE87D2D4-A277-E6DB-260F-98ABE0542E4E}"/>
              </a:ext>
            </a:extLst>
          </p:cNvPr>
          <p:cNvSpPr/>
          <p:nvPr/>
        </p:nvSpPr>
        <p:spPr>
          <a:xfrm>
            <a:off x="2516886" y="5129273"/>
            <a:ext cx="188595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Near-wall full-orbit treatment controls prompt </a:t>
            </a:r>
            <a:r>
              <a:rPr lang="en-US" sz="140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redeposition</a:t>
            </a:r>
            <a:r>
              <a:rPr lang="zh-CN" altLang="en-US" sz="140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0" name="Text 32">
            <a:extLst>
              <a:ext uri="{FF2B5EF4-FFF2-40B4-BE49-F238E27FC236}">
                <a16:creationId xmlns:a16="http://schemas.microsoft.com/office/drawing/2014/main" id="{B9F3B331-0C5E-7F15-85B5-732AF067BE24}"/>
              </a:ext>
            </a:extLst>
          </p:cNvPr>
          <p:cNvSpPr/>
          <p:nvPr/>
        </p:nvSpPr>
        <p:spPr>
          <a:xfrm>
            <a:off x="5249799" y="5129273"/>
            <a:ext cx="188595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Divertor regime changes Tₑ, Tᵢ, nₜ, Γᵢ → different </a:t>
            </a:r>
            <a:r>
              <a:rPr lang="en-US" sz="140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 source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C6182E5-2154-89DB-5992-0042627CD54A}"/>
              </a:ext>
            </a:extLst>
          </p:cNvPr>
          <p:cNvCxnSpPr>
            <a:cxnSpLocks/>
          </p:cNvCxnSpPr>
          <p:nvPr/>
        </p:nvCxnSpPr>
        <p:spPr>
          <a:xfrm>
            <a:off x="3302127" y="3146433"/>
            <a:ext cx="0" cy="514061"/>
          </a:xfrm>
          <a:prstGeom prst="straightConnector1">
            <a:avLst/>
          </a:prstGeom>
          <a:ln w="412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757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203781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Code workflow</a:t>
            </a:r>
            <a:r>
              <a:rPr lang="zh-CN" altLang="en-US" sz="2100" b="1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2100" b="1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zh-CN" altLang="en-US" sz="2100" b="1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2100" b="1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zh-CN" altLang="en-US" sz="2100" b="1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2100" b="1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1D</a:t>
            </a:r>
            <a:r>
              <a:rPr lang="zh-CN" altLang="en-US" sz="2100" b="1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2100" b="1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model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02920" y="1188720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/>
              <a:t>Main coupling sequence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30352" y="1481328"/>
            <a:ext cx="1664208" cy="1417320"/>
          </a:xfrm>
          <a:prstGeom prst="roundRect">
            <a:avLst>
              <a:gd name="adj" fmla="val 5161"/>
            </a:avLst>
          </a:prstGeom>
          <a:solidFill>
            <a:srgbClr val="EAF4FF"/>
          </a:solidFill>
          <a:ln w="17780">
            <a:solidFill>
              <a:srgbClr val="0B74C9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" y="1591056"/>
            <a:ext cx="1444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0B74C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Fluid code</a:t>
            </a:r>
            <a:endParaRPr lang="en-US" sz="1380" dirty="0"/>
          </a:p>
        </p:txBody>
      </p:sp>
      <p:sp>
        <p:nvSpPr>
          <p:cNvPr id="9" name="Text 7"/>
          <p:cNvSpPr/>
          <p:nvPr/>
        </p:nvSpPr>
        <p:spPr>
          <a:xfrm>
            <a:off x="640080" y="1883664"/>
            <a:ext cx="14447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b="1" dirty="0">
                <a:solidFill>
                  <a:srgbClr val="4551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Hermes-3</a:t>
            </a:r>
            <a:endParaRPr lang="en-US" sz="960" dirty="0"/>
          </a:p>
        </p:txBody>
      </p:sp>
      <p:sp>
        <p:nvSpPr>
          <p:cNvPr id="10" name="Text 8"/>
          <p:cNvSpPr/>
          <p:nvPr/>
        </p:nvSpPr>
        <p:spPr>
          <a:xfrm>
            <a:off x="640080" y="2157984"/>
            <a:ext cx="1444752" cy="6309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Solve edge/divertor plasma and neutrals.</a:t>
            </a:r>
            <a:endParaRPr lang="en-US" sz="930" dirty="0"/>
          </a:p>
          <a:p>
            <a:pPr marL="0" indent="0">
              <a:buNone/>
            </a:pPr>
            <a:r>
              <a:rPr lang="en-US" sz="93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Output: n_e, T_e, T_i, Gamma_i, q_parallel, flow, B, alpha, recycling state.</a:t>
            </a:r>
            <a:endParaRPr lang="en-US" sz="930" dirty="0"/>
          </a:p>
        </p:txBody>
      </p:sp>
      <p:sp>
        <p:nvSpPr>
          <p:cNvPr id="11" name="Shape 9"/>
          <p:cNvSpPr/>
          <p:nvPr/>
        </p:nvSpPr>
        <p:spPr>
          <a:xfrm>
            <a:off x="2432304" y="1481328"/>
            <a:ext cx="1664208" cy="1417320"/>
          </a:xfrm>
          <a:prstGeom prst="roundRect">
            <a:avLst>
              <a:gd name="adj" fmla="val 5161"/>
            </a:avLst>
          </a:prstGeom>
          <a:solidFill>
            <a:srgbClr val="E9F7F7"/>
          </a:solidFill>
          <a:ln w="17780">
            <a:solidFill>
              <a:srgbClr val="007D8A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542032" y="1591056"/>
            <a:ext cx="1444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007D8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Sheath / MPS</a:t>
            </a:r>
            <a:endParaRPr lang="en-US" sz="1380" dirty="0"/>
          </a:p>
        </p:txBody>
      </p:sp>
      <p:sp>
        <p:nvSpPr>
          <p:cNvPr id="13" name="Text 11"/>
          <p:cNvSpPr/>
          <p:nvPr/>
        </p:nvSpPr>
        <p:spPr>
          <a:xfrm>
            <a:off x="2542032" y="1883664"/>
            <a:ext cx="14447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b="1" dirty="0">
                <a:solidFill>
                  <a:srgbClr val="4551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Clover</a:t>
            </a:r>
            <a:r>
              <a:rPr lang="en-US" altLang="zh-CN" sz="960" b="1" dirty="0">
                <a:solidFill>
                  <a:srgbClr val="4551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</a:t>
            </a:r>
            <a:r>
              <a:rPr lang="zh-CN" altLang="en-US" sz="960" b="1" dirty="0">
                <a:solidFill>
                  <a:srgbClr val="4551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960" b="1" dirty="0">
                <a:solidFill>
                  <a:srgbClr val="4551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GYRAZE</a:t>
            </a:r>
            <a:r>
              <a:rPr lang="zh-CN" altLang="en-US" sz="960" b="1" dirty="0">
                <a:solidFill>
                  <a:srgbClr val="4551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*</a:t>
            </a:r>
            <a:endParaRPr lang="en-US" sz="960" dirty="0"/>
          </a:p>
        </p:txBody>
      </p:sp>
      <p:sp>
        <p:nvSpPr>
          <p:cNvPr id="14" name="Text 12"/>
          <p:cNvSpPr/>
          <p:nvPr/>
        </p:nvSpPr>
        <p:spPr>
          <a:xfrm>
            <a:off x="2542032" y="2157984"/>
            <a:ext cx="1444752" cy="6309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fluid target state to near-wall fields.</a:t>
            </a:r>
            <a:endParaRPr lang="en-US" sz="930" dirty="0"/>
          </a:p>
          <a:p>
            <a:pPr marL="0" indent="0">
              <a:buNone/>
            </a:pPr>
            <a:r>
              <a:rPr lang="en-US" sz="93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Output: phi_s, E(x), sheath potential, magnetic-presheath bending.</a:t>
            </a:r>
            <a:endParaRPr lang="en-US" sz="930" dirty="0"/>
          </a:p>
        </p:txBody>
      </p:sp>
      <p:sp>
        <p:nvSpPr>
          <p:cNvPr id="15" name="Shape 13"/>
          <p:cNvSpPr/>
          <p:nvPr/>
        </p:nvSpPr>
        <p:spPr>
          <a:xfrm>
            <a:off x="4334256" y="1481328"/>
            <a:ext cx="1664208" cy="1417320"/>
          </a:xfrm>
          <a:prstGeom prst="roundRect">
            <a:avLst>
              <a:gd name="adj" fmla="val 5161"/>
            </a:avLst>
          </a:prstGeom>
          <a:solidFill>
            <a:srgbClr val="FFF1E6"/>
          </a:solidFill>
          <a:ln w="17780">
            <a:solidFill>
              <a:srgbClr val="E86A17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443984" y="1591056"/>
            <a:ext cx="1444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E86A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MC tracing</a:t>
            </a:r>
            <a:endParaRPr lang="en-US" sz="1380" dirty="0"/>
          </a:p>
        </p:txBody>
      </p:sp>
      <p:sp>
        <p:nvSpPr>
          <p:cNvPr id="17" name="Text 15"/>
          <p:cNvSpPr/>
          <p:nvPr/>
        </p:nvSpPr>
        <p:spPr>
          <a:xfrm>
            <a:off x="4443984" y="1883664"/>
            <a:ext cx="14447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b="1" dirty="0">
                <a:solidFill>
                  <a:srgbClr val="4551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sample ions in E and B</a:t>
            </a:r>
            <a:endParaRPr lang="en-US" sz="960" dirty="0"/>
          </a:p>
        </p:txBody>
      </p:sp>
      <p:sp>
        <p:nvSpPr>
          <p:cNvPr id="18" name="Text 16"/>
          <p:cNvSpPr/>
          <p:nvPr/>
        </p:nvSpPr>
        <p:spPr>
          <a:xfrm>
            <a:off x="4443984" y="2157984"/>
            <a:ext cx="1444752" cy="6309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Sample f_i(v) and integrate ion orbits.</a:t>
            </a:r>
            <a:endParaRPr lang="en-US" sz="930" dirty="0"/>
          </a:p>
          <a:p>
            <a:pPr marL="0" indent="0">
              <a:buNone/>
            </a:pPr>
            <a:r>
              <a:rPr lang="en-US" sz="93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Output: Gamma_i(E,theta), IED/IAD, flux-weighted impact distribution.</a:t>
            </a:r>
            <a:endParaRPr lang="en-US" sz="930" dirty="0"/>
          </a:p>
        </p:txBody>
      </p:sp>
      <p:sp>
        <p:nvSpPr>
          <p:cNvPr id="19" name="Shape 17"/>
          <p:cNvSpPr/>
          <p:nvPr/>
        </p:nvSpPr>
        <p:spPr>
          <a:xfrm>
            <a:off x="6236208" y="1481328"/>
            <a:ext cx="1664208" cy="1417320"/>
          </a:xfrm>
          <a:prstGeom prst="roundRect">
            <a:avLst>
              <a:gd name="adj" fmla="val 5161"/>
            </a:avLst>
          </a:prstGeom>
          <a:solidFill>
            <a:srgbClr val="FDECEA"/>
          </a:solidFill>
          <a:ln w="17780">
            <a:solidFill>
              <a:srgbClr val="D93025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345936" y="1591056"/>
            <a:ext cx="1444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b="1" dirty="0">
                <a:solidFill>
                  <a:srgbClr val="D9302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4. DSMC</a:t>
            </a:r>
            <a:endParaRPr lang="en-US" sz="1380" dirty="0"/>
          </a:p>
        </p:txBody>
      </p:sp>
      <p:sp>
        <p:nvSpPr>
          <p:cNvPr id="21" name="Text 19"/>
          <p:cNvSpPr/>
          <p:nvPr/>
        </p:nvSpPr>
        <p:spPr>
          <a:xfrm>
            <a:off x="6345936" y="1883664"/>
            <a:ext cx="14447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b="1" dirty="0">
                <a:solidFill>
                  <a:srgbClr val="4551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near-wall W / neutrals</a:t>
            </a:r>
            <a:endParaRPr lang="en-US" sz="960" dirty="0"/>
          </a:p>
        </p:txBody>
      </p:sp>
      <p:sp>
        <p:nvSpPr>
          <p:cNvPr id="22" name="Text 20"/>
          <p:cNvSpPr/>
          <p:nvPr/>
        </p:nvSpPr>
        <p:spPr>
          <a:xfrm>
            <a:off x="6345936" y="2157984"/>
            <a:ext cx="1444752" cy="6309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sputtered W, reflected particles and neutral collisions.</a:t>
            </a:r>
            <a:endParaRPr lang="en-US" sz="930" dirty="0"/>
          </a:p>
          <a:p>
            <a:pPr marL="0" indent="0">
              <a:buNone/>
            </a:pPr>
            <a:r>
              <a:rPr lang="en-US" sz="93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Output: redeposition, escape fraction, W source to plasma.</a:t>
            </a:r>
            <a:endParaRPr lang="en-US" sz="930" dirty="0"/>
          </a:p>
        </p:txBody>
      </p:sp>
      <p:sp>
        <p:nvSpPr>
          <p:cNvPr id="23" name="Shape 21"/>
          <p:cNvSpPr/>
          <p:nvPr/>
        </p:nvSpPr>
        <p:spPr>
          <a:xfrm>
            <a:off x="2221992" y="2194560"/>
            <a:ext cx="173736" cy="0"/>
          </a:xfrm>
          <a:prstGeom prst="line">
            <a:avLst/>
          </a:prstGeom>
          <a:noFill/>
          <a:ln w="16510">
            <a:solidFill>
              <a:srgbClr val="45515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4123944" y="2194560"/>
            <a:ext cx="173736" cy="0"/>
          </a:xfrm>
          <a:prstGeom prst="line">
            <a:avLst/>
          </a:prstGeom>
          <a:noFill/>
          <a:ln w="16510">
            <a:solidFill>
              <a:srgbClr val="45515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6025896" y="2194560"/>
            <a:ext cx="173736" cy="0"/>
          </a:xfrm>
          <a:prstGeom prst="line">
            <a:avLst/>
          </a:prstGeom>
          <a:noFill/>
          <a:ln w="16510">
            <a:solidFill>
              <a:srgbClr val="45515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329184" y="4005073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/>
              <a:t>What each coupling stage changes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594360" y="4709160"/>
            <a:ext cx="2523744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2700">
            <a:solidFill>
              <a:srgbClr val="D9E1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685800" y="4791456"/>
            <a:ext cx="2340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b="1" dirty="0">
                <a:solidFill>
                  <a:srgbClr val="173B57"/>
                </a:solidFill>
              </a:rPr>
              <a:t>Fluid -&gt; sheath</a:t>
            </a:r>
            <a:endParaRPr lang="en-US" sz="1130" dirty="0"/>
          </a:p>
        </p:txBody>
      </p:sp>
      <p:sp>
        <p:nvSpPr>
          <p:cNvPr id="37" name="Text 35"/>
          <p:cNvSpPr/>
          <p:nvPr/>
        </p:nvSpPr>
        <p:spPr>
          <a:xfrm>
            <a:off x="685800" y="5029200"/>
            <a:ext cx="2340864" cy="34747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1F2933"/>
                </a:solidFill>
              </a:rPr>
              <a:t>Plasma</a:t>
            </a:r>
            <a:r>
              <a:rPr lang="zh-CN" altLang="en-US" sz="880" dirty="0">
                <a:solidFill>
                  <a:srgbClr val="1F2933"/>
                </a:solidFill>
              </a:rPr>
              <a:t> </a:t>
            </a:r>
            <a:r>
              <a:rPr lang="en-US" altLang="zh-CN" sz="880" dirty="0">
                <a:solidFill>
                  <a:srgbClr val="1F2933"/>
                </a:solidFill>
              </a:rPr>
              <a:t>background</a:t>
            </a:r>
            <a:endParaRPr lang="en-US" sz="880" dirty="0"/>
          </a:p>
        </p:txBody>
      </p:sp>
      <p:sp>
        <p:nvSpPr>
          <p:cNvPr id="38" name="Shape 36"/>
          <p:cNvSpPr/>
          <p:nvPr/>
        </p:nvSpPr>
        <p:spPr>
          <a:xfrm>
            <a:off x="3438144" y="4709160"/>
            <a:ext cx="2523744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2700">
            <a:solidFill>
              <a:srgbClr val="D9E1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3529584" y="4791456"/>
            <a:ext cx="2340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b="1" dirty="0">
                <a:solidFill>
                  <a:srgbClr val="173B57"/>
                </a:solidFill>
              </a:rPr>
              <a:t>Sheath -&gt; MC</a:t>
            </a:r>
            <a:endParaRPr lang="en-US" sz="1130" dirty="0"/>
          </a:p>
        </p:txBody>
      </p:sp>
      <p:sp>
        <p:nvSpPr>
          <p:cNvPr id="40" name="Text 38"/>
          <p:cNvSpPr/>
          <p:nvPr/>
        </p:nvSpPr>
        <p:spPr>
          <a:xfrm>
            <a:off x="3529584" y="5029200"/>
            <a:ext cx="2340864" cy="34747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1F2933"/>
                </a:solidFill>
              </a:rPr>
              <a:t>IAE</a:t>
            </a:r>
            <a:r>
              <a:rPr lang="zh-CN" altLang="en-US" sz="880" dirty="0">
                <a:solidFill>
                  <a:srgbClr val="1F2933"/>
                </a:solidFill>
              </a:rPr>
              <a:t> </a:t>
            </a:r>
            <a:r>
              <a:rPr lang="en-US" altLang="zh-CN" sz="880" dirty="0">
                <a:solidFill>
                  <a:srgbClr val="1F2933"/>
                </a:solidFill>
              </a:rPr>
              <a:t>and</a:t>
            </a:r>
            <a:r>
              <a:rPr lang="zh-CN" altLang="en-US" sz="880" dirty="0">
                <a:solidFill>
                  <a:srgbClr val="1F2933"/>
                </a:solidFill>
              </a:rPr>
              <a:t> </a:t>
            </a:r>
            <a:r>
              <a:rPr lang="en-US" altLang="zh-CN" sz="880" dirty="0">
                <a:solidFill>
                  <a:srgbClr val="1F2933"/>
                </a:solidFill>
              </a:rPr>
              <a:t>IDE</a:t>
            </a:r>
            <a:endParaRPr lang="en-US" sz="880" dirty="0"/>
          </a:p>
        </p:txBody>
      </p:sp>
      <p:sp>
        <p:nvSpPr>
          <p:cNvPr id="41" name="Shape 39"/>
          <p:cNvSpPr/>
          <p:nvPr/>
        </p:nvSpPr>
        <p:spPr>
          <a:xfrm>
            <a:off x="6281928" y="4709160"/>
            <a:ext cx="2523744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2700">
            <a:solidFill>
              <a:srgbClr val="D9E1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6373368" y="4791456"/>
            <a:ext cx="2340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b="1" dirty="0">
                <a:solidFill>
                  <a:srgbClr val="173B57"/>
                </a:solidFill>
              </a:rPr>
              <a:t>MC -&gt; DSMC</a:t>
            </a:r>
            <a:endParaRPr lang="en-US" sz="1130" dirty="0"/>
          </a:p>
        </p:txBody>
      </p:sp>
      <p:sp>
        <p:nvSpPr>
          <p:cNvPr id="43" name="Text 41"/>
          <p:cNvSpPr/>
          <p:nvPr/>
        </p:nvSpPr>
        <p:spPr>
          <a:xfrm>
            <a:off x="6373368" y="5029200"/>
            <a:ext cx="2340864" cy="34747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1F2933"/>
                </a:solidFill>
              </a:rPr>
              <a:t>Sputtering</a:t>
            </a:r>
            <a:r>
              <a:rPr lang="zh-CN" altLang="en-US" sz="880" dirty="0">
                <a:solidFill>
                  <a:srgbClr val="1F2933"/>
                </a:solidFill>
              </a:rPr>
              <a:t> </a:t>
            </a:r>
            <a:r>
              <a:rPr lang="en-US" altLang="zh-CN" sz="880" dirty="0">
                <a:solidFill>
                  <a:srgbClr val="1F2933"/>
                </a:solidFill>
              </a:rPr>
              <a:t>yield</a:t>
            </a:r>
            <a:r>
              <a:rPr lang="zh-CN" altLang="en-US" sz="880" dirty="0">
                <a:solidFill>
                  <a:srgbClr val="1F2933"/>
                </a:solidFill>
              </a:rPr>
              <a:t>，</a:t>
            </a:r>
            <a:r>
              <a:rPr lang="en-US" altLang="zh-CN" sz="880" dirty="0">
                <a:solidFill>
                  <a:srgbClr val="1F2933"/>
                </a:solidFill>
              </a:rPr>
              <a:t>redeposition</a:t>
            </a:r>
            <a:endParaRPr lang="en-US" sz="88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9737EE-8A20-A6B7-7066-E0ED47145DD8}"/>
              </a:ext>
            </a:extLst>
          </p:cNvPr>
          <p:cNvSpPr txBox="1"/>
          <p:nvPr/>
        </p:nvSpPr>
        <p:spPr>
          <a:xfrm>
            <a:off x="256032" y="6438775"/>
            <a:ext cx="475580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dirty="0">
                <a:solidFill>
                  <a:srgbClr val="5E7185"/>
                </a:solidFill>
                <a:latin typeface="Calibri"/>
                <a:ea typeface="Calibri"/>
                <a:cs typeface="Calibri"/>
              </a:rPr>
              <a:t>*</a:t>
            </a:r>
            <a:r>
              <a:rPr lang="en-US" sz="800" dirty="0" err="1">
                <a:solidFill>
                  <a:srgbClr val="5E7185"/>
                </a:solidFill>
                <a:latin typeface="Calibri"/>
                <a:ea typeface="Calibri"/>
                <a:cs typeface="Calibri"/>
              </a:rPr>
              <a:t>Geraldini</a:t>
            </a:r>
            <a:r>
              <a:rPr lang="en-US" sz="800" dirty="0">
                <a:solidFill>
                  <a:srgbClr val="5E7185"/>
                </a:solidFill>
                <a:latin typeface="Calibri"/>
                <a:ea typeface="Calibri"/>
                <a:cs typeface="Calibri"/>
              </a:rPr>
              <a:t> A et al., Monotonic sheaths near a wall with grazing magnetic incidence (2025) </a:t>
            </a:r>
            <a:endParaRPr lang="en-US" sz="800" dirty="0"/>
          </a:p>
        </p:txBody>
      </p:sp>
      <p:sp>
        <p:nvSpPr>
          <p:cNvPr id="30" name="Right Brace 29">
            <a:extLst>
              <a:ext uri="{FF2B5EF4-FFF2-40B4-BE49-F238E27FC236}">
                <a16:creationId xmlns:a16="http://schemas.microsoft.com/office/drawing/2014/main" id="{B7DDA0FE-3136-B323-2925-38677DC74503}"/>
              </a:ext>
            </a:extLst>
          </p:cNvPr>
          <p:cNvSpPr/>
          <p:nvPr/>
        </p:nvSpPr>
        <p:spPr>
          <a:xfrm rot="5400000">
            <a:off x="4879841" y="1335927"/>
            <a:ext cx="582876" cy="3794065"/>
          </a:xfrm>
          <a:prstGeom prst="rightBrace">
            <a:avLst>
              <a:gd name="adj1" fmla="val 8333"/>
              <a:gd name="adj2" fmla="val 5213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30C6DAB-B7E0-11F1-56EF-BC57AAA1BF63}"/>
              </a:ext>
            </a:extLst>
          </p:cNvPr>
          <p:cNvSpPr txBox="1"/>
          <p:nvPr/>
        </p:nvSpPr>
        <p:spPr>
          <a:xfrm>
            <a:off x="3625856" y="3574705"/>
            <a:ext cx="2771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Wall time : minutes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B93D432-1B2E-C47B-4D5C-92B58303F7D9}"/>
              </a:ext>
            </a:extLst>
          </p:cNvPr>
          <p:cNvSpPr txBox="1"/>
          <p:nvPr/>
        </p:nvSpPr>
        <p:spPr>
          <a:xfrm>
            <a:off x="2876592" y="6126480"/>
            <a:ext cx="4270492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tungsten atom and ion distribution at the sheath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27BDBBB-8FA7-B201-53F0-59C6263A683F}"/>
              </a:ext>
            </a:extLst>
          </p:cNvPr>
          <p:cNvCxnSpPr>
            <a:cxnSpLocks/>
          </p:cNvCxnSpPr>
          <p:nvPr/>
        </p:nvCxnSpPr>
        <p:spPr>
          <a:xfrm flipH="1">
            <a:off x="4710368" y="5458968"/>
            <a:ext cx="2833432" cy="5977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B74AAB9-D162-D03A-9BB2-8D26C7517231}"/>
              </a:ext>
            </a:extLst>
          </p:cNvPr>
          <p:cNvCxnSpPr/>
          <p:nvPr/>
        </p:nvCxnSpPr>
        <p:spPr>
          <a:xfrm>
            <a:off x="4700016" y="5458968"/>
            <a:ext cx="0" cy="5977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445859C-F049-E29E-675B-F534CC4F93AF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1856232" y="5458968"/>
            <a:ext cx="2843784" cy="5977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54417-31D0-43E5-5D35-9E6919868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Placeholder 1">
            <a:extLst>
              <a:ext uri="{FF2B5EF4-FFF2-40B4-BE49-F238E27FC236}">
                <a16:creationId xmlns:a16="http://schemas.microsoft.com/office/drawing/2014/main" id="{98E72E7B-AA83-5507-B2CD-111C62388891}"/>
              </a:ext>
            </a:extLst>
          </p:cNvPr>
          <p:cNvSpPr>
            <a:spLocks noGrp="1" noChangeArrowheads="1"/>
          </p:cNvSpPr>
          <p:nvPr>
            <p:ph type="body" sz="quarter" idx="36"/>
          </p:nvPr>
        </p:nvSpPr>
        <p:spPr>
          <a:xfrm>
            <a:off x="471487" y="1759744"/>
            <a:ext cx="7559279" cy="3600450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en-US" altLang="en-US" b="1" dirty="0">
                <a:solidFill>
                  <a:schemeClr val="bg2"/>
                </a:solidFill>
              </a:rPr>
              <a:t>Tungsten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</a:rPr>
              <a:t>sputtering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</a:rPr>
              <a:t>in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</a:rPr>
              <a:t>Tokamak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chemeClr val="bg2"/>
              </a:solidFill>
            </a:endParaRPr>
          </a:p>
          <a:p>
            <a:pPr marL="342900" indent="-342900">
              <a:buAutoNum type="arabicPeriod"/>
            </a:pPr>
            <a:r>
              <a:rPr lang="en-US" altLang="zh-CN" b="1" dirty="0"/>
              <a:t>1D</a:t>
            </a:r>
            <a:r>
              <a:rPr lang="zh-CN" altLang="en-US" b="1" dirty="0"/>
              <a:t> </a:t>
            </a:r>
            <a:r>
              <a:rPr lang="en-US" altLang="en-US" b="1" dirty="0"/>
              <a:t>Sheath model benchmark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chemeClr val="bg2"/>
              </a:solidFill>
            </a:endParaRPr>
          </a:p>
          <a:p>
            <a:pPr marL="342900" indent="-342900">
              <a:buAutoNum type="arabicPeriod"/>
            </a:pPr>
            <a:r>
              <a:rPr lang="en-US" altLang="en-US" b="1" dirty="0">
                <a:solidFill>
                  <a:schemeClr val="bg2"/>
                </a:solidFill>
              </a:rPr>
              <a:t>Coupled model for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</a:rPr>
              <a:t>the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en-US" b="1" dirty="0">
                <a:solidFill>
                  <a:schemeClr val="bg2"/>
                </a:solidFill>
              </a:rPr>
              <a:t>tungsten sputtering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chemeClr val="bg2"/>
              </a:solidFill>
            </a:endParaRPr>
          </a:p>
          <a:p>
            <a:pPr marL="342900" indent="-342900">
              <a:buAutoNum type="arabicPeriod"/>
            </a:pPr>
            <a:r>
              <a:rPr lang="en-US" altLang="en-US" b="1" dirty="0">
                <a:solidFill>
                  <a:schemeClr val="bg2"/>
                </a:solidFill>
              </a:rPr>
              <a:t>Tungsten impurity under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</a:rPr>
              <a:t>sheath</a:t>
            </a:r>
            <a:r>
              <a:rPr lang="en-US" altLang="en-US" b="1" dirty="0">
                <a:solidFill>
                  <a:schemeClr val="bg2"/>
                </a:solidFill>
              </a:rPr>
              <a:t> 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chemeClr val="bg2"/>
              </a:solidFill>
            </a:endParaRPr>
          </a:p>
          <a:p>
            <a:pPr marL="342900" indent="-342900">
              <a:buAutoNum type="arabicPeriod"/>
            </a:pPr>
            <a:r>
              <a:rPr lang="en-US" altLang="en-US" b="1" dirty="0">
                <a:solidFill>
                  <a:schemeClr val="bg2"/>
                </a:solidFill>
              </a:rPr>
              <a:t>Summary </a:t>
            </a:r>
          </a:p>
        </p:txBody>
      </p:sp>
      <p:sp>
        <p:nvSpPr>
          <p:cNvPr id="40962" name="Text Placeholder 3">
            <a:extLst>
              <a:ext uri="{FF2B5EF4-FFF2-40B4-BE49-F238E27FC236}">
                <a16:creationId xmlns:a16="http://schemas.microsoft.com/office/drawing/2014/main" id="{0C49E279-D900-2F2C-B330-40EB4BB41015}"/>
              </a:ext>
            </a:extLst>
          </p:cNvPr>
          <p:cNvSpPr>
            <a:spLocks noGrp="1" noChangeArrowheads="1"/>
          </p:cNvSpPr>
          <p:nvPr>
            <p:ph type="body" sz="quarter" idx="64"/>
          </p:nvPr>
        </p:nvSpPr>
        <p:spPr>
          <a:xfrm>
            <a:off x="471487" y="1112044"/>
            <a:ext cx="7559279" cy="359569"/>
          </a:xfrm>
        </p:spPr>
        <p:txBody>
          <a:bodyPr/>
          <a:lstStyle/>
          <a:p>
            <a:r>
              <a:rPr lang="en-US" alt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173FF2-ACC0-4488-4786-4D5750842ED9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1169194" y="5745956"/>
            <a:ext cx="3657600" cy="133350"/>
          </a:xfrm>
        </p:spPr>
        <p:txBody>
          <a:bodyPr/>
          <a:lstStyle/>
          <a:p>
            <a:endParaRPr lang="en-US" altLang="en-US">
              <a:solidFill>
                <a:srgbClr val="76717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A2FA4B-C5D0-3226-0C60-7DF898E8E44A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4905375" y="5740004"/>
            <a:ext cx="3226594" cy="145256"/>
          </a:xfrm>
        </p:spPr>
        <p:txBody>
          <a:bodyPr/>
          <a:lstStyle/>
          <a:p>
            <a:endParaRPr lang="en-US" altLang="en-US">
              <a:solidFill>
                <a:srgbClr val="7671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65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8A80D0-151F-1BCA-AA7A-2BBF15390B4E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254000" y="3759924"/>
            <a:ext cx="4464000" cy="3600000"/>
          </a:xfrm>
        </p:spPr>
        <p:txBody>
          <a:bodyPr/>
          <a:lstStyle/>
          <a:p>
            <a:pPr marL="257175" indent="-257175">
              <a:buFont typeface="Wingdings" panose="05000000000000000000" pitchFamily="2" charset="2"/>
              <a:buChar char="§"/>
            </a:pPr>
            <a:r>
              <a:rPr lang="en-US" b="1" dirty="0"/>
              <a:t>Code: </a:t>
            </a:r>
            <a:r>
              <a:rPr lang="en-US" b="1" dirty="0" err="1"/>
              <a:t>lizCode</a:t>
            </a:r>
            <a:r>
              <a:rPr lang="en-US" b="1" dirty="0"/>
              <a:t> (based on *</a:t>
            </a:r>
            <a:r>
              <a:rPr lang="en-US" b="1" dirty="0" err="1"/>
              <a:t>Smilei</a:t>
            </a:r>
            <a:r>
              <a:rPr lang="en-US" b="1" dirty="0"/>
              <a:t>)</a:t>
            </a:r>
          </a:p>
          <a:p>
            <a:pPr marL="771512" lvl="1" indent="-257175">
              <a:buFont typeface="Wingdings" panose="05000000000000000000" pitchFamily="2" charset="2"/>
              <a:buChar char="§"/>
            </a:pPr>
            <a:r>
              <a:rPr lang="en-US" sz="1500" dirty="0" err="1"/>
              <a:t>Smilei</a:t>
            </a:r>
            <a:r>
              <a:rPr lang="en-US" sz="1500" dirty="0"/>
              <a:t> is an open-source PIC code</a:t>
            </a:r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en-US" b="1" dirty="0"/>
              <a:t>Model: 1D3V </a:t>
            </a:r>
          </a:p>
          <a:p>
            <a:pPr marL="771512" lvl="1" indent="-257175">
              <a:buFont typeface="Wingdings" panose="05000000000000000000" pitchFamily="2" charset="2"/>
              <a:buChar char="§"/>
            </a:pPr>
            <a:r>
              <a:rPr lang="en-US" sz="1500" dirty="0"/>
              <a:t>1D in space, 3D in velocity</a:t>
            </a:r>
          </a:p>
          <a:p>
            <a:endParaRPr lang="en-US" dirty="0"/>
          </a:p>
          <a:p>
            <a:endParaRPr lang="en-SG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9283B-7126-3764-7EB4-C5D4F8B17369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/>
        <p:txBody>
          <a:bodyPr/>
          <a:lstStyle/>
          <a:p>
            <a:r>
              <a:rPr lang="en-US" dirty="0"/>
              <a:t>Particle-in-cell (PIC) sheath model: 1D3V with a plasma source</a:t>
            </a:r>
            <a:endParaRPr lang="en-SG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DEAAB7-D0F9-ED52-FBCD-AE06196A5D72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F379C9-66EB-8460-A33C-BD33AFB803F1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SG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5CB6D2-5E0C-41BD-FE7C-0B0765FFD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608" y="821127"/>
            <a:ext cx="7377069" cy="25734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286249-D2D4-2E3E-7ED1-DEED83B90280}"/>
              </a:ext>
            </a:extLst>
          </p:cNvPr>
          <p:cNvSpPr txBox="1"/>
          <p:nvPr/>
        </p:nvSpPr>
        <p:spPr>
          <a:xfrm>
            <a:off x="4718000" y="3463438"/>
            <a:ext cx="457200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/>
              <a:t>New features added:</a:t>
            </a:r>
          </a:p>
          <a:p>
            <a:endParaRPr lang="en-US" sz="1500" b="1" dirty="0"/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en-US" sz="1500" b="1" dirty="0"/>
              <a:t>Poisson solver: TDMA, </a:t>
            </a:r>
            <a:r>
              <a:rPr lang="en-US" sz="1500" b="1" dirty="0" err="1"/>
              <a:t>SuperLU</a:t>
            </a:r>
            <a:r>
              <a:rPr lang="en-US" sz="1500" b="1" dirty="0"/>
              <a:t>, MG</a:t>
            </a:r>
          </a:p>
          <a:p>
            <a:pPr marL="257175" indent="-257175">
              <a:buFont typeface="Wingdings" panose="05000000000000000000" pitchFamily="2" charset="2"/>
              <a:buChar char="§"/>
            </a:pPr>
            <a:endParaRPr lang="en-US" sz="1500" b="1" dirty="0"/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en-US" sz="1500" b="1" dirty="0"/>
              <a:t>Code capability: </a:t>
            </a:r>
          </a:p>
          <a:p>
            <a:pPr marL="771512" lvl="1" indent="-257175">
              <a:buFont typeface="Wingdings" panose="05000000000000000000" pitchFamily="2" charset="2"/>
              <a:buChar char="§"/>
            </a:pPr>
            <a:r>
              <a:rPr lang="en-US" sz="1500" dirty="0" err="1"/>
              <a:t>Coloum</a:t>
            </a:r>
            <a:r>
              <a:rPr lang="en-US" sz="1500" dirty="0"/>
              <a:t> collision; ionization; excitation; charge exchange collision; Recombination collision; sputtering yield; 2D3V; multi-species 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F826AD-D4EE-1BB0-8D59-38703F384B4F}"/>
              </a:ext>
            </a:extLst>
          </p:cNvPr>
          <p:cNvSpPr txBox="1"/>
          <p:nvPr/>
        </p:nvSpPr>
        <p:spPr>
          <a:xfrm>
            <a:off x="146000" y="6339549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None/>
              <a:defRPr sz="1275">
                <a:solidFill>
                  <a:srgbClr val="62778B"/>
                </a:solidFill>
                <a:latin typeface="Aptos"/>
                <a:ea typeface="Aptos"/>
                <a:cs typeface="Aptos"/>
              </a:defRPr>
            </a:pPr>
            <a:r>
              <a:rPr lang="en-US" sz="800" dirty="0">
                <a:solidFill>
                  <a:srgbClr val="5E7185"/>
                </a:solidFill>
                <a:latin typeface="Calibri"/>
                <a:ea typeface="Calibri"/>
                <a:cs typeface="Calibri"/>
              </a:rPr>
              <a:t>*</a:t>
            </a:r>
            <a:r>
              <a:rPr lang="en-US" sz="800" dirty="0" err="1">
                <a:solidFill>
                  <a:srgbClr val="5E7185"/>
                </a:solidFill>
                <a:latin typeface="Calibri"/>
                <a:ea typeface="Calibri"/>
                <a:cs typeface="Calibri"/>
              </a:rPr>
              <a:t>Derouillat</a:t>
            </a:r>
            <a:r>
              <a:rPr lang="en-US" sz="800" dirty="0">
                <a:solidFill>
                  <a:srgbClr val="5E7185"/>
                </a:solidFill>
                <a:latin typeface="Calibri"/>
                <a:ea typeface="Calibri"/>
                <a:cs typeface="Calibri"/>
              </a:rPr>
              <a:t> J et al., </a:t>
            </a:r>
            <a:r>
              <a:rPr lang="en-US" sz="800" dirty="0" err="1">
                <a:solidFill>
                  <a:srgbClr val="5E7185"/>
                </a:solidFill>
                <a:latin typeface="Calibri"/>
                <a:ea typeface="Calibri"/>
                <a:cs typeface="Calibri"/>
              </a:rPr>
              <a:t>Comput</a:t>
            </a:r>
            <a:r>
              <a:rPr lang="en-US" sz="800" dirty="0">
                <a:solidFill>
                  <a:srgbClr val="5E7185"/>
                </a:solidFill>
                <a:latin typeface="Calibri"/>
                <a:ea typeface="Calibri"/>
                <a:cs typeface="Calibri"/>
              </a:rPr>
              <a:t>. Phys. Commun. 222 (2018) 351-373  (</a:t>
            </a:r>
            <a:r>
              <a:rPr lang="en-US" sz="800" dirty="0" err="1">
                <a:solidFill>
                  <a:srgbClr val="5E7185"/>
                </a:solidFill>
                <a:latin typeface="Calibri"/>
                <a:ea typeface="Calibri"/>
                <a:cs typeface="Calibri"/>
              </a:rPr>
              <a:t>Smilei</a:t>
            </a:r>
            <a:r>
              <a:rPr lang="en-US" sz="800" dirty="0">
                <a:solidFill>
                  <a:srgbClr val="5E7185"/>
                </a:solidFill>
                <a:latin typeface="Calibri"/>
                <a:ea typeface="Calibri"/>
                <a:cs typeface="Calibri"/>
              </a:rPr>
              <a:t> PIC)</a:t>
            </a:r>
          </a:p>
        </p:txBody>
      </p:sp>
    </p:spTree>
    <p:extLst>
      <p:ext uri="{BB962C8B-B14F-4D97-AF65-F5344CB8AC3E}">
        <p14:creationId xmlns:p14="http://schemas.microsoft.com/office/powerpoint/2010/main" val="1661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253879-C5C2-A9B5-D831-AB238C06E1D7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75585" y="340778"/>
            <a:ext cx="8491997" cy="389672"/>
          </a:xfrm>
        </p:spPr>
        <p:txBody>
          <a:bodyPr/>
          <a:lstStyle/>
          <a:p>
            <a:r>
              <a:rPr lang="en-US" dirty="0"/>
              <a:t>Calculate the GYRAZE input from the PIC input</a:t>
            </a:r>
            <a:endParaRPr lang="en-SG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3FD470-2D2B-9FB5-B1A8-1BA5AE02DAC0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095DA3-F73A-41A0-0795-F168D98B5CBA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36F135EC-C6F0-F70D-DC3C-15EC09A38C8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14353117"/>
                  </p:ext>
                </p:extLst>
              </p:nvPr>
            </p:nvGraphicFramePr>
            <p:xfrm>
              <a:off x="75585" y="1373793"/>
              <a:ext cx="4083460" cy="286468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41730">
                      <a:extLst>
                        <a:ext uri="{9D8B030D-6E8A-4147-A177-3AD203B41FA5}">
                          <a16:colId xmlns:a16="http://schemas.microsoft.com/office/drawing/2014/main" val="710954179"/>
                        </a:ext>
                      </a:extLst>
                    </a:gridCol>
                    <a:gridCol w="2041730">
                      <a:extLst>
                        <a:ext uri="{9D8B030D-6E8A-4147-A177-3AD203B41FA5}">
                          <a16:colId xmlns:a16="http://schemas.microsoft.com/office/drawing/2014/main" val="233862091"/>
                        </a:ext>
                      </a:extLst>
                    </a:gridCol>
                  </a:tblGrid>
                  <a:tr h="3580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 err="1"/>
                            <a:t>lizCode</a:t>
                          </a:r>
                          <a:r>
                            <a:rPr lang="en-US" sz="1500" dirty="0"/>
                            <a:t> input</a:t>
                          </a:r>
                          <a:endParaRPr sz="1500" dirty="0"/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sz="1500" dirty="0"/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93942788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sz="1500" dirty="0"/>
                            <a:t>Magnetic Field</a:t>
                          </a:r>
                          <a:r>
                            <a:rPr lang="en-US" sz="1500" dirty="0"/>
                            <a:t> </a:t>
                          </a:r>
                          <a:r>
                            <a:rPr lang="en-SG" sz="1500" dirty="0"/>
                            <a:t>B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2.0 T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4221302788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Field Angle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3</a:t>
                          </a:r>
                          <a:r>
                            <a:rPr sz="1500" dirty="0"/>
                            <a:t>°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4227125016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sz="1500" dirty="0"/>
                            <a:t>Electron Temp</a:t>
                          </a:r>
                          <a:r>
                            <a:rPr lang="en-US" sz="1500" dirty="0"/>
                            <a:t> </a:t>
                          </a:r>
                          <a:r>
                            <a:rPr lang="en-SG" sz="1500" dirty="0" err="1"/>
                            <a:t>Te</a:t>
                          </a:r>
                          <a:endParaRPr lang="en-SG" sz="1500" dirty="0"/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20 eV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4193416600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sz="1500" dirty="0"/>
                            <a:t>Ion Temp</a:t>
                          </a:r>
                          <a:r>
                            <a:rPr lang="en-US" sz="1500" dirty="0"/>
                            <a:t> </a:t>
                          </a:r>
                          <a:r>
                            <a:rPr lang="en-SG" sz="1500" dirty="0"/>
                            <a:t>Ti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20 eV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583030443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sz="1500" dirty="0"/>
                            <a:t>Plasma Density</a:t>
                          </a:r>
                          <a:r>
                            <a:rPr lang="en-US" sz="1500" dirty="0"/>
                            <a:t> </a:t>
                          </a:r>
                          <a:r>
                            <a:rPr lang="en-SG" sz="1500" dirty="0"/>
                            <a:t>ne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500" b="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US" sz="15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500" b="0" i="1" dirty="0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1500" b="0" i="1" dirty="0" smtClean="0">
                                      <a:latin typeface="Cambria Math" panose="02040503050406030204" pitchFamily="18" charset="0"/>
                                    </a:rPr>
                                    <m:t>19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5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500" b="0" i="1" dirty="0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1500" b="0" i="1" dirty="0" smtClean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500" dirty="0"/>
                            <a:t> </a:t>
                          </a:r>
                          <a:endParaRPr sz="1500" dirty="0"/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687873345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500" dirty="0"/>
                            <a:t>Distribution function</a:t>
                          </a:r>
                          <a:endParaRPr lang="en-SG" sz="1500" dirty="0"/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Maxwellian</a:t>
                          </a:r>
                          <a:endParaRPr sz="1500" dirty="0"/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621493210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500" dirty="0"/>
                            <a:t>Target boundary</a:t>
                          </a:r>
                          <a:endParaRPr lang="en-SG" sz="1500" dirty="0"/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Float potential</a:t>
                          </a:r>
                          <a:endParaRPr sz="1500" dirty="0"/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0848328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36F135EC-C6F0-F70D-DC3C-15EC09A38C8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14353117"/>
                  </p:ext>
                </p:extLst>
              </p:nvPr>
            </p:nvGraphicFramePr>
            <p:xfrm>
              <a:off x="75585" y="1373793"/>
              <a:ext cx="4083460" cy="286468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41730">
                      <a:extLst>
                        <a:ext uri="{9D8B030D-6E8A-4147-A177-3AD203B41FA5}">
                          <a16:colId xmlns:a16="http://schemas.microsoft.com/office/drawing/2014/main" val="710954179"/>
                        </a:ext>
                      </a:extLst>
                    </a:gridCol>
                    <a:gridCol w="2041730">
                      <a:extLst>
                        <a:ext uri="{9D8B030D-6E8A-4147-A177-3AD203B41FA5}">
                          <a16:colId xmlns:a16="http://schemas.microsoft.com/office/drawing/2014/main" val="233862091"/>
                        </a:ext>
                      </a:extLst>
                    </a:gridCol>
                  </a:tblGrid>
                  <a:tr h="3580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 err="1"/>
                            <a:t>lizCode</a:t>
                          </a:r>
                          <a:r>
                            <a:rPr lang="en-US" sz="1500" dirty="0"/>
                            <a:t> input</a:t>
                          </a:r>
                          <a:endParaRPr sz="1500" dirty="0"/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sz="1500" dirty="0"/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93942788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sz="1500" dirty="0"/>
                            <a:t>Magnetic Field</a:t>
                          </a:r>
                          <a:r>
                            <a:rPr lang="en-US" sz="1500" dirty="0"/>
                            <a:t> </a:t>
                          </a:r>
                          <a:r>
                            <a:rPr lang="en-SG" sz="1500" dirty="0"/>
                            <a:t>B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2.0 T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4221302788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Field Angle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3</a:t>
                          </a:r>
                          <a:r>
                            <a:rPr sz="1500" dirty="0"/>
                            <a:t>°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4227125016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sz="1500" dirty="0"/>
                            <a:t>Electron Temp</a:t>
                          </a:r>
                          <a:r>
                            <a:rPr lang="en-US" sz="1500" dirty="0"/>
                            <a:t> </a:t>
                          </a:r>
                          <a:r>
                            <a:rPr lang="en-SG" sz="1500" dirty="0" err="1"/>
                            <a:t>Te</a:t>
                          </a:r>
                          <a:endParaRPr lang="en-SG" sz="1500" dirty="0"/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20 eV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4193416600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sz="1500" dirty="0"/>
                            <a:t>Ion Temp</a:t>
                          </a:r>
                          <a:r>
                            <a:rPr lang="en-US" sz="1500" dirty="0"/>
                            <a:t> </a:t>
                          </a:r>
                          <a:r>
                            <a:rPr lang="en-SG" sz="1500" dirty="0"/>
                            <a:t>Ti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20 eV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583030443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sz="1500" dirty="0"/>
                            <a:t>Plasma Density</a:t>
                          </a:r>
                          <a:r>
                            <a:rPr lang="en-US" sz="1500" dirty="0"/>
                            <a:t> </a:t>
                          </a:r>
                          <a:r>
                            <a:rPr lang="en-SG" sz="1500" dirty="0"/>
                            <a:t>ne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3"/>
                          <a:stretch>
                            <a:fillRect l="-100621" t="-493103" r="-1242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7873345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500" dirty="0"/>
                            <a:t>Distribution function</a:t>
                          </a:r>
                          <a:endParaRPr lang="en-SG" sz="1500" dirty="0"/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Maxwellian</a:t>
                          </a:r>
                          <a:endParaRPr sz="1500" dirty="0"/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621493210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500" dirty="0"/>
                            <a:t>Target boundary</a:t>
                          </a:r>
                          <a:endParaRPr lang="en-SG" sz="1500" dirty="0"/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Float potential</a:t>
                          </a:r>
                          <a:endParaRPr sz="1500" dirty="0"/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0848328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B8064580-0E7D-37D8-D0FB-67F9AEFC627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9479111"/>
                  </p:ext>
                </p:extLst>
              </p:nvPr>
            </p:nvGraphicFramePr>
            <p:xfrm>
              <a:off x="4245859" y="1373793"/>
              <a:ext cx="4545526" cy="286468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72763">
                      <a:extLst>
                        <a:ext uri="{9D8B030D-6E8A-4147-A177-3AD203B41FA5}">
                          <a16:colId xmlns:a16="http://schemas.microsoft.com/office/drawing/2014/main" val="1197829986"/>
                        </a:ext>
                      </a:extLst>
                    </a:gridCol>
                    <a:gridCol w="2272763">
                      <a:extLst>
                        <a:ext uri="{9D8B030D-6E8A-4147-A177-3AD203B41FA5}">
                          <a16:colId xmlns:a16="http://schemas.microsoft.com/office/drawing/2014/main" val="1217500847"/>
                        </a:ext>
                      </a:extLst>
                    </a:gridCol>
                  </a:tblGrid>
                  <a:tr h="3580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SG" sz="1500" dirty="0"/>
                            <a:t>GYRAZE Input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GYRAZE Input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900885463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Angular Parameter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3.0°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50106939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Reference Gamma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5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500" b="0" i="1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sz="15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  <m:r>
                                  <a:rPr lang="en-US" sz="15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US" sz="15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500" b="0" i="1" smtClean="0"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sz="15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  <m:r>
                                  <a:rPr lang="en-US" sz="1500" b="0" i="1" smtClean="0">
                                    <a:latin typeface="Cambria Math" panose="02040503050406030204" pitchFamily="18" charset="0"/>
                                  </a:rPr>
                                  <m:t>=0.567</m:t>
                                </m:r>
                              </m:oMath>
                            </m:oMathPara>
                          </a14:m>
                          <a:endParaRPr sz="1500" dirty="0"/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548312249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Density Ratio</a:t>
                          </a:r>
                          <a:r>
                            <a:rPr lang="en-US" sz="1500" dirty="0"/>
                            <a:t> </a:t>
                          </a:r>
                          <a:r>
                            <a:rPr lang="en-US" sz="1500" dirty="0" err="1"/>
                            <a:t>ni</a:t>
                          </a:r>
                          <a:r>
                            <a:rPr lang="en-US" sz="1500" dirty="0"/>
                            <a:t>/ne</a:t>
                          </a:r>
                          <a:endParaRPr sz="1500" dirty="0"/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1.0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601918018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sz="1500" dirty="0"/>
                            <a:t>Temperature Ratio</a:t>
                          </a:r>
                          <a:r>
                            <a:rPr lang="en-US" sz="1500" dirty="0"/>
                            <a:t> </a:t>
                          </a:r>
                          <a:r>
                            <a:rPr lang="en-SG" sz="1500" dirty="0"/>
                            <a:t>Ti/</a:t>
                          </a:r>
                          <a:r>
                            <a:rPr lang="en-SG" sz="1500" dirty="0" err="1"/>
                            <a:t>Te</a:t>
                          </a:r>
                          <a:endParaRPr lang="en-SG" sz="1500" dirty="0"/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1.0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952781334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sz="1500" dirty="0"/>
                            <a:t>Mass Ratio</a:t>
                          </a:r>
                          <a:r>
                            <a:rPr lang="en-US" sz="1500" dirty="0"/>
                            <a:t> </a:t>
                          </a:r>
                          <a:r>
                            <a:rPr lang="en-SG" sz="1500" dirty="0"/>
                            <a:t>mi/me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3600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4218015228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Distribution Function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Half-Maxwellian</a:t>
                          </a:r>
                          <a:endParaRPr sz="1500" dirty="0"/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544361421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Target boundary</a:t>
                          </a:r>
                          <a:endParaRPr sz="1500" dirty="0"/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5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1500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sz="1500" dirty="0"/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0376537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B8064580-0E7D-37D8-D0FB-67F9AEFC627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9479111"/>
                  </p:ext>
                </p:extLst>
              </p:nvPr>
            </p:nvGraphicFramePr>
            <p:xfrm>
              <a:off x="4245859" y="1373793"/>
              <a:ext cx="4545526" cy="286468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72763">
                      <a:extLst>
                        <a:ext uri="{9D8B030D-6E8A-4147-A177-3AD203B41FA5}">
                          <a16:colId xmlns:a16="http://schemas.microsoft.com/office/drawing/2014/main" val="1197829986"/>
                        </a:ext>
                      </a:extLst>
                    </a:gridCol>
                    <a:gridCol w="2272763">
                      <a:extLst>
                        <a:ext uri="{9D8B030D-6E8A-4147-A177-3AD203B41FA5}">
                          <a16:colId xmlns:a16="http://schemas.microsoft.com/office/drawing/2014/main" val="1217500847"/>
                        </a:ext>
                      </a:extLst>
                    </a:gridCol>
                  </a:tblGrid>
                  <a:tr h="3580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SG" sz="1500" dirty="0"/>
                            <a:t>GYRAZE Input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GYRAZE Input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900885463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Angular Parameter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3.0°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50106939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Reference Gamma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4"/>
                          <a:stretch>
                            <a:fillRect l="-101117" t="-210714" r="-1117" b="-5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8312249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Density Ratio</a:t>
                          </a:r>
                          <a:r>
                            <a:rPr lang="en-US" sz="1500" dirty="0"/>
                            <a:t> </a:t>
                          </a:r>
                          <a:r>
                            <a:rPr lang="en-US" sz="1500" dirty="0" err="1"/>
                            <a:t>ni</a:t>
                          </a:r>
                          <a:r>
                            <a:rPr lang="en-US" sz="1500" dirty="0"/>
                            <a:t>/ne</a:t>
                          </a:r>
                          <a:endParaRPr sz="1500" dirty="0"/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1.0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601918018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sz="1500" dirty="0"/>
                            <a:t>Temperature Ratio</a:t>
                          </a:r>
                          <a:r>
                            <a:rPr lang="en-US" sz="1500" dirty="0"/>
                            <a:t> </a:t>
                          </a:r>
                          <a:r>
                            <a:rPr lang="en-SG" sz="1500" dirty="0"/>
                            <a:t>Ti/</a:t>
                          </a:r>
                          <a:r>
                            <a:rPr lang="en-SG" sz="1500" dirty="0" err="1"/>
                            <a:t>Te</a:t>
                          </a:r>
                          <a:endParaRPr lang="en-SG" sz="1500" dirty="0"/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1.0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952781334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marL="0" marR="0" lvl="0" indent="0" algn="ctr" defTabSz="914377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sz="1500" dirty="0"/>
                            <a:t>Mass Ratio</a:t>
                          </a:r>
                          <a:r>
                            <a:rPr lang="en-US" sz="1500" dirty="0"/>
                            <a:t> </a:t>
                          </a:r>
                          <a:r>
                            <a:rPr lang="en-SG" sz="1500" dirty="0"/>
                            <a:t>mi/me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3600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4218015228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500" dirty="0"/>
                            <a:t>Distribution Function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Half-Maxwellian</a:t>
                          </a:r>
                          <a:endParaRPr sz="1500" dirty="0"/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544361421"/>
                      </a:ext>
                    </a:extLst>
                  </a:tr>
                  <a:tr h="3580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500" dirty="0"/>
                            <a:t>Target boundary</a:t>
                          </a:r>
                          <a:endParaRPr sz="1500" dirty="0"/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4"/>
                          <a:stretch>
                            <a:fillRect l="-101117" t="-714286" r="-1117" b="-7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765370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051D079A-C7EC-8D42-0AE0-4EE261F7234B}"/>
              </a:ext>
            </a:extLst>
          </p:cNvPr>
          <p:cNvSpPr txBox="1"/>
          <p:nvPr/>
        </p:nvSpPr>
        <p:spPr>
          <a:xfrm>
            <a:off x="75585" y="4881824"/>
            <a:ext cx="888841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err="1"/>
              <a:t>lizCode</a:t>
            </a:r>
            <a:r>
              <a:rPr lang="en-US" sz="1500" dirty="0"/>
              <a:t> has the bulk plasma and sheath (5 mm), no collision is added.</a:t>
            </a:r>
          </a:p>
          <a:p>
            <a:endParaRPr lang="en-US" sz="1500" dirty="0"/>
          </a:p>
          <a:p>
            <a:r>
              <a:rPr lang="en-US" sz="1500" dirty="0"/>
              <a:t>A drift velocity of Cs along the magnetic field line is added.</a:t>
            </a:r>
            <a:endParaRPr lang="en-SG" sz="1500" dirty="0"/>
          </a:p>
        </p:txBody>
      </p:sp>
    </p:spTree>
    <p:extLst>
      <p:ext uri="{BB962C8B-B14F-4D97-AF65-F5344CB8AC3E}">
        <p14:creationId xmlns:p14="http://schemas.microsoft.com/office/powerpoint/2010/main" val="1290247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951E9BF-0409-9620-8A3A-7F02B764A426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r>
              <a:rPr lang="en-US" dirty="0"/>
              <a:t>Kinetic drift velocity in the PIC code: ion scale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F9BFB-2E56-4A37-086C-38B480677F8C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E55497-D512-09D6-847C-7B3B70D2DA1D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able Placeholder 2">
                <a:extLst>
                  <a:ext uri="{FF2B5EF4-FFF2-40B4-BE49-F238E27FC236}">
                    <a16:creationId xmlns:a16="http://schemas.microsoft.com/office/drawing/2014/main" id="{CAA442C1-0A42-713C-2A7E-5F30700D6B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1249" y="1246147"/>
                <a:ext cx="6956180" cy="3553208"/>
              </a:xfrm>
              <a:prstGeom prst="rect">
                <a:avLst/>
              </a:prstGeom>
            </p:spPr>
            <p:txBody>
              <a:bodyPr vert="horz" lIns="68580" tIns="34290" rIns="68580" bIns="34290" rtlCol="0">
                <a:normAutofit/>
              </a:bodyPr>
              <a:lstStyle>
                <a:lvl1pPr marL="228594" indent="-228594" algn="l" defTabSz="914377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685783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2pPr>
                <a:lvl3pPr marL="1142971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1600160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4pPr>
                <a:lvl5pPr marL="2057349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5pPr>
                <a:lvl6pPr marL="2514537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b="1" dirty="0">
                    <a:solidFill>
                      <a:schemeClr val="tx1"/>
                    </a:solidFill>
                  </a:rPr>
                  <a:t>The</a:t>
                </a:r>
                <a:r>
                  <a:rPr lang="zh-CN" alt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>
                    <a:solidFill>
                      <a:schemeClr val="tx1"/>
                    </a:solidFill>
                  </a:rPr>
                  <a:t>steady state sheath in ion time scale: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𝑳</m:t>
                    </m:r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:</a:t>
                </a:r>
              </a:p>
              <a:p>
                <a:pPr marL="0" indent="0">
                  <a:buNone/>
                </a:pPr>
                <a:r>
                  <a:rPr lang="en-US" sz="1200" dirty="0"/>
                  <a:t> 	</a:t>
                </a:r>
              </a:p>
            </p:txBody>
          </p:sp>
        </mc:Choice>
        <mc:Fallback xmlns="">
          <p:sp>
            <p:nvSpPr>
              <p:cNvPr id="10" name="Table Placeholder 2">
                <a:extLst>
                  <a:ext uri="{FF2B5EF4-FFF2-40B4-BE49-F238E27FC236}">
                    <a16:creationId xmlns:a16="http://schemas.microsoft.com/office/drawing/2014/main" id="{CAA442C1-0A42-713C-2A7E-5F30700D6B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249" y="1246147"/>
                <a:ext cx="6956180" cy="3553208"/>
              </a:xfrm>
              <a:prstGeom prst="rect">
                <a:avLst/>
              </a:prstGeom>
              <a:blipFill>
                <a:blip r:embed="rId2"/>
                <a:stretch>
                  <a:fillRect l="-729" t="-14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Table Placeholder 5">
            <a:extLst>
              <a:ext uri="{FF2B5EF4-FFF2-40B4-BE49-F238E27FC236}">
                <a16:creationId xmlns:a16="http://schemas.microsoft.com/office/drawing/2014/main" id="{C1FF7AE3-50F7-C724-FDB1-EEF914B60838}"/>
              </a:ext>
            </a:extLst>
          </p:cNvPr>
          <p:cNvPicPr>
            <a:picLocks noGrp="1" noChangeAspect="1"/>
          </p:cNvPicPr>
          <p:nvPr>
            <p:ph type="tbl" sz="quarter" idx="66"/>
          </p:nvPr>
        </p:nvPicPr>
        <p:blipFill>
          <a:blip r:embed="rId3"/>
          <a:stretch>
            <a:fillRect/>
          </a:stretch>
        </p:blipFill>
        <p:spPr>
          <a:xfrm>
            <a:off x="434855" y="1810787"/>
            <a:ext cx="7880906" cy="32364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383B8A-524C-CC53-79D5-A6C3018B131F}"/>
              </a:ext>
            </a:extLst>
          </p:cNvPr>
          <p:cNvSpPr txBox="1"/>
          <p:nvPr/>
        </p:nvSpPr>
        <p:spPr>
          <a:xfrm>
            <a:off x="696112" y="5226050"/>
            <a:ext cx="7202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Both</a:t>
            </a:r>
            <a:r>
              <a:rPr lang="zh-CN" altLang="en-US" sz="1600" dirty="0"/>
              <a:t> </a:t>
            </a:r>
            <a:r>
              <a:rPr lang="en-US" altLang="zh-CN" sz="1600" dirty="0"/>
              <a:t>the</a:t>
            </a:r>
            <a:r>
              <a:rPr lang="zh-CN" altLang="en-US" sz="1600" dirty="0"/>
              <a:t> </a:t>
            </a:r>
            <a:r>
              <a:rPr lang="en-US" altLang="zh-CN" sz="1600" dirty="0"/>
              <a:t>density</a:t>
            </a:r>
            <a:r>
              <a:rPr lang="zh-CN" altLang="en-US" sz="1600" dirty="0"/>
              <a:t> </a:t>
            </a:r>
            <a:r>
              <a:rPr lang="en-US" altLang="zh-CN" sz="1600" dirty="0"/>
              <a:t>and</a:t>
            </a:r>
            <a:r>
              <a:rPr lang="zh-CN" altLang="en-US" sz="1600" dirty="0"/>
              <a:t> </a:t>
            </a:r>
            <a:r>
              <a:rPr lang="en-US" altLang="zh-CN" sz="1600" dirty="0"/>
              <a:t>potential</a:t>
            </a:r>
            <a:r>
              <a:rPr lang="zh-CN" altLang="en-US" sz="1600" dirty="0"/>
              <a:t> </a:t>
            </a:r>
            <a:r>
              <a:rPr lang="en-US" altLang="zh-CN" sz="1600" dirty="0"/>
              <a:t>profile</a:t>
            </a:r>
            <a:r>
              <a:rPr lang="zh-CN" altLang="en-US" sz="1600" dirty="0"/>
              <a:t> </a:t>
            </a:r>
            <a:r>
              <a:rPr lang="en-US" altLang="zh-CN" sz="1600" dirty="0"/>
              <a:t>match</a:t>
            </a:r>
            <a:r>
              <a:rPr lang="zh-CN" altLang="en-US" sz="1600" dirty="0"/>
              <a:t> </a:t>
            </a:r>
            <a:r>
              <a:rPr lang="en-US" altLang="zh-CN" sz="1600" dirty="0"/>
              <a:t>the</a:t>
            </a:r>
            <a:r>
              <a:rPr lang="zh-CN" altLang="en-US" sz="1600" dirty="0"/>
              <a:t> </a:t>
            </a:r>
            <a:r>
              <a:rPr lang="en-US" altLang="zh-CN" sz="1600" dirty="0"/>
              <a:t>PIC</a:t>
            </a:r>
            <a:r>
              <a:rPr lang="zh-CN" altLang="en-US" sz="1600" dirty="0"/>
              <a:t> </a:t>
            </a:r>
            <a:r>
              <a:rPr lang="en-US" altLang="zh-CN" sz="1600" dirty="0"/>
              <a:t>result.</a:t>
            </a:r>
            <a:r>
              <a:rPr lang="zh-CN" altLang="en-US" sz="1600" dirty="0"/>
              <a:t> </a:t>
            </a:r>
            <a:r>
              <a:rPr lang="en-US" altLang="zh-CN" sz="1600" dirty="0"/>
              <a:t>(Clover</a:t>
            </a:r>
            <a:r>
              <a:rPr lang="zh-CN" altLang="en-US" sz="1600" dirty="0"/>
              <a:t> </a:t>
            </a:r>
            <a:r>
              <a:rPr lang="en-US" altLang="zh-CN" sz="1600" dirty="0"/>
              <a:t>provides</a:t>
            </a:r>
            <a:r>
              <a:rPr lang="zh-CN" altLang="en-US" sz="1600" dirty="0"/>
              <a:t> </a:t>
            </a:r>
            <a:r>
              <a:rPr lang="en-US" altLang="zh-CN" sz="1600" dirty="0"/>
              <a:t>a</a:t>
            </a:r>
            <a:r>
              <a:rPr lang="zh-CN" altLang="en-US" sz="1600" dirty="0"/>
              <a:t> </a:t>
            </a:r>
            <a:r>
              <a:rPr lang="en-US" altLang="zh-CN" sz="1600" dirty="0"/>
              <a:t>natural</a:t>
            </a:r>
            <a:r>
              <a:rPr lang="zh-CN" altLang="en-US" sz="1600" dirty="0"/>
              <a:t> </a:t>
            </a:r>
            <a:r>
              <a:rPr lang="en-US" altLang="zh-CN" sz="1600" dirty="0"/>
              <a:t>particle</a:t>
            </a:r>
            <a:r>
              <a:rPr lang="zh-CN" altLang="en-US" sz="1600" dirty="0"/>
              <a:t> </a:t>
            </a:r>
            <a:r>
              <a:rPr lang="en-US" altLang="zh-CN" sz="1600" dirty="0"/>
              <a:t>distribution</a:t>
            </a:r>
            <a:r>
              <a:rPr lang="zh-CN" altLang="en-US" sz="1600" dirty="0"/>
              <a:t> </a:t>
            </a:r>
            <a:r>
              <a:rPr lang="en-US" altLang="zh-CN" sz="1600" dirty="0"/>
              <a:t>at</a:t>
            </a:r>
            <a:r>
              <a:rPr lang="zh-CN" altLang="en-US" sz="1600" dirty="0"/>
              <a:t> </a:t>
            </a:r>
            <a:r>
              <a:rPr lang="en-US" altLang="zh-CN" sz="1600" dirty="0"/>
              <a:t>the</a:t>
            </a:r>
            <a:r>
              <a:rPr lang="zh-CN" altLang="en-US" sz="1600" dirty="0"/>
              <a:t> </a:t>
            </a:r>
            <a:r>
              <a:rPr lang="en-US" altLang="zh-CN" sz="1600" dirty="0"/>
              <a:t>presheath)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1027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3ABAD-267A-F001-0A84-69C9475C9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Placeholder 1">
            <a:extLst>
              <a:ext uri="{FF2B5EF4-FFF2-40B4-BE49-F238E27FC236}">
                <a16:creationId xmlns:a16="http://schemas.microsoft.com/office/drawing/2014/main" id="{0346E600-2AEE-1091-294B-D39273602DFC}"/>
              </a:ext>
            </a:extLst>
          </p:cNvPr>
          <p:cNvSpPr>
            <a:spLocks noGrp="1" noChangeArrowheads="1"/>
          </p:cNvSpPr>
          <p:nvPr>
            <p:ph type="body" sz="quarter" idx="36"/>
          </p:nvPr>
        </p:nvSpPr>
        <p:spPr>
          <a:xfrm>
            <a:off x="471487" y="1759744"/>
            <a:ext cx="7559279" cy="3600450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en-US" altLang="en-US" b="1" dirty="0">
                <a:solidFill>
                  <a:schemeClr val="bg2"/>
                </a:solidFill>
              </a:rPr>
              <a:t>Tungsten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</a:rPr>
              <a:t>sputtering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</a:rPr>
              <a:t>in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</a:rPr>
              <a:t>Tokamak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chemeClr val="bg2"/>
              </a:solidFill>
            </a:endParaRPr>
          </a:p>
          <a:p>
            <a:pPr marL="342900" indent="-342900">
              <a:buAutoNum type="arabicPeriod"/>
            </a:pPr>
            <a:r>
              <a:rPr lang="en-US" altLang="zh-CN" b="1" dirty="0">
                <a:solidFill>
                  <a:schemeClr val="bg2"/>
                </a:solidFill>
              </a:rPr>
              <a:t>1D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en-US" b="1" dirty="0">
                <a:solidFill>
                  <a:schemeClr val="bg2"/>
                </a:solidFill>
              </a:rPr>
              <a:t>Sheath model benchmark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chemeClr val="bg2"/>
              </a:solidFill>
            </a:endParaRPr>
          </a:p>
          <a:p>
            <a:pPr marL="342900" indent="-342900">
              <a:buAutoNum type="arabicPeriod"/>
            </a:pPr>
            <a:r>
              <a:rPr lang="en-US" altLang="en-US" b="1" dirty="0"/>
              <a:t>Coupled model for</a:t>
            </a:r>
            <a:r>
              <a:rPr lang="zh-CN" altLang="en-US" b="1" dirty="0"/>
              <a:t> </a:t>
            </a:r>
            <a:r>
              <a:rPr lang="en-US" altLang="zh-CN" b="1" dirty="0"/>
              <a:t>the</a:t>
            </a:r>
            <a:r>
              <a:rPr lang="zh-CN" altLang="en-US" b="1" dirty="0"/>
              <a:t> </a:t>
            </a:r>
            <a:r>
              <a:rPr lang="en-US" altLang="en-US" b="1" dirty="0"/>
              <a:t>tungsten sputtering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chemeClr val="bg2"/>
              </a:solidFill>
            </a:endParaRPr>
          </a:p>
          <a:p>
            <a:pPr marL="342900" indent="-342900">
              <a:buAutoNum type="arabicPeriod"/>
            </a:pPr>
            <a:r>
              <a:rPr lang="en-US" altLang="en-US" b="1" dirty="0">
                <a:solidFill>
                  <a:schemeClr val="bg2"/>
                </a:solidFill>
              </a:rPr>
              <a:t>Tungsten impurity under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</a:rPr>
              <a:t>sheath</a:t>
            </a:r>
            <a:r>
              <a:rPr lang="en-US" altLang="en-US" b="1" dirty="0">
                <a:solidFill>
                  <a:schemeClr val="bg2"/>
                </a:solidFill>
              </a:rPr>
              <a:t> 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chemeClr val="bg2"/>
              </a:solidFill>
            </a:endParaRPr>
          </a:p>
          <a:p>
            <a:pPr marL="342900" indent="-342900">
              <a:buAutoNum type="arabicPeriod"/>
            </a:pPr>
            <a:r>
              <a:rPr lang="en-US" altLang="en-US" b="1" dirty="0">
                <a:solidFill>
                  <a:schemeClr val="bg2"/>
                </a:solidFill>
              </a:rPr>
              <a:t>Summary </a:t>
            </a:r>
          </a:p>
        </p:txBody>
      </p:sp>
      <p:sp>
        <p:nvSpPr>
          <p:cNvPr id="40962" name="Text Placeholder 3">
            <a:extLst>
              <a:ext uri="{FF2B5EF4-FFF2-40B4-BE49-F238E27FC236}">
                <a16:creationId xmlns:a16="http://schemas.microsoft.com/office/drawing/2014/main" id="{955708C6-2350-D733-8FAA-8C12BE91A85C}"/>
              </a:ext>
            </a:extLst>
          </p:cNvPr>
          <p:cNvSpPr>
            <a:spLocks noGrp="1" noChangeArrowheads="1"/>
          </p:cNvSpPr>
          <p:nvPr>
            <p:ph type="body" sz="quarter" idx="64"/>
          </p:nvPr>
        </p:nvSpPr>
        <p:spPr>
          <a:xfrm>
            <a:off x="471487" y="1112044"/>
            <a:ext cx="7559279" cy="359569"/>
          </a:xfrm>
        </p:spPr>
        <p:txBody>
          <a:bodyPr/>
          <a:lstStyle/>
          <a:p>
            <a:r>
              <a:rPr lang="en-US" alt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0F9455-02F6-19F5-72C5-CD78B936C87C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1169194" y="5745956"/>
            <a:ext cx="3657600" cy="133350"/>
          </a:xfrm>
        </p:spPr>
        <p:txBody>
          <a:bodyPr/>
          <a:lstStyle/>
          <a:p>
            <a:endParaRPr lang="en-US" altLang="en-US">
              <a:solidFill>
                <a:srgbClr val="76717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3E8FBA-6028-47AA-FC66-E113132E8ED7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4905375" y="5740004"/>
            <a:ext cx="3226594" cy="145256"/>
          </a:xfrm>
        </p:spPr>
        <p:txBody>
          <a:bodyPr/>
          <a:lstStyle/>
          <a:p>
            <a:endParaRPr lang="en-US" altLang="en-US">
              <a:solidFill>
                <a:srgbClr val="7671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788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CE4E5-3E09-5BEA-19ED-6175D11BF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3E393-6A3D-4C77-2801-C38E477ACAE8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C93E2B-4CE6-FE1F-3B59-3654ACEF4620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Table Placeholder 10">
            <a:extLst>
              <a:ext uri="{FF2B5EF4-FFF2-40B4-BE49-F238E27FC236}">
                <a16:creationId xmlns:a16="http://schemas.microsoft.com/office/drawing/2014/main" id="{44F2BBEC-BDEF-0FF7-31A4-2BDC0A1072BF}"/>
              </a:ext>
            </a:extLst>
          </p:cNvPr>
          <p:cNvPicPr>
            <a:picLocks noGrp="1" noChangeAspect="1"/>
          </p:cNvPicPr>
          <p:nvPr>
            <p:ph type="tbl" sz="quarter" idx="66"/>
          </p:nvPr>
        </p:nvPicPr>
        <p:blipFill>
          <a:blip r:embed="rId2"/>
          <a:stretch>
            <a:fillRect/>
          </a:stretch>
        </p:blipFill>
        <p:spPr>
          <a:xfrm>
            <a:off x="638874" y="667402"/>
            <a:ext cx="7593620" cy="5062413"/>
          </a:xfrm>
          <a:prstGeom prst="rect">
            <a:avLst/>
          </a:prstGeom>
        </p:spPr>
      </p:pic>
      <p:sp>
        <p:nvSpPr>
          <p:cNvPr id="10" name="AutoShape 4">
            <a:extLst>
              <a:ext uri="{FF2B5EF4-FFF2-40B4-BE49-F238E27FC236}">
                <a16:creationId xmlns:a16="http://schemas.microsoft.com/office/drawing/2014/main" id="{9A02D476-44A3-50A9-F5E7-D93B75A8C1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28AC5E-51B1-22B1-54F7-77DE4326D0A0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187565" y="305639"/>
            <a:ext cx="8739305" cy="361763"/>
          </a:xfrm>
        </p:spPr>
        <p:txBody>
          <a:bodyPr/>
          <a:lstStyle/>
          <a:p>
            <a:r>
              <a:rPr lang="en-US" dirty="0"/>
              <a:t>Monte-Carlo test particle code to get the IED and IAD: comparison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33C261-67EF-EC57-93B2-CE3EE4EDDEFB}"/>
              </a:ext>
            </a:extLst>
          </p:cNvPr>
          <p:cNvSpPr txBox="1"/>
          <p:nvPr/>
        </p:nvSpPr>
        <p:spPr>
          <a:xfrm>
            <a:off x="638874" y="4980981"/>
            <a:ext cx="7593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new Monte-Carlo test particle code using the GYRAZE output as potential distribution to get the IED and IAD. </a:t>
            </a:r>
          </a:p>
        </p:txBody>
      </p:sp>
    </p:spTree>
    <p:extLst>
      <p:ext uri="{BB962C8B-B14F-4D97-AF65-F5344CB8AC3E}">
        <p14:creationId xmlns:p14="http://schemas.microsoft.com/office/powerpoint/2010/main" val="470994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6BEA3B-8A01-D37C-F9D1-B6577B269AEB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r>
              <a:rPr lang="en-US" dirty="0"/>
              <a:t>Angle and energy distribution</a:t>
            </a:r>
          </a:p>
        </p:txBody>
      </p:sp>
      <p:pic>
        <p:nvPicPr>
          <p:cNvPr id="6" name="Table Placeholder 5">
            <a:extLst>
              <a:ext uri="{FF2B5EF4-FFF2-40B4-BE49-F238E27FC236}">
                <a16:creationId xmlns:a16="http://schemas.microsoft.com/office/drawing/2014/main" id="{573822F1-F1B4-80C3-693A-CBF52ABF1D8B}"/>
              </a:ext>
            </a:extLst>
          </p:cNvPr>
          <p:cNvPicPr>
            <a:picLocks noGrp="1" noChangeAspect="1"/>
          </p:cNvPicPr>
          <p:nvPr>
            <p:ph type="tbl" sz="quarter" idx="66"/>
          </p:nvPr>
        </p:nvPicPr>
        <p:blipFill>
          <a:blip r:embed="rId2"/>
          <a:stretch>
            <a:fillRect/>
          </a:stretch>
        </p:blipFill>
        <p:spPr>
          <a:xfrm>
            <a:off x="247317" y="1231825"/>
            <a:ext cx="4127991" cy="3230166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FA6D2-C9FB-1165-62EA-1ABAE716CE69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9935C2-C004-30C6-C68E-958576126C78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394021-49CF-B77E-2375-E4038247C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824" y="1040494"/>
            <a:ext cx="4756176" cy="36710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338E54-0347-B7E5-2B76-D4902E140159}"/>
              </a:ext>
            </a:extLst>
          </p:cNvPr>
          <p:cNvSpPr txBox="1"/>
          <p:nvPr/>
        </p:nvSpPr>
        <p:spPr>
          <a:xfrm>
            <a:off x="705394" y="4874364"/>
            <a:ext cx="7573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With</a:t>
            </a:r>
            <a:r>
              <a:rPr lang="zh-CN" altLang="en-US" sz="1600" dirty="0"/>
              <a:t> </a:t>
            </a:r>
            <a:r>
              <a:rPr lang="en-US" altLang="zh-CN" sz="1600" dirty="0"/>
              <a:t>the</a:t>
            </a:r>
            <a:r>
              <a:rPr lang="zh-CN" altLang="en-US" sz="1600" dirty="0"/>
              <a:t> </a:t>
            </a:r>
            <a:r>
              <a:rPr lang="en-US" altLang="zh-CN" sz="1600" dirty="0"/>
              <a:t>test</a:t>
            </a:r>
            <a:r>
              <a:rPr lang="zh-CN" altLang="en-US" sz="1600" dirty="0"/>
              <a:t> </a:t>
            </a:r>
            <a:r>
              <a:rPr lang="en-US" altLang="zh-CN" sz="1600" dirty="0"/>
              <a:t>particle</a:t>
            </a:r>
            <a:r>
              <a:rPr lang="zh-CN" altLang="en-US" sz="1600" dirty="0"/>
              <a:t> </a:t>
            </a:r>
            <a:r>
              <a:rPr lang="en-US" altLang="zh-CN" sz="1600" dirty="0"/>
              <a:t>module,</a:t>
            </a:r>
            <a:r>
              <a:rPr lang="zh-CN" altLang="en-US" sz="1600" dirty="0"/>
              <a:t> </a:t>
            </a:r>
            <a:r>
              <a:rPr lang="en-US" altLang="zh-CN" sz="1600" dirty="0"/>
              <a:t>the</a:t>
            </a:r>
            <a:r>
              <a:rPr lang="zh-CN" altLang="en-US" sz="1600" dirty="0"/>
              <a:t> </a:t>
            </a:r>
            <a:r>
              <a:rPr lang="en-US" altLang="zh-CN" sz="1600" dirty="0"/>
              <a:t>final</a:t>
            </a:r>
            <a:r>
              <a:rPr lang="zh-CN" altLang="en-US" sz="1600" dirty="0"/>
              <a:t> </a:t>
            </a:r>
            <a:r>
              <a:rPr lang="en-US" altLang="zh-CN" sz="1600" dirty="0"/>
              <a:t>IAD</a:t>
            </a:r>
            <a:r>
              <a:rPr lang="zh-CN" altLang="en-US" sz="1600" dirty="0"/>
              <a:t> </a:t>
            </a:r>
            <a:r>
              <a:rPr lang="en-US" altLang="zh-CN" sz="1600" dirty="0"/>
              <a:t>and</a:t>
            </a:r>
            <a:r>
              <a:rPr lang="zh-CN" altLang="en-US" sz="1600" dirty="0"/>
              <a:t> </a:t>
            </a:r>
            <a:r>
              <a:rPr lang="en-US" altLang="zh-CN" sz="1600" dirty="0"/>
              <a:t>IED</a:t>
            </a:r>
            <a:r>
              <a:rPr lang="zh-CN" altLang="en-US" sz="1600" dirty="0"/>
              <a:t> </a:t>
            </a:r>
            <a:r>
              <a:rPr lang="en-US" altLang="zh-CN" sz="1600" dirty="0"/>
              <a:t>match</a:t>
            </a:r>
            <a:r>
              <a:rPr lang="zh-CN" altLang="en-US" sz="1600" dirty="0"/>
              <a:t> </a:t>
            </a:r>
            <a:r>
              <a:rPr lang="en-US" altLang="zh-CN" sz="1600" dirty="0"/>
              <a:t>the</a:t>
            </a:r>
            <a:r>
              <a:rPr lang="zh-CN" altLang="en-US" sz="1600" dirty="0"/>
              <a:t> </a:t>
            </a:r>
            <a:r>
              <a:rPr lang="en-US" altLang="zh-CN" sz="1600" dirty="0"/>
              <a:t>PIC</a:t>
            </a:r>
            <a:r>
              <a:rPr lang="zh-CN" altLang="en-US" sz="1600" dirty="0"/>
              <a:t> </a:t>
            </a:r>
            <a:r>
              <a:rPr lang="en-US" altLang="zh-CN" sz="1600" dirty="0"/>
              <a:t>results.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13874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53739-45C5-13A4-6A2C-284876FC5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Placeholder 1">
            <a:extLst>
              <a:ext uri="{FF2B5EF4-FFF2-40B4-BE49-F238E27FC236}">
                <a16:creationId xmlns:a16="http://schemas.microsoft.com/office/drawing/2014/main" id="{4991311F-E91B-3E96-2582-9D2DBE52F7E2}"/>
              </a:ext>
            </a:extLst>
          </p:cNvPr>
          <p:cNvSpPr>
            <a:spLocks noGrp="1" noChangeArrowheads="1"/>
          </p:cNvSpPr>
          <p:nvPr>
            <p:ph type="body" sz="quarter" idx="36"/>
          </p:nvPr>
        </p:nvSpPr>
        <p:spPr>
          <a:xfrm>
            <a:off x="471487" y="1759744"/>
            <a:ext cx="7559279" cy="3600450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en-US" altLang="en-US" b="1" dirty="0">
                <a:solidFill>
                  <a:schemeClr val="bg2"/>
                </a:solidFill>
              </a:rPr>
              <a:t>Tungsten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</a:rPr>
              <a:t>sputtering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</a:rPr>
              <a:t>in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</a:rPr>
              <a:t>Tokamak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chemeClr val="bg2"/>
              </a:solidFill>
            </a:endParaRPr>
          </a:p>
          <a:p>
            <a:pPr marL="342900" indent="-342900">
              <a:buAutoNum type="arabicPeriod"/>
            </a:pPr>
            <a:r>
              <a:rPr lang="en-US" altLang="zh-CN" b="1" dirty="0">
                <a:solidFill>
                  <a:schemeClr val="bg2"/>
                </a:solidFill>
              </a:rPr>
              <a:t>1D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en-US" b="1" dirty="0">
                <a:solidFill>
                  <a:schemeClr val="bg2"/>
                </a:solidFill>
              </a:rPr>
              <a:t>Sheath model benchmark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chemeClr val="bg2"/>
              </a:solidFill>
            </a:endParaRPr>
          </a:p>
          <a:p>
            <a:pPr marL="342900" indent="-342900">
              <a:buAutoNum type="arabicPeriod"/>
            </a:pPr>
            <a:r>
              <a:rPr lang="en-US" altLang="en-US" b="1" dirty="0"/>
              <a:t>Coupled model for</a:t>
            </a:r>
            <a:r>
              <a:rPr lang="zh-CN" altLang="en-US" b="1" dirty="0"/>
              <a:t> </a:t>
            </a:r>
            <a:r>
              <a:rPr lang="en-US" altLang="zh-CN" b="1" dirty="0"/>
              <a:t>the</a:t>
            </a:r>
            <a:r>
              <a:rPr lang="zh-CN" altLang="en-US" b="1" dirty="0"/>
              <a:t> </a:t>
            </a:r>
            <a:r>
              <a:rPr lang="en-US" altLang="en-US" b="1" dirty="0"/>
              <a:t>tungsten sputtering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chemeClr val="bg2"/>
              </a:solidFill>
            </a:endParaRPr>
          </a:p>
          <a:p>
            <a:pPr marL="342900" indent="-342900">
              <a:buAutoNum type="arabicPeriod"/>
            </a:pPr>
            <a:r>
              <a:rPr lang="en-US" altLang="en-US" b="1" dirty="0">
                <a:solidFill>
                  <a:schemeClr val="bg2"/>
                </a:solidFill>
              </a:rPr>
              <a:t>Tungsten impurity under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</a:rPr>
              <a:t>sheath</a:t>
            </a:r>
            <a:r>
              <a:rPr lang="en-US" altLang="en-US" b="1" dirty="0">
                <a:solidFill>
                  <a:schemeClr val="bg2"/>
                </a:solidFill>
              </a:rPr>
              <a:t> 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chemeClr val="bg2"/>
              </a:solidFill>
            </a:endParaRPr>
          </a:p>
          <a:p>
            <a:pPr marL="342900" indent="-342900">
              <a:buAutoNum type="arabicPeriod"/>
            </a:pPr>
            <a:r>
              <a:rPr lang="en-US" altLang="en-US" b="1" dirty="0">
                <a:solidFill>
                  <a:schemeClr val="bg2"/>
                </a:solidFill>
              </a:rPr>
              <a:t>Summary </a:t>
            </a:r>
          </a:p>
        </p:txBody>
      </p:sp>
      <p:sp>
        <p:nvSpPr>
          <p:cNvPr id="40962" name="Text Placeholder 3">
            <a:extLst>
              <a:ext uri="{FF2B5EF4-FFF2-40B4-BE49-F238E27FC236}">
                <a16:creationId xmlns:a16="http://schemas.microsoft.com/office/drawing/2014/main" id="{1CDEF32A-6735-CD4E-6493-396AC8C957A2}"/>
              </a:ext>
            </a:extLst>
          </p:cNvPr>
          <p:cNvSpPr>
            <a:spLocks noGrp="1" noChangeArrowheads="1"/>
          </p:cNvSpPr>
          <p:nvPr>
            <p:ph type="body" sz="quarter" idx="64"/>
          </p:nvPr>
        </p:nvSpPr>
        <p:spPr>
          <a:xfrm>
            <a:off x="471487" y="1112044"/>
            <a:ext cx="7559279" cy="359569"/>
          </a:xfrm>
        </p:spPr>
        <p:txBody>
          <a:bodyPr/>
          <a:lstStyle/>
          <a:p>
            <a:r>
              <a:rPr lang="en-US" alt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F731C-6D42-1502-B24A-951B1413B0AF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1169194" y="5745956"/>
            <a:ext cx="3657600" cy="133350"/>
          </a:xfrm>
        </p:spPr>
        <p:txBody>
          <a:bodyPr/>
          <a:lstStyle/>
          <a:p>
            <a:endParaRPr lang="en-US" altLang="en-US">
              <a:solidFill>
                <a:srgbClr val="76717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4D14E3-18F5-187B-D13E-989ECC87A12B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4905375" y="5740004"/>
            <a:ext cx="3226594" cy="145256"/>
          </a:xfrm>
        </p:spPr>
        <p:txBody>
          <a:bodyPr/>
          <a:lstStyle/>
          <a:p>
            <a:endParaRPr lang="en-US" altLang="en-US">
              <a:solidFill>
                <a:srgbClr val="7671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560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694EE6-0278-B05C-8A11-F735EEFE0EE9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r>
              <a:rPr lang="en-US" dirty="0"/>
              <a:t>Tungsten sputtering model at the target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DD5BD-2749-CA22-E5CD-1687917D03B2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DDEF36-45F2-E819-6A29-4098E89AE60F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01512F-C8EF-1C6C-2EE5-70CCAC060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562" y="1317943"/>
            <a:ext cx="6786478" cy="18323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27A839-4E5C-5249-B098-5181D4A0A5A4}"/>
              </a:ext>
            </a:extLst>
          </p:cNvPr>
          <p:cNvSpPr txBox="1"/>
          <p:nvPr/>
        </p:nvSpPr>
        <p:spPr>
          <a:xfrm>
            <a:off x="471249" y="992318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1600" b="1" dirty="0"/>
              <a:t>Eckstein</a:t>
            </a:r>
            <a:r>
              <a:rPr lang="en-SG" sz="1600" dirty="0"/>
              <a:t> formula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4E7963-6614-3E16-EFD5-078D9C3C0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472" y="3256274"/>
            <a:ext cx="5207382" cy="11855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B3C922-F923-9972-5E6F-032A18A789E5}"/>
              </a:ext>
            </a:extLst>
          </p:cNvPr>
          <p:cNvSpPr txBox="1"/>
          <p:nvPr/>
        </p:nvSpPr>
        <p:spPr>
          <a:xfrm>
            <a:off x="389044" y="4441854"/>
            <a:ext cx="88743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400" dirty="0"/>
              <a:t>the code first uses </a:t>
            </a:r>
            <a:r>
              <a:rPr lang="en-SG" sz="1400" b="1" dirty="0"/>
              <a:t>Yamamura-Tawara</a:t>
            </a:r>
            <a:r>
              <a:rPr lang="en-SG" sz="1400" dirty="0"/>
              <a:t> to find the "base yield" at 0 degrees.</a:t>
            </a:r>
          </a:p>
        </p:txBody>
      </p:sp>
    </p:spTree>
    <p:extLst>
      <p:ext uri="{BB962C8B-B14F-4D97-AF65-F5344CB8AC3E}">
        <p14:creationId xmlns:p14="http://schemas.microsoft.com/office/powerpoint/2010/main" val="1304523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932CD-3778-FE38-A5FD-3B9D697DCEED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/>
        <p:txBody>
          <a:bodyPr/>
          <a:lstStyle/>
          <a:p>
            <a:r>
              <a:rPr lang="en-US" dirty="0"/>
              <a:t>Different method of calculation of sputtering yield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84893-FC5B-F50C-EC9E-965CDB26C202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602CB0-AA73-7BEB-E5B4-E3EE65F39154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205C57-8CEF-6467-AD48-F8ADD37F6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699" y="1607175"/>
            <a:ext cx="5829300" cy="35452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E6A3DC-94A8-1A28-B7F8-B7C97C1348CB}"/>
              </a:ext>
            </a:extLst>
          </p:cNvPr>
          <p:cNvSpPr txBox="1"/>
          <p:nvPr/>
        </p:nvSpPr>
        <p:spPr>
          <a:xfrm>
            <a:off x="137160" y="2322869"/>
            <a:ext cx="27802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Match the PIC result.</a:t>
            </a:r>
          </a:p>
          <a:p>
            <a:endParaRPr lang="en-US" dirty="0"/>
          </a:p>
          <a:p>
            <a:r>
              <a:rPr lang="en-US" dirty="0"/>
              <a:t>Sheath bending used in the fluid codes get a much smaller value.</a:t>
            </a:r>
          </a:p>
          <a:p>
            <a:endParaRPr lang="en-US" dirty="0"/>
          </a:p>
          <a:p>
            <a:r>
              <a:rPr lang="en-US" dirty="0"/>
              <a:t>The most closed bending model should use the averaged angle from calculation.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DE7CA2-E241-5588-CADF-5B2828059196}"/>
              </a:ext>
            </a:extLst>
          </p:cNvPr>
          <p:cNvSpPr txBox="1"/>
          <p:nvPr/>
        </p:nvSpPr>
        <p:spPr>
          <a:xfrm>
            <a:off x="137160" y="5299808"/>
            <a:ext cx="8491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sheath profile from the pre sheath profile and Debye sheath profile model to get the averaged angle without direction calculations.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52BD13-E9C8-8E90-82CD-40D96F5B7E60}"/>
              </a:ext>
            </a:extLst>
          </p:cNvPr>
          <p:cNvSpPr txBox="1"/>
          <p:nvPr/>
        </p:nvSpPr>
        <p:spPr>
          <a:xfrm>
            <a:off x="3293732" y="4564305"/>
            <a:ext cx="1024666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111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33333-943B-C954-05F0-AF06E5491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Placeholder 1">
            <a:extLst>
              <a:ext uri="{FF2B5EF4-FFF2-40B4-BE49-F238E27FC236}">
                <a16:creationId xmlns:a16="http://schemas.microsoft.com/office/drawing/2014/main" id="{38DF3856-8254-C7D3-12D3-B8AD03FB3AC4}"/>
              </a:ext>
            </a:extLst>
          </p:cNvPr>
          <p:cNvSpPr>
            <a:spLocks noGrp="1" noChangeArrowheads="1"/>
          </p:cNvSpPr>
          <p:nvPr>
            <p:ph type="body" sz="quarter" idx="36"/>
          </p:nvPr>
        </p:nvSpPr>
        <p:spPr>
          <a:xfrm>
            <a:off x="471487" y="1759744"/>
            <a:ext cx="7559279" cy="3600450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en-US" altLang="en-US" b="1" dirty="0">
                <a:solidFill>
                  <a:schemeClr val="bg2"/>
                </a:solidFill>
              </a:rPr>
              <a:t>Tungsten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</a:rPr>
              <a:t>sputtering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</a:rPr>
              <a:t>in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</a:rPr>
              <a:t>Tokamak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chemeClr val="bg2"/>
              </a:solidFill>
            </a:endParaRPr>
          </a:p>
          <a:p>
            <a:pPr marL="342900" indent="-342900">
              <a:buAutoNum type="arabicPeriod"/>
            </a:pPr>
            <a:r>
              <a:rPr lang="en-US" altLang="zh-CN" b="1" dirty="0">
                <a:solidFill>
                  <a:schemeClr val="bg2"/>
                </a:solidFill>
              </a:rPr>
              <a:t>1D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en-US" b="1" dirty="0">
                <a:solidFill>
                  <a:schemeClr val="bg2"/>
                </a:solidFill>
              </a:rPr>
              <a:t>Sheath model benchmark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chemeClr val="bg2"/>
              </a:solidFill>
            </a:endParaRPr>
          </a:p>
          <a:p>
            <a:pPr marL="342900" indent="-342900">
              <a:buAutoNum type="arabicPeriod"/>
            </a:pPr>
            <a:r>
              <a:rPr lang="en-US" altLang="en-US" b="1" dirty="0">
                <a:solidFill>
                  <a:schemeClr val="bg2"/>
                </a:solidFill>
              </a:rPr>
              <a:t>Coupled model for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zh-CN" b="1" dirty="0">
                <a:solidFill>
                  <a:schemeClr val="bg2"/>
                </a:solidFill>
              </a:rPr>
              <a:t>the</a:t>
            </a:r>
            <a:r>
              <a:rPr lang="zh-CN" altLang="en-US" b="1" dirty="0">
                <a:solidFill>
                  <a:schemeClr val="bg2"/>
                </a:solidFill>
              </a:rPr>
              <a:t> </a:t>
            </a:r>
            <a:r>
              <a:rPr lang="en-US" altLang="en-US" b="1" dirty="0">
                <a:solidFill>
                  <a:schemeClr val="bg2"/>
                </a:solidFill>
              </a:rPr>
              <a:t>tungsten sputtering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chemeClr val="bg2"/>
              </a:solidFill>
            </a:endParaRPr>
          </a:p>
          <a:p>
            <a:pPr marL="342900" indent="-342900">
              <a:buAutoNum type="arabicPeriod"/>
            </a:pPr>
            <a:r>
              <a:rPr lang="en-US" altLang="en-US" b="1" dirty="0"/>
              <a:t>Tungsten impurity under</a:t>
            </a:r>
            <a:r>
              <a:rPr lang="zh-CN" altLang="en-US" b="1" dirty="0"/>
              <a:t> </a:t>
            </a:r>
            <a:r>
              <a:rPr lang="en-US" altLang="zh-CN" b="1" dirty="0"/>
              <a:t>sheath</a:t>
            </a:r>
            <a:r>
              <a:rPr lang="en-US" altLang="en-US" b="1" dirty="0"/>
              <a:t> </a:t>
            </a:r>
          </a:p>
          <a:p>
            <a:pPr marL="342900" indent="-342900">
              <a:buAutoNum type="arabicPeriod"/>
            </a:pPr>
            <a:endParaRPr lang="en-US" altLang="en-US" b="1" dirty="0">
              <a:solidFill>
                <a:schemeClr val="bg2"/>
              </a:solidFill>
            </a:endParaRPr>
          </a:p>
          <a:p>
            <a:pPr marL="342900" indent="-342900">
              <a:buAutoNum type="arabicPeriod"/>
            </a:pPr>
            <a:r>
              <a:rPr lang="en-US" altLang="en-US" b="1" dirty="0">
                <a:solidFill>
                  <a:schemeClr val="bg2"/>
                </a:solidFill>
              </a:rPr>
              <a:t>Summary </a:t>
            </a:r>
          </a:p>
        </p:txBody>
      </p:sp>
      <p:sp>
        <p:nvSpPr>
          <p:cNvPr id="40962" name="Text Placeholder 3">
            <a:extLst>
              <a:ext uri="{FF2B5EF4-FFF2-40B4-BE49-F238E27FC236}">
                <a16:creationId xmlns:a16="http://schemas.microsoft.com/office/drawing/2014/main" id="{10156E98-C23C-120A-2828-238C26F706F5}"/>
              </a:ext>
            </a:extLst>
          </p:cNvPr>
          <p:cNvSpPr>
            <a:spLocks noGrp="1" noChangeArrowheads="1"/>
          </p:cNvSpPr>
          <p:nvPr>
            <p:ph type="body" sz="quarter" idx="64"/>
          </p:nvPr>
        </p:nvSpPr>
        <p:spPr>
          <a:xfrm>
            <a:off x="471487" y="1112044"/>
            <a:ext cx="7559279" cy="359569"/>
          </a:xfrm>
        </p:spPr>
        <p:txBody>
          <a:bodyPr/>
          <a:lstStyle/>
          <a:p>
            <a:r>
              <a:rPr lang="en-US" alt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D606FD-528C-F858-E957-1166B4167BBF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1169194" y="5745956"/>
            <a:ext cx="3657600" cy="133350"/>
          </a:xfrm>
        </p:spPr>
        <p:txBody>
          <a:bodyPr/>
          <a:lstStyle/>
          <a:p>
            <a:endParaRPr lang="en-US" altLang="en-US">
              <a:solidFill>
                <a:srgbClr val="76717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09D2B2-B2AC-E275-6EDA-5FEF8EAD3C8B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4905375" y="5740004"/>
            <a:ext cx="3226594" cy="145256"/>
          </a:xfrm>
        </p:spPr>
        <p:txBody>
          <a:bodyPr/>
          <a:lstStyle/>
          <a:p>
            <a:endParaRPr lang="en-US" altLang="en-US">
              <a:solidFill>
                <a:srgbClr val="7671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868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05740" y="397764"/>
            <a:ext cx="853821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4610">
              <a:lnSpc>
                <a:spcPct val="110000"/>
              </a:lnSpc>
              <a:spcBef>
                <a:spcPts val="750"/>
              </a:spcBef>
            </a:pPr>
            <a:r>
              <a:rPr lang="en-US" sz="2100" b="1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Direct Simulation Monte Carlo (DSMC) method</a:t>
            </a:r>
          </a:p>
        </p:txBody>
      </p:sp>
      <p:sp>
        <p:nvSpPr>
          <p:cNvPr id="4" name="Shape 2"/>
          <p:cNvSpPr/>
          <p:nvPr/>
        </p:nvSpPr>
        <p:spPr>
          <a:xfrm>
            <a:off x="360045" y="1498473"/>
            <a:ext cx="8401050" cy="161163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B8C6D2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45770" y="1519047"/>
            <a:ext cx="1920240" cy="17145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>
            <a:normAutofit fontScale="92500"/>
          </a:bodyPr>
          <a:lstStyle/>
          <a:p>
            <a:r>
              <a:rPr lang="en-US" sz="1200" b="1" dirty="0">
                <a:solidFill>
                  <a:srgbClr val="0F3D5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DSMC computational domain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720090" y="1968246"/>
            <a:ext cx="7303770" cy="685800"/>
          </a:xfrm>
          <a:prstGeom prst="rect">
            <a:avLst/>
          </a:prstGeom>
          <a:solidFill>
            <a:srgbClr val="FAFCFF"/>
          </a:solidFill>
          <a:ln w="12700">
            <a:solidFill>
              <a:srgbClr val="D1D9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69214" y="1803654"/>
            <a:ext cx="150876" cy="1028700"/>
          </a:xfrm>
          <a:prstGeom prst="rect">
            <a:avLst/>
          </a:prstGeom>
          <a:solidFill>
            <a:srgbClr val="FEE2E2"/>
          </a:solidFill>
          <a:ln w="10160">
            <a:solidFill>
              <a:srgbClr val="EF9A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42900" y="2242566"/>
            <a:ext cx="425196" cy="260604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ctr">
            <a:normAutofit/>
          </a:bodyPr>
          <a:lstStyle/>
          <a:p>
            <a:pPr algn="ctr"/>
            <a:r>
              <a:rPr lang="en-US" sz="638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</a:t>
            </a:r>
            <a:endParaRPr lang="en-US" sz="638" b="1" dirty="0"/>
          </a:p>
        </p:txBody>
      </p:sp>
      <p:sp>
        <p:nvSpPr>
          <p:cNvPr id="11" name="Shape 9"/>
          <p:cNvSpPr/>
          <p:nvPr/>
        </p:nvSpPr>
        <p:spPr>
          <a:xfrm>
            <a:off x="720090" y="1968246"/>
            <a:ext cx="1217295" cy="685800"/>
          </a:xfrm>
          <a:prstGeom prst="rect">
            <a:avLst/>
          </a:prstGeom>
          <a:solidFill>
            <a:srgbClr val="F8FBFF">
              <a:alpha val="93000"/>
            </a:srgbClr>
          </a:solidFill>
          <a:ln w="7620">
            <a:solidFill>
              <a:srgbClr val="D9E2EC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937385" y="1968246"/>
            <a:ext cx="1217295" cy="685800"/>
          </a:xfrm>
          <a:prstGeom prst="rect">
            <a:avLst/>
          </a:prstGeom>
          <a:solidFill>
            <a:srgbClr val="F1F7FF">
              <a:alpha val="93000"/>
            </a:srgbClr>
          </a:solidFill>
          <a:ln w="7620">
            <a:solidFill>
              <a:srgbClr val="D9E2EC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154680" y="1968246"/>
            <a:ext cx="1217295" cy="685800"/>
          </a:xfrm>
          <a:prstGeom prst="rect">
            <a:avLst/>
          </a:prstGeom>
          <a:solidFill>
            <a:srgbClr val="F8FBFF">
              <a:alpha val="93000"/>
            </a:srgbClr>
          </a:solidFill>
          <a:ln w="7620">
            <a:solidFill>
              <a:srgbClr val="D9E2EC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371975" y="1968246"/>
            <a:ext cx="1217295" cy="685800"/>
          </a:xfrm>
          <a:prstGeom prst="rect">
            <a:avLst/>
          </a:prstGeom>
          <a:solidFill>
            <a:srgbClr val="F1F7FF">
              <a:alpha val="93000"/>
            </a:srgbClr>
          </a:solidFill>
          <a:ln w="7620">
            <a:solidFill>
              <a:srgbClr val="D9E2EC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589270" y="1968246"/>
            <a:ext cx="1217295" cy="685800"/>
          </a:xfrm>
          <a:prstGeom prst="rect">
            <a:avLst/>
          </a:prstGeom>
          <a:solidFill>
            <a:srgbClr val="F8FBFF">
              <a:alpha val="93000"/>
            </a:srgbClr>
          </a:solidFill>
          <a:ln w="7620">
            <a:solidFill>
              <a:srgbClr val="D9E2EC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806565" y="1968246"/>
            <a:ext cx="1217295" cy="685800"/>
          </a:xfrm>
          <a:prstGeom prst="rect">
            <a:avLst/>
          </a:prstGeom>
          <a:solidFill>
            <a:srgbClr val="F1F7FF">
              <a:alpha val="93000"/>
            </a:srgbClr>
          </a:solidFill>
          <a:ln w="7620">
            <a:solidFill>
              <a:srgbClr val="D9E2EC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011930" y="2708910"/>
            <a:ext cx="822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675" dirty="0">
                <a:solidFill>
                  <a:srgbClr val="4A55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cells Δx</a:t>
            </a:r>
            <a:endParaRPr lang="en-US" sz="675" dirty="0"/>
          </a:p>
        </p:txBody>
      </p:sp>
      <p:sp>
        <p:nvSpPr>
          <p:cNvPr id="18" name="Shape 16"/>
          <p:cNvSpPr/>
          <p:nvPr/>
        </p:nvSpPr>
        <p:spPr>
          <a:xfrm>
            <a:off x="857250" y="2297430"/>
            <a:ext cx="116586" cy="116586"/>
          </a:xfrm>
          <a:prstGeom prst="ellipse">
            <a:avLst/>
          </a:prstGeom>
          <a:solidFill>
            <a:srgbClr val="E53E3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925830" y="2352294"/>
            <a:ext cx="411480" cy="0"/>
          </a:xfrm>
          <a:prstGeom prst="line">
            <a:avLst/>
          </a:prstGeom>
          <a:noFill/>
          <a:ln w="15240">
            <a:solidFill>
              <a:srgbClr val="E53E3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1131570" y="2105406"/>
            <a:ext cx="116586" cy="116586"/>
          </a:xfrm>
          <a:prstGeom prst="ellipse">
            <a:avLst/>
          </a:prstGeom>
          <a:solidFill>
            <a:srgbClr val="E53E3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1200150" y="2160270"/>
            <a:ext cx="205740" cy="0"/>
          </a:xfrm>
          <a:prstGeom prst="line">
            <a:avLst/>
          </a:prstGeom>
          <a:noFill/>
          <a:ln w="15240">
            <a:solidFill>
              <a:srgbClr val="E53E3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1508760" y="2468880"/>
            <a:ext cx="116586" cy="116586"/>
          </a:xfrm>
          <a:prstGeom prst="ellipse">
            <a:avLst/>
          </a:prstGeom>
          <a:solidFill>
            <a:srgbClr val="9CA3A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1577340" y="2523744"/>
            <a:ext cx="205740" cy="0"/>
          </a:xfrm>
          <a:prstGeom prst="line">
            <a:avLst/>
          </a:prstGeom>
          <a:noFill/>
          <a:ln w="15240">
            <a:solidFill>
              <a:srgbClr val="9CA3A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2023110" y="2173986"/>
            <a:ext cx="116586" cy="116586"/>
          </a:xfrm>
          <a:prstGeom prst="ellipse">
            <a:avLst/>
          </a:prstGeom>
          <a:solidFill>
            <a:srgbClr val="E53E3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2091690" y="2228850"/>
            <a:ext cx="205740" cy="82296"/>
          </a:xfrm>
          <a:prstGeom prst="line">
            <a:avLst/>
          </a:prstGeom>
          <a:noFill/>
          <a:ln w="15240">
            <a:solidFill>
              <a:srgbClr val="E53E3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2482596" y="2331720"/>
            <a:ext cx="116586" cy="116586"/>
          </a:xfrm>
          <a:prstGeom prst="ellipse">
            <a:avLst/>
          </a:prstGeom>
          <a:solidFill>
            <a:srgbClr val="9CA3A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2551176" y="2386584"/>
            <a:ext cx="226314" cy="0"/>
          </a:xfrm>
          <a:prstGeom prst="line">
            <a:avLst/>
          </a:prstGeom>
          <a:noFill/>
          <a:ln w="15240">
            <a:solidFill>
              <a:srgbClr val="9CA3A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2983230" y="2077974"/>
            <a:ext cx="116586" cy="116586"/>
          </a:xfrm>
          <a:prstGeom prst="ellipse">
            <a:avLst/>
          </a:prstGeom>
          <a:solidFill>
            <a:srgbClr val="E53E3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3051810" y="2132838"/>
            <a:ext cx="205740" cy="54864"/>
          </a:xfrm>
          <a:prstGeom prst="line">
            <a:avLst/>
          </a:prstGeom>
          <a:noFill/>
          <a:ln w="15240">
            <a:solidFill>
              <a:srgbClr val="E53E3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3600450" y="2420874"/>
            <a:ext cx="116586" cy="116586"/>
          </a:xfrm>
          <a:prstGeom prst="ellipse">
            <a:avLst/>
          </a:prstGeom>
          <a:solidFill>
            <a:srgbClr val="9CA3A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3669030" y="2475738"/>
            <a:ext cx="226314" cy="0"/>
          </a:xfrm>
          <a:prstGeom prst="line">
            <a:avLst/>
          </a:prstGeom>
          <a:noFill/>
          <a:ln w="15240">
            <a:solidFill>
              <a:srgbClr val="9CA3A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4080510" y="2242566"/>
            <a:ext cx="116586" cy="116586"/>
          </a:xfrm>
          <a:prstGeom prst="ellipse">
            <a:avLst/>
          </a:prstGeom>
          <a:solidFill>
            <a:srgbClr val="E53E3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149090" y="2297430"/>
            <a:ext cx="198882" cy="13716"/>
          </a:xfrm>
          <a:prstGeom prst="line">
            <a:avLst/>
          </a:prstGeom>
          <a:noFill/>
          <a:ln w="15240">
            <a:solidFill>
              <a:srgbClr val="E53E3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629150" y="2503170"/>
            <a:ext cx="116586" cy="116586"/>
          </a:xfrm>
          <a:prstGeom prst="ellipse">
            <a:avLst/>
          </a:prstGeom>
          <a:solidFill>
            <a:srgbClr val="9CA3A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4697730" y="2558034"/>
            <a:ext cx="137160" cy="0"/>
          </a:xfrm>
          <a:prstGeom prst="line">
            <a:avLst/>
          </a:prstGeom>
          <a:noFill/>
          <a:ln w="15240">
            <a:solidFill>
              <a:srgbClr val="9CA3A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5088636" y="2146554"/>
            <a:ext cx="116586" cy="116586"/>
          </a:xfrm>
          <a:prstGeom prst="ellipse">
            <a:avLst/>
          </a:prstGeom>
          <a:solidFill>
            <a:srgbClr val="E53E3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5157216" y="2201418"/>
            <a:ext cx="226314" cy="61722"/>
          </a:xfrm>
          <a:prstGeom prst="line">
            <a:avLst/>
          </a:prstGeom>
          <a:noFill/>
          <a:ln w="15240">
            <a:solidFill>
              <a:srgbClr val="E53E3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5678424" y="2311146"/>
            <a:ext cx="116586" cy="116586"/>
          </a:xfrm>
          <a:prstGeom prst="ellipse">
            <a:avLst/>
          </a:prstGeom>
          <a:solidFill>
            <a:srgbClr val="9CA3A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5747004" y="2366010"/>
            <a:ext cx="219456" cy="0"/>
          </a:xfrm>
          <a:prstGeom prst="line">
            <a:avLst/>
          </a:prstGeom>
          <a:noFill/>
          <a:ln w="15240">
            <a:solidFill>
              <a:srgbClr val="9CA3A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6323076" y="2468880"/>
            <a:ext cx="116586" cy="116586"/>
          </a:xfrm>
          <a:prstGeom prst="ellipse">
            <a:avLst/>
          </a:prstGeom>
          <a:solidFill>
            <a:srgbClr val="9CA3A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6391656" y="2523744"/>
            <a:ext cx="178308" cy="0"/>
          </a:xfrm>
          <a:prstGeom prst="line">
            <a:avLst/>
          </a:prstGeom>
          <a:noFill/>
          <a:ln w="15240">
            <a:solidFill>
              <a:srgbClr val="9CA3A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6892290" y="2263140"/>
            <a:ext cx="116586" cy="116586"/>
          </a:xfrm>
          <a:prstGeom prst="ellipse">
            <a:avLst/>
          </a:prstGeom>
          <a:solidFill>
            <a:srgbClr val="E53E3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6960870" y="2318004"/>
            <a:ext cx="185166" cy="0"/>
          </a:xfrm>
          <a:prstGeom prst="line">
            <a:avLst/>
          </a:prstGeom>
          <a:noFill/>
          <a:ln w="15240">
            <a:solidFill>
              <a:srgbClr val="E53E3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7392924" y="2077974"/>
            <a:ext cx="116586" cy="116586"/>
          </a:xfrm>
          <a:prstGeom prst="ellipse">
            <a:avLst/>
          </a:prstGeom>
          <a:solidFill>
            <a:srgbClr val="9CA3A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7461504" y="2132838"/>
            <a:ext cx="233172" cy="0"/>
          </a:xfrm>
          <a:prstGeom prst="line">
            <a:avLst/>
          </a:prstGeom>
          <a:noFill/>
          <a:ln w="15240">
            <a:solidFill>
              <a:srgbClr val="9CA3A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3154680" y="2571750"/>
            <a:ext cx="96012" cy="96012"/>
          </a:xfrm>
          <a:prstGeom prst="ellipse">
            <a:avLst/>
          </a:prstGeom>
          <a:solidFill>
            <a:srgbClr val="2B78C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3202686" y="2558034"/>
            <a:ext cx="0" cy="0"/>
          </a:xfrm>
          <a:prstGeom prst="line">
            <a:avLst/>
          </a:prstGeom>
          <a:noFill/>
          <a:ln w="15240">
            <a:solidFill>
              <a:srgbClr val="2B78C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48" name="Shape 46"/>
          <p:cNvSpPr/>
          <p:nvPr/>
        </p:nvSpPr>
        <p:spPr>
          <a:xfrm>
            <a:off x="4251960" y="2571750"/>
            <a:ext cx="96012" cy="96012"/>
          </a:xfrm>
          <a:prstGeom prst="ellipse">
            <a:avLst/>
          </a:prstGeom>
          <a:solidFill>
            <a:srgbClr val="2B78C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Shape 47"/>
          <p:cNvSpPr/>
          <p:nvPr/>
        </p:nvSpPr>
        <p:spPr>
          <a:xfrm>
            <a:off x="4299966" y="2558034"/>
            <a:ext cx="0" cy="0"/>
          </a:xfrm>
          <a:prstGeom prst="line">
            <a:avLst/>
          </a:prstGeom>
          <a:noFill/>
          <a:ln w="15240">
            <a:solidFill>
              <a:srgbClr val="2B78C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0" name="Shape 48"/>
          <p:cNvSpPr/>
          <p:nvPr/>
        </p:nvSpPr>
        <p:spPr>
          <a:xfrm>
            <a:off x="5006340" y="2558034"/>
            <a:ext cx="96012" cy="96012"/>
          </a:xfrm>
          <a:prstGeom prst="ellipse">
            <a:avLst/>
          </a:prstGeom>
          <a:solidFill>
            <a:srgbClr val="2B78C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5054346" y="2544318"/>
            <a:ext cx="157734" cy="0"/>
          </a:xfrm>
          <a:prstGeom prst="line">
            <a:avLst/>
          </a:prstGeom>
          <a:noFill/>
          <a:ln w="15240">
            <a:solidFill>
              <a:srgbClr val="2B78C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6103620" y="2571750"/>
            <a:ext cx="96012" cy="96012"/>
          </a:xfrm>
          <a:prstGeom prst="ellipse">
            <a:avLst/>
          </a:prstGeom>
          <a:solidFill>
            <a:srgbClr val="2B78C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Shape 51"/>
          <p:cNvSpPr/>
          <p:nvPr/>
        </p:nvSpPr>
        <p:spPr>
          <a:xfrm>
            <a:off x="6151626" y="2558034"/>
            <a:ext cx="0" cy="0"/>
          </a:xfrm>
          <a:prstGeom prst="line">
            <a:avLst/>
          </a:prstGeom>
          <a:noFill/>
          <a:ln w="15240">
            <a:solidFill>
              <a:srgbClr val="2B78C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52"/>
          <p:cNvSpPr/>
          <p:nvPr/>
        </p:nvSpPr>
        <p:spPr>
          <a:xfrm>
            <a:off x="822960" y="1769364"/>
            <a:ext cx="1440180" cy="17145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>
            <a:normAutofit/>
          </a:bodyPr>
          <a:lstStyle/>
          <a:p>
            <a:pPr algn="ctr"/>
            <a:r>
              <a:rPr lang="en-US" sz="713" b="1" dirty="0">
                <a:solidFill>
                  <a:srgbClr val="E53E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sample outcoming particles</a:t>
            </a:r>
            <a:endParaRPr lang="en-US" sz="713" dirty="0"/>
          </a:p>
        </p:txBody>
      </p:sp>
      <p:sp>
        <p:nvSpPr>
          <p:cNvPr id="55" name="Text 53"/>
          <p:cNvSpPr/>
          <p:nvPr/>
        </p:nvSpPr>
        <p:spPr>
          <a:xfrm>
            <a:off x="2983230" y="1769364"/>
            <a:ext cx="1645920" cy="17145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>
            <a:normAutofit/>
          </a:bodyPr>
          <a:lstStyle/>
          <a:p>
            <a:pPr algn="ctr"/>
            <a:r>
              <a:rPr lang="en-US" sz="713" b="1" dirty="0">
                <a:solidFill>
                  <a:srgbClr val="2B78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 + collide in cells</a:t>
            </a:r>
            <a:endParaRPr lang="en-US" sz="713" dirty="0"/>
          </a:p>
        </p:txBody>
      </p:sp>
      <p:sp>
        <p:nvSpPr>
          <p:cNvPr id="58" name="Shape 56"/>
          <p:cNvSpPr/>
          <p:nvPr/>
        </p:nvSpPr>
        <p:spPr>
          <a:xfrm>
            <a:off x="377190" y="3408426"/>
            <a:ext cx="1591056" cy="1817370"/>
          </a:xfrm>
          <a:prstGeom prst="roundRect">
            <a:avLst>
              <a:gd name="adj" fmla="val 3448"/>
            </a:avLst>
          </a:prstGeom>
          <a:solidFill>
            <a:srgbClr val="EAF4FF"/>
          </a:solidFill>
          <a:ln w="12700">
            <a:solidFill>
              <a:srgbClr val="9BC5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Shape 57"/>
          <p:cNvSpPr/>
          <p:nvPr/>
        </p:nvSpPr>
        <p:spPr>
          <a:xfrm>
            <a:off x="2071116" y="3408426"/>
            <a:ext cx="1591056" cy="181737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Shape 58"/>
          <p:cNvSpPr/>
          <p:nvPr/>
        </p:nvSpPr>
        <p:spPr>
          <a:xfrm>
            <a:off x="3765042" y="3408426"/>
            <a:ext cx="1591056" cy="1817370"/>
          </a:xfrm>
          <a:prstGeom prst="roundRect">
            <a:avLst>
              <a:gd name="adj" fmla="val 3448"/>
            </a:avLst>
          </a:prstGeom>
          <a:solidFill>
            <a:srgbClr val="FFF0E5"/>
          </a:solidFill>
          <a:ln w="12700">
            <a:solidFill>
              <a:srgbClr val="F6AD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Shape 59"/>
          <p:cNvSpPr/>
          <p:nvPr/>
        </p:nvSpPr>
        <p:spPr>
          <a:xfrm>
            <a:off x="5458968" y="3408426"/>
            <a:ext cx="1591056" cy="1817370"/>
          </a:xfrm>
          <a:prstGeom prst="roundRect">
            <a:avLst>
              <a:gd name="adj" fmla="val 3448"/>
            </a:avLst>
          </a:prstGeom>
          <a:solidFill>
            <a:srgbClr val="E6F4EA"/>
          </a:solidFill>
          <a:ln w="12700">
            <a:solidFill>
              <a:srgbClr val="81C9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61"/>
          <p:cNvSpPr/>
          <p:nvPr/>
        </p:nvSpPr>
        <p:spPr>
          <a:xfrm>
            <a:off x="514350" y="3531870"/>
            <a:ext cx="1303020" cy="192024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>
            <a:normAutofit/>
          </a:bodyPr>
          <a:lstStyle/>
          <a:p>
            <a:pPr algn="ctr"/>
            <a:r>
              <a:rPr lang="en-US" sz="975" b="1" dirty="0">
                <a:solidFill>
                  <a:srgbClr val="0F3D5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 Initialise</a:t>
            </a:r>
            <a:endParaRPr lang="en-US" sz="975" dirty="0"/>
          </a:p>
        </p:txBody>
      </p:sp>
      <p:sp>
        <p:nvSpPr>
          <p:cNvPr id="64" name="Text 62"/>
          <p:cNvSpPr/>
          <p:nvPr/>
        </p:nvSpPr>
        <p:spPr>
          <a:xfrm>
            <a:off x="507492" y="3806190"/>
            <a:ext cx="1337310" cy="534924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>
            <a:normAutofit/>
          </a:bodyPr>
          <a:lstStyle/>
          <a:p>
            <a:pPr algn="ctr"/>
            <a:r>
              <a:rPr lang="en-US" sz="7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Create simulation particles in each cell</a:t>
            </a:r>
            <a:endParaRPr lang="en-US" sz="750" dirty="0"/>
          </a:p>
          <a:p>
            <a:pPr algn="ctr"/>
            <a:r>
              <a:rPr lang="en-US" sz="7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prescribed f(E,θ), density and temperature.</a:t>
            </a:r>
            <a:endParaRPr lang="en-US" sz="750" dirty="0"/>
          </a:p>
        </p:txBody>
      </p:sp>
      <p:sp>
        <p:nvSpPr>
          <p:cNvPr id="65" name="Text 63"/>
          <p:cNvSpPr/>
          <p:nvPr/>
        </p:nvSpPr>
        <p:spPr>
          <a:xfrm>
            <a:off x="528066" y="4519422"/>
            <a:ext cx="1303020" cy="30861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>
            <a:normAutofit lnSpcReduction="10000"/>
          </a:bodyPr>
          <a:lstStyle/>
          <a:p>
            <a:pPr algn="ctr"/>
            <a:r>
              <a:rPr lang="en-US" sz="690" dirty="0">
                <a:solidFill>
                  <a:srgbClr val="4A55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computational particle represents many physical particles.</a:t>
            </a:r>
            <a:endParaRPr lang="en-US" sz="690" dirty="0"/>
          </a:p>
        </p:txBody>
      </p:sp>
      <p:sp>
        <p:nvSpPr>
          <p:cNvPr id="66" name="Text 64"/>
          <p:cNvSpPr/>
          <p:nvPr/>
        </p:nvSpPr>
        <p:spPr>
          <a:xfrm>
            <a:off x="2215134" y="3531870"/>
            <a:ext cx="1303020" cy="192024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>
            <a:normAutofit/>
          </a:bodyPr>
          <a:lstStyle/>
          <a:p>
            <a:pPr algn="ctr"/>
            <a:r>
              <a:rPr lang="en-US" sz="975" b="1" dirty="0">
                <a:solidFill>
                  <a:srgbClr val="0F3D5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 Move</a:t>
            </a:r>
            <a:endParaRPr lang="en-US" sz="975" dirty="0"/>
          </a:p>
        </p:txBody>
      </p:sp>
      <p:sp>
        <p:nvSpPr>
          <p:cNvPr id="67" name="Text 65"/>
          <p:cNvSpPr/>
          <p:nvPr/>
        </p:nvSpPr>
        <p:spPr>
          <a:xfrm>
            <a:off x="2242566" y="3861054"/>
            <a:ext cx="1248156" cy="24003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ctr"/>
          <a:lstStyle/>
          <a:p>
            <a:pPr algn="ctr"/>
            <a:r>
              <a:rPr lang="en-US" sz="975" dirty="0">
                <a:solidFill>
                  <a:srgbClr val="111827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x(t+Δt)=x(t)+vΔt</a:t>
            </a:r>
            <a:endParaRPr lang="en-US" sz="975" dirty="0"/>
          </a:p>
        </p:txBody>
      </p:sp>
      <p:sp>
        <p:nvSpPr>
          <p:cNvPr id="68" name="Text 66"/>
          <p:cNvSpPr/>
          <p:nvPr/>
        </p:nvSpPr>
        <p:spPr>
          <a:xfrm>
            <a:off x="2180844" y="4258818"/>
            <a:ext cx="1385316" cy="534924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>
            <a:normAutofit/>
          </a:bodyPr>
          <a:lstStyle/>
          <a:p>
            <a:pPr algn="ctr"/>
            <a:r>
              <a:rPr lang="en-US" sz="72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Particles travel ballistically between collisions; external fields may be included when required.</a:t>
            </a:r>
            <a:endParaRPr lang="en-US" sz="720" dirty="0"/>
          </a:p>
        </p:txBody>
      </p:sp>
      <p:sp>
        <p:nvSpPr>
          <p:cNvPr id="69" name="Text 67"/>
          <p:cNvSpPr/>
          <p:nvPr/>
        </p:nvSpPr>
        <p:spPr>
          <a:xfrm>
            <a:off x="3909060" y="3531870"/>
            <a:ext cx="1303020" cy="192024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>
            <a:normAutofit/>
          </a:bodyPr>
          <a:lstStyle/>
          <a:p>
            <a:pPr algn="ctr"/>
            <a:r>
              <a:rPr lang="en-US" sz="975" b="1" dirty="0">
                <a:solidFill>
                  <a:srgbClr val="0F3D5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 Collide</a:t>
            </a:r>
            <a:endParaRPr lang="en-US" sz="975" dirty="0"/>
          </a:p>
        </p:txBody>
      </p:sp>
      <p:sp>
        <p:nvSpPr>
          <p:cNvPr id="70" name="Text 68"/>
          <p:cNvSpPr/>
          <p:nvPr/>
        </p:nvSpPr>
        <p:spPr>
          <a:xfrm>
            <a:off x="3963924" y="3861054"/>
            <a:ext cx="1165860" cy="24003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ctr"/>
          <a:lstStyle/>
          <a:p>
            <a:pPr algn="ctr"/>
            <a:r>
              <a:rPr lang="en-US" sz="975" dirty="0">
                <a:solidFill>
                  <a:srgbClr val="111827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 = 1 - exp(-ν Δt)</a:t>
            </a:r>
            <a:endParaRPr lang="en-US" sz="975" dirty="0"/>
          </a:p>
        </p:txBody>
      </p:sp>
      <p:sp>
        <p:nvSpPr>
          <p:cNvPr id="71" name="Text 69"/>
          <p:cNvSpPr/>
          <p:nvPr/>
        </p:nvSpPr>
        <p:spPr>
          <a:xfrm>
            <a:off x="3867912" y="4245102"/>
            <a:ext cx="1371600" cy="589788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>
            <a:normAutofit/>
          </a:bodyPr>
          <a:lstStyle/>
          <a:p>
            <a:pPr algn="ctr"/>
            <a:r>
              <a:rPr lang="en-US" sz="72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Random numbers select whether a pair collides; velocities are updated from the chosen cross section.</a:t>
            </a:r>
            <a:endParaRPr lang="en-US" sz="720" dirty="0"/>
          </a:p>
        </p:txBody>
      </p:sp>
      <p:sp>
        <p:nvSpPr>
          <p:cNvPr id="72" name="Text 70"/>
          <p:cNvSpPr/>
          <p:nvPr/>
        </p:nvSpPr>
        <p:spPr>
          <a:xfrm>
            <a:off x="5609844" y="3531870"/>
            <a:ext cx="1303020" cy="192024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>
            <a:normAutofit/>
          </a:bodyPr>
          <a:lstStyle/>
          <a:p>
            <a:pPr algn="ctr"/>
            <a:r>
              <a:rPr lang="en-US" sz="975" b="1" dirty="0">
                <a:solidFill>
                  <a:srgbClr val="0F3D5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 Surface</a:t>
            </a:r>
            <a:endParaRPr lang="en-US" sz="975" dirty="0"/>
          </a:p>
        </p:txBody>
      </p:sp>
      <p:sp>
        <p:nvSpPr>
          <p:cNvPr id="73" name="Text 71"/>
          <p:cNvSpPr/>
          <p:nvPr/>
        </p:nvSpPr>
        <p:spPr>
          <a:xfrm>
            <a:off x="5568696" y="3833622"/>
            <a:ext cx="1371600" cy="44577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>
            <a:normAutofit/>
          </a:bodyPr>
          <a:lstStyle/>
          <a:p>
            <a:pPr algn="ctr"/>
            <a:r>
              <a:rPr lang="en-US" sz="735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 the wall, sample reflection, sticking or sputtering from Y(E,θ).</a:t>
            </a:r>
            <a:endParaRPr lang="en-US" sz="735" dirty="0"/>
          </a:p>
        </p:txBody>
      </p:sp>
      <p:sp>
        <p:nvSpPr>
          <p:cNvPr id="74" name="Text 72"/>
          <p:cNvSpPr/>
          <p:nvPr/>
        </p:nvSpPr>
        <p:spPr>
          <a:xfrm>
            <a:off x="5568696" y="4402836"/>
            <a:ext cx="1371600" cy="466344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>
            <a:normAutofit/>
          </a:bodyPr>
          <a:lstStyle/>
          <a:p>
            <a:pPr algn="ctr"/>
            <a:r>
              <a:rPr lang="en-US" sz="698" dirty="0">
                <a:solidFill>
                  <a:srgbClr val="4A55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Returned particles or sputtered atoms are inserted with sampled energy and angle.</a:t>
            </a:r>
            <a:endParaRPr lang="en-US" sz="698" dirty="0"/>
          </a:p>
        </p:txBody>
      </p:sp>
      <p:sp>
        <p:nvSpPr>
          <p:cNvPr id="87" name="Shape 85"/>
          <p:cNvSpPr/>
          <p:nvPr/>
        </p:nvSpPr>
        <p:spPr>
          <a:xfrm>
            <a:off x="1961388" y="4313682"/>
            <a:ext cx="109728" cy="0"/>
          </a:xfrm>
          <a:prstGeom prst="line">
            <a:avLst/>
          </a:prstGeom>
          <a:noFill/>
          <a:ln w="15240">
            <a:solidFill>
              <a:srgbClr val="7A8794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8" name="Shape 86"/>
          <p:cNvSpPr/>
          <p:nvPr/>
        </p:nvSpPr>
        <p:spPr>
          <a:xfrm>
            <a:off x="3655314" y="4313682"/>
            <a:ext cx="109728" cy="0"/>
          </a:xfrm>
          <a:prstGeom prst="line">
            <a:avLst/>
          </a:prstGeom>
          <a:noFill/>
          <a:ln w="15240">
            <a:solidFill>
              <a:srgbClr val="7A8794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9" name="Shape 87"/>
          <p:cNvSpPr/>
          <p:nvPr/>
        </p:nvSpPr>
        <p:spPr>
          <a:xfrm>
            <a:off x="5349240" y="4313682"/>
            <a:ext cx="109728" cy="0"/>
          </a:xfrm>
          <a:prstGeom prst="line">
            <a:avLst/>
          </a:prstGeom>
          <a:noFill/>
          <a:ln w="15240">
            <a:solidFill>
              <a:srgbClr val="7A8794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1" name="Text 89"/>
          <p:cNvSpPr/>
          <p:nvPr/>
        </p:nvSpPr>
        <p:spPr>
          <a:xfrm>
            <a:off x="644652" y="5423126"/>
            <a:ext cx="7396952" cy="1006249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ctr">
            <a:normAutofit/>
          </a:bodyPr>
          <a:lstStyle/>
          <a:p>
            <a:pPr algn="ctr"/>
            <a:r>
              <a:rPr lang="en-US" sz="1000" b="1" dirty="0">
                <a:solidFill>
                  <a:srgbClr val="0F3D5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DSMC separates particle transport into repeated move–collide–sample steps; macroscopic distributions are obtained statistically from many particle histories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AF2AF6-B537-4ED2-2849-E885048DD825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262271" y="404689"/>
            <a:ext cx="7808118" cy="360000"/>
          </a:xfrm>
        </p:spPr>
        <p:txBody>
          <a:bodyPr/>
          <a:lstStyle/>
          <a:p>
            <a:r>
              <a:rPr lang="en-US" dirty="0"/>
              <a:t>Tungsten</a:t>
            </a:r>
            <a:r>
              <a:rPr lang="zh-CN" altLang="en-US" dirty="0"/>
              <a:t> </a:t>
            </a:r>
            <a:r>
              <a:rPr lang="en-US" altLang="zh-CN" dirty="0"/>
              <a:t>generation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transport</a:t>
            </a:r>
            <a:r>
              <a:rPr lang="zh-CN" altLang="en-US" dirty="0"/>
              <a:t> </a:t>
            </a:r>
            <a:r>
              <a:rPr lang="en-US" altLang="zh-CN" dirty="0"/>
              <a:t>module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038F2-96DE-A2D1-3412-240A9AD7A318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D7F4D-F750-5E1C-43A4-B343B6620EB3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C7CB01-946A-FFDF-4437-8AF37CF98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761" y="1546924"/>
            <a:ext cx="6273582" cy="3764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B3FC21-1B9E-8D25-DE3B-4EE9130C73E7}"/>
              </a:ext>
            </a:extLst>
          </p:cNvPr>
          <p:cNvSpPr txBox="1"/>
          <p:nvPr/>
        </p:nvSpPr>
        <p:spPr>
          <a:xfrm>
            <a:off x="117872" y="2136338"/>
            <a:ext cx="26139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b="1" dirty="0"/>
              <a:t>Monte-Carlo Ion,</a:t>
            </a:r>
          </a:p>
          <a:p>
            <a:pPr marL="214313" indent="-214313">
              <a:buFont typeface="Courier New" panose="02070309020205020404" pitchFamily="49" charset="0"/>
              <a:buChar char="o"/>
            </a:pPr>
            <a:endParaRPr lang="en-US" b="1" dirty="0"/>
          </a:p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b="1" dirty="0"/>
              <a:t>DSMC neutral atom,</a:t>
            </a:r>
          </a:p>
          <a:p>
            <a:pPr marL="214313" indent="-214313">
              <a:buFont typeface="Courier New" panose="02070309020205020404" pitchFamily="49" charset="0"/>
              <a:buChar char="o"/>
            </a:pPr>
            <a:endParaRPr lang="en-US" b="1" dirty="0"/>
          </a:p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b="1" dirty="0"/>
              <a:t>Kinetic sheath,</a:t>
            </a:r>
          </a:p>
          <a:p>
            <a:pPr marL="214313" indent="-214313">
              <a:buFont typeface="Courier New" panose="02070309020205020404" pitchFamily="49" charset="0"/>
              <a:buChar char="o"/>
            </a:pPr>
            <a:endParaRPr lang="en-US" b="1" dirty="0"/>
          </a:p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b="1" dirty="0"/>
              <a:t>Multi-species ion source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9548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1BBD27C-41DA-E781-9721-8A1E68099E64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192642" y="318574"/>
            <a:ext cx="8154830" cy="360000"/>
          </a:xfrm>
        </p:spPr>
        <p:txBody>
          <a:bodyPr/>
          <a:lstStyle/>
          <a:p>
            <a:r>
              <a:rPr lang="en-US" dirty="0"/>
              <a:t>Sputtering yield calculation: self sputtering and distribution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C41DB-7302-D811-EC16-CB8D4BFB4075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DE57E8-88C1-3C2F-75C2-D7C08EA073E7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Table Placeholder 9" descr="ww_ratio_pie.png">
            <a:extLst>
              <a:ext uri="{FF2B5EF4-FFF2-40B4-BE49-F238E27FC236}">
                <a16:creationId xmlns:a16="http://schemas.microsoft.com/office/drawing/2014/main" id="{0274A8B6-8CA0-AD97-FD44-6729E296F05E}"/>
              </a:ext>
            </a:extLst>
          </p:cNvPr>
          <p:cNvPicPr>
            <a:picLocks noGrp="1" noChangeAspect="1"/>
          </p:cNvPicPr>
          <p:nvPr>
            <p:ph type="tbl" sz="quarter" idx="66"/>
          </p:nvPr>
        </p:nvPicPr>
        <p:blipFill>
          <a:blip r:embed="rId2"/>
          <a:stretch>
            <a:fillRect/>
          </a:stretch>
        </p:blipFill>
        <p:spPr>
          <a:xfrm>
            <a:off x="5314712" y="1406957"/>
            <a:ext cx="2926979" cy="29269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60E9B1-BB6B-1462-4576-0A5E291BD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283" y="1575924"/>
            <a:ext cx="4532948" cy="28960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65B653B-E21D-463F-F2C5-6AFF84945078}"/>
              </a:ext>
            </a:extLst>
          </p:cNvPr>
          <p:cNvSpPr txBox="1"/>
          <p:nvPr/>
        </p:nvSpPr>
        <p:spPr>
          <a:xfrm>
            <a:off x="459750" y="4834355"/>
            <a:ext cx="4616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Distribution of the ion-W</a:t>
            </a:r>
            <a:r>
              <a:rPr lang="zh-CN" altLang="en-US" sz="1200" dirty="0"/>
              <a:t> </a:t>
            </a:r>
            <a:r>
              <a:rPr lang="en-US" altLang="zh-CN" sz="1200" dirty="0"/>
              <a:t>along</a:t>
            </a:r>
            <a:r>
              <a:rPr lang="zh-CN" altLang="en-US" sz="1200" dirty="0"/>
              <a:t> </a:t>
            </a:r>
            <a:r>
              <a:rPr lang="en-US" altLang="zh-CN" sz="1200" dirty="0"/>
              <a:t>the</a:t>
            </a:r>
            <a:r>
              <a:rPr lang="zh-CN" altLang="en-US" sz="1200" dirty="0"/>
              <a:t> </a:t>
            </a:r>
            <a:r>
              <a:rPr lang="en-US" altLang="zh-CN" sz="1200" dirty="0"/>
              <a:t>perpendicular</a:t>
            </a:r>
            <a:r>
              <a:rPr lang="zh-CN" altLang="en-US" sz="1200" dirty="0"/>
              <a:t> </a:t>
            </a:r>
            <a:r>
              <a:rPr lang="en-US" altLang="zh-CN" sz="1200" dirty="0"/>
              <a:t>direction.</a:t>
            </a:r>
          </a:p>
          <a:p>
            <a:endParaRPr lang="en-US" sz="1200" dirty="0"/>
          </a:p>
          <a:p>
            <a:r>
              <a:rPr lang="en-US" altLang="zh-CN" sz="1200" dirty="0"/>
              <a:t>Include</a:t>
            </a:r>
            <a:r>
              <a:rPr lang="zh-CN" altLang="en-US" sz="1200" dirty="0"/>
              <a:t> </a:t>
            </a:r>
            <a:r>
              <a:rPr lang="en-US" altLang="zh-CN" sz="1200" dirty="0"/>
              <a:t>ion-W</a:t>
            </a:r>
            <a:r>
              <a:rPr lang="zh-CN" altLang="en-US" sz="1200" dirty="0"/>
              <a:t> </a:t>
            </a:r>
            <a:r>
              <a:rPr lang="en-US" altLang="zh-CN" sz="1200" dirty="0"/>
              <a:t>with</a:t>
            </a:r>
            <a:r>
              <a:rPr lang="zh-CN" altLang="en-US" sz="1200" dirty="0"/>
              <a:t> </a:t>
            </a:r>
            <a:r>
              <a:rPr lang="en-US" altLang="zh-CN" sz="1200" dirty="0"/>
              <a:t>different</a:t>
            </a:r>
            <a:r>
              <a:rPr lang="zh-CN" altLang="en-US" sz="1200" dirty="0"/>
              <a:t> </a:t>
            </a:r>
            <a:r>
              <a:rPr lang="en-US" altLang="zh-CN" sz="1200" dirty="0"/>
              <a:t>charge</a:t>
            </a:r>
            <a:r>
              <a:rPr lang="zh-CN" altLang="en-US" sz="1200" dirty="0"/>
              <a:t>  </a:t>
            </a:r>
            <a:r>
              <a:rPr lang="en-US" altLang="zh-CN" sz="1200" dirty="0"/>
              <a:t>number.</a:t>
            </a:r>
            <a:endParaRPr lang="en-US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1F0AC5-FEBB-C84C-F40F-32DEE9FBD7DE}"/>
              </a:ext>
            </a:extLst>
          </p:cNvPr>
          <p:cNvSpPr txBox="1"/>
          <p:nvPr/>
        </p:nvSpPr>
        <p:spPr>
          <a:xfrm>
            <a:off x="5414737" y="4841318"/>
            <a:ext cx="3946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Add</a:t>
            </a:r>
            <a:r>
              <a:rPr lang="zh-CN" altLang="en-US" sz="1200" dirty="0"/>
              <a:t> </a:t>
            </a:r>
            <a:r>
              <a:rPr lang="en-US" altLang="zh-CN" sz="1200" dirty="0"/>
              <a:t>impurity</a:t>
            </a:r>
            <a:r>
              <a:rPr lang="zh-CN" altLang="en-US" sz="1200" dirty="0"/>
              <a:t> </a:t>
            </a:r>
            <a:r>
              <a:rPr lang="en-US" altLang="zh-CN" sz="1200" dirty="0"/>
              <a:t>ion</a:t>
            </a:r>
            <a:r>
              <a:rPr lang="zh-CN" altLang="en-US" sz="1200" dirty="0"/>
              <a:t> </a:t>
            </a:r>
            <a:r>
              <a:rPr lang="en-US" altLang="zh-CN" sz="1200" dirty="0"/>
              <a:t>W</a:t>
            </a:r>
            <a:r>
              <a:rPr lang="zh-CN" altLang="en-US" sz="1200" dirty="0"/>
              <a:t> </a:t>
            </a:r>
            <a:r>
              <a:rPr lang="en-US" altLang="zh-CN" sz="1200" dirty="0"/>
              <a:t>to</a:t>
            </a:r>
            <a:r>
              <a:rPr lang="zh-CN" altLang="en-US" sz="1200" dirty="0"/>
              <a:t> </a:t>
            </a:r>
            <a:r>
              <a:rPr lang="en-US" altLang="zh-CN" sz="1200" dirty="0"/>
              <a:t>get</a:t>
            </a:r>
            <a:r>
              <a:rPr lang="zh-CN" altLang="en-US" sz="1200" dirty="0"/>
              <a:t> </a:t>
            </a:r>
            <a:r>
              <a:rPr lang="en-US" altLang="zh-CN" sz="1200" dirty="0"/>
              <a:t>the</a:t>
            </a:r>
            <a:r>
              <a:rPr lang="zh-CN" altLang="en-US" sz="1200" dirty="0"/>
              <a:t> </a:t>
            </a:r>
            <a:r>
              <a:rPr lang="en-US" altLang="zh-CN" sz="1200" dirty="0"/>
              <a:t>self-sputtering</a:t>
            </a:r>
            <a:r>
              <a:rPr lang="zh-CN" altLang="en-US" sz="1200" dirty="0"/>
              <a:t> </a:t>
            </a:r>
            <a:r>
              <a:rPr lang="en-US" altLang="zh-CN" sz="1200" dirty="0"/>
              <a:t>rate.</a:t>
            </a:r>
          </a:p>
          <a:p>
            <a:endParaRPr lang="en-US" sz="1200" dirty="0"/>
          </a:p>
          <a:p>
            <a:r>
              <a:rPr lang="en-US" altLang="zh-CN" sz="1200" dirty="0"/>
              <a:t>Support</a:t>
            </a:r>
            <a:r>
              <a:rPr lang="zh-CN" altLang="en-US" sz="1200" dirty="0"/>
              <a:t> </a:t>
            </a:r>
            <a:r>
              <a:rPr lang="en-US" altLang="zh-CN" sz="1200" dirty="0"/>
              <a:t>different</a:t>
            </a:r>
            <a:r>
              <a:rPr lang="zh-CN" altLang="en-US" sz="1200" dirty="0"/>
              <a:t> </a:t>
            </a:r>
            <a:r>
              <a:rPr lang="en-US" altLang="zh-CN" sz="1200" dirty="0"/>
              <a:t>impurity</a:t>
            </a:r>
            <a:r>
              <a:rPr lang="zh-CN" altLang="en-US" sz="1200" dirty="0"/>
              <a:t> </a:t>
            </a:r>
            <a:r>
              <a:rPr lang="en-US" altLang="zh-CN" sz="1200" dirty="0"/>
              <a:t>ions.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15922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5026D2-316C-E888-9CFA-D4D05D18BF19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r>
              <a:rPr lang="en-US" dirty="0"/>
              <a:t>Redeposition rate calculation with the sheath profile</a:t>
            </a:r>
          </a:p>
        </p:txBody>
      </p:sp>
      <p:pic>
        <p:nvPicPr>
          <p:cNvPr id="6" name="Table Placeholder 5">
            <a:extLst>
              <a:ext uri="{FF2B5EF4-FFF2-40B4-BE49-F238E27FC236}">
                <a16:creationId xmlns:a16="http://schemas.microsoft.com/office/drawing/2014/main" id="{78602C85-F5F2-D489-1948-8E366AE18147}"/>
              </a:ext>
            </a:extLst>
          </p:cNvPr>
          <p:cNvPicPr>
            <a:picLocks noGrp="1" noChangeAspect="1"/>
          </p:cNvPicPr>
          <p:nvPr>
            <p:ph type="tbl" sz="quarter" idx="66"/>
          </p:nvPr>
        </p:nvPicPr>
        <p:blipFill>
          <a:blip r:embed="rId3"/>
          <a:stretch>
            <a:fillRect/>
          </a:stretch>
        </p:blipFill>
        <p:spPr>
          <a:xfrm>
            <a:off x="478180" y="1683130"/>
            <a:ext cx="7801187" cy="3263267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99E66-9F62-BCED-D38E-C9C16B94449B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FB5AF6-4D00-554A-F47F-4A274055F7C4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8FFFD8-4C08-1A1B-6E9D-BC6C570EF8A3}"/>
              </a:ext>
            </a:extLst>
          </p:cNvPr>
          <p:cNvSpPr txBox="1"/>
          <p:nvPr/>
        </p:nvSpPr>
        <p:spPr>
          <a:xfrm>
            <a:off x="767477" y="5316974"/>
            <a:ext cx="9033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Comparing to the sheath model with similar potential drop, the redeposition rate could be largely different.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546FD3-32BA-0023-3E29-F697C6045C86}"/>
              </a:ext>
            </a:extLst>
          </p:cNvPr>
          <p:cNvSpPr txBox="1"/>
          <p:nvPr/>
        </p:nvSpPr>
        <p:spPr>
          <a:xfrm>
            <a:off x="737746" y="1272300"/>
            <a:ext cx="57476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Compared</a:t>
            </a:r>
            <a:r>
              <a:rPr lang="zh-CN" altLang="en-US" sz="1200" dirty="0"/>
              <a:t> </a:t>
            </a:r>
            <a:r>
              <a:rPr lang="en-US" altLang="zh-CN" sz="1200" dirty="0"/>
              <a:t>to</a:t>
            </a:r>
            <a:r>
              <a:rPr lang="zh-CN" altLang="en-US" sz="1200" dirty="0"/>
              <a:t> </a:t>
            </a:r>
            <a:r>
              <a:rPr lang="en-US" altLang="zh-CN" sz="1200" dirty="0"/>
              <a:t>a</a:t>
            </a:r>
            <a:r>
              <a:rPr lang="zh-CN" altLang="en-US" sz="1200" dirty="0"/>
              <a:t> </a:t>
            </a:r>
            <a:r>
              <a:rPr lang="en-US" altLang="zh-CN" sz="1200" dirty="0"/>
              <a:t>similar</a:t>
            </a:r>
            <a:r>
              <a:rPr lang="zh-CN" altLang="en-US" sz="1200" dirty="0"/>
              <a:t> </a:t>
            </a:r>
            <a:r>
              <a:rPr lang="en-US" altLang="zh-CN" sz="1200" dirty="0"/>
              <a:t>analytical</a:t>
            </a:r>
            <a:r>
              <a:rPr lang="zh-CN" altLang="en-US" sz="1200" dirty="0"/>
              <a:t> </a:t>
            </a:r>
            <a:r>
              <a:rPr lang="en-US" altLang="zh-CN" sz="1200" dirty="0"/>
              <a:t>sheath</a:t>
            </a:r>
            <a:r>
              <a:rPr lang="zh-CN" altLang="en-US" sz="1200" dirty="0"/>
              <a:t> </a:t>
            </a:r>
            <a:r>
              <a:rPr lang="en-US" altLang="zh-CN" sz="1200" dirty="0"/>
              <a:t>model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68138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D5D1D90-C56D-0614-BADD-AA2C7C60CA98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A2B53CCA-3FE7-5826-0F7E-82E9DCA3200F}"/>
              </a:ext>
            </a:extLst>
          </p:cNvPr>
          <p:cNvSpPr>
            <a:spLocks noGrp="1"/>
          </p:cNvSpPr>
          <p:nvPr>
            <p:ph type="tbl" sz="quarter" idx="66"/>
          </p:nvPr>
        </p:nvSpPr>
        <p:spPr>
          <a:xfrm>
            <a:off x="141513" y="904929"/>
            <a:ext cx="5711835" cy="430606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1500" dirty="0"/>
              <a:t>For the redeposition and impurity transport, a 1D neutral and impurity ion model is implemented with kinetic sheath and ionization/recombination reactions.</a:t>
            </a:r>
          </a:p>
          <a:p>
            <a:endParaRPr lang="en-US" sz="1500" dirty="0"/>
          </a:p>
          <a:p>
            <a:pPr lvl="1"/>
            <a:r>
              <a:rPr lang="en-US" sz="1500" dirty="0"/>
              <a:t>The redeposition rate and self sputtering will be included.</a:t>
            </a:r>
          </a:p>
          <a:p>
            <a:pPr lvl="1"/>
            <a:r>
              <a:rPr lang="zh-CN" altLang="en-US" sz="1500" dirty="0"/>
              <a:t> </a:t>
            </a:r>
            <a:r>
              <a:rPr lang="en-US" altLang="zh-CN" sz="1500" dirty="0"/>
              <a:t>The</a:t>
            </a:r>
            <a:r>
              <a:rPr lang="zh-CN" altLang="en-US" sz="1500" dirty="0"/>
              <a:t> </a:t>
            </a:r>
            <a:r>
              <a:rPr lang="en-US" altLang="zh-CN" sz="1500" dirty="0"/>
              <a:t>impurity</a:t>
            </a:r>
            <a:r>
              <a:rPr lang="zh-CN" altLang="en-US" sz="1500" dirty="0"/>
              <a:t> </a:t>
            </a:r>
            <a:r>
              <a:rPr lang="en-US" altLang="zh-CN" sz="1500" dirty="0"/>
              <a:t>ion/neutral</a:t>
            </a:r>
            <a:r>
              <a:rPr lang="zh-CN" altLang="en-US" sz="1500" dirty="0"/>
              <a:t> </a:t>
            </a:r>
            <a:r>
              <a:rPr lang="en-US" altLang="zh-CN" sz="1500" dirty="0"/>
              <a:t>distribution</a:t>
            </a:r>
            <a:r>
              <a:rPr lang="zh-CN" altLang="en-US" sz="1500" dirty="0"/>
              <a:t> </a:t>
            </a:r>
            <a:r>
              <a:rPr lang="en-US" altLang="zh-CN" sz="1500" dirty="0"/>
              <a:t>could</a:t>
            </a:r>
            <a:r>
              <a:rPr lang="zh-CN" altLang="en-US" sz="1500" dirty="0"/>
              <a:t> </a:t>
            </a:r>
            <a:r>
              <a:rPr lang="en-US" altLang="zh-CN" sz="1500" dirty="0"/>
              <a:t>be</a:t>
            </a:r>
            <a:r>
              <a:rPr lang="zh-CN" altLang="en-US" sz="1500" dirty="0"/>
              <a:t> </a:t>
            </a:r>
            <a:r>
              <a:rPr lang="en-US" altLang="zh-CN" sz="1500" dirty="0"/>
              <a:t>coupled</a:t>
            </a:r>
            <a:r>
              <a:rPr lang="zh-CN" altLang="en-US" sz="1500" dirty="0"/>
              <a:t> </a:t>
            </a:r>
            <a:r>
              <a:rPr lang="en-US" altLang="zh-CN" sz="1500" dirty="0"/>
              <a:t>to</a:t>
            </a:r>
            <a:r>
              <a:rPr lang="zh-CN" altLang="en-US" sz="1500" dirty="0"/>
              <a:t> </a:t>
            </a:r>
            <a:r>
              <a:rPr lang="en-US" altLang="zh-CN" sz="1500" dirty="0"/>
              <a:t>the</a:t>
            </a:r>
            <a:r>
              <a:rPr lang="zh-CN" altLang="en-US" sz="1500" dirty="0"/>
              <a:t> </a:t>
            </a:r>
            <a:r>
              <a:rPr lang="en-US" altLang="zh-CN" sz="1500" dirty="0"/>
              <a:t>fluid</a:t>
            </a:r>
            <a:r>
              <a:rPr lang="zh-CN" altLang="en-US" sz="1500" dirty="0"/>
              <a:t> </a:t>
            </a:r>
            <a:r>
              <a:rPr lang="en-US" altLang="zh-CN" sz="1500" dirty="0"/>
              <a:t>code.</a:t>
            </a:r>
            <a:endParaRPr lang="en-US" sz="1500" dirty="0"/>
          </a:p>
          <a:p>
            <a:pPr lvl="1"/>
            <a:endParaRPr lang="en-US" sz="15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12658-9E18-FA88-89C3-A8A06450BF04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E4645A-4F21-35DB-E25A-CFF0CC3F287D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2C5FFD-CF4B-D25D-B86B-24E786D3E601}"/>
              </a:ext>
            </a:extLst>
          </p:cNvPr>
          <p:cNvSpPr txBox="1"/>
          <p:nvPr/>
        </p:nvSpPr>
        <p:spPr>
          <a:xfrm>
            <a:off x="257260" y="3099895"/>
            <a:ext cx="4986072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1500" b="1" dirty="0"/>
              <a:t>Future work:</a:t>
            </a:r>
          </a:p>
          <a:p>
            <a:endParaRPr lang="en-US" sz="1500" dirty="0"/>
          </a:p>
          <a:p>
            <a:r>
              <a:rPr lang="en-US" altLang="zh-CN" sz="1500" dirty="0"/>
              <a:t>1.</a:t>
            </a:r>
            <a:r>
              <a:rPr lang="zh-CN" altLang="en-US" sz="1500" dirty="0"/>
              <a:t> </a:t>
            </a:r>
            <a:r>
              <a:rPr lang="en-US" sz="1500" dirty="0"/>
              <a:t>The 2D sheath module</a:t>
            </a:r>
            <a:r>
              <a:rPr lang="en-US" altLang="zh-CN" sz="1500" dirty="0"/>
              <a:t>.</a:t>
            </a:r>
            <a:endParaRPr lang="en-US" sz="1500" dirty="0"/>
          </a:p>
          <a:p>
            <a:endParaRPr lang="en-US" sz="1500" dirty="0"/>
          </a:p>
          <a:p>
            <a:r>
              <a:rPr lang="en-US" altLang="zh-CN" sz="1500" dirty="0"/>
              <a:t>2.</a:t>
            </a:r>
            <a:r>
              <a:rPr lang="zh-CN" altLang="en-US" sz="1500" dirty="0"/>
              <a:t> </a:t>
            </a:r>
            <a:r>
              <a:rPr lang="en-US" sz="1500" dirty="0"/>
              <a:t>Hermes-3 and VANTAGE for impurity transport.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26498C-8EEA-E7F5-82ED-87AAACF81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17" y="4399548"/>
            <a:ext cx="4484144" cy="248749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85DE9B7-100A-B380-320E-94A80573A04A}"/>
              </a:ext>
            </a:extLst>
          </p:cNvPr>
          <p:cNvGrpSpPr/>
          <p:nvPr/>
        </p:nvGrpSpPr>
        <p:grpSpPr>
          <a:xfrm>
            <a:off x="6252046" y="1841968"/>
            <a:ext cx="2460328" cy="4376200"/>
            <a:chOff x="6252046" y="1841968"/>
            <a:chExt cx="2460328" cy="43762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C79561B-29E3-A635-6307-7C8289046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69049" y="1841968"/>
              <a:ext cx="640000" cy="4800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1306792-7692-5710-137E-4A10B456DC9B}"/>
                </a:ext>
              </a:extLst>
            </p:cNvPr>
            <p:cNvSpPr txBox="1"/>
            <p:nvPr/>
          </p:nvSpPr>
          <p:spPr>
            <a:xfrm>
              <a:off x="7199409" y="1900855"/>
              <a:ext cx="15129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+</a:t>
              </a:r>
              <a:r>
                <a:rPr lang="zh-CN" altLang="en-US" dirty="0"/>
                <a:t> </a:t>
              </a:r>
              <a:r>
                <a:rPr lang="en-US" altLang="zh-CN" dirty="0"/>
                <a:t>INGRID</a:t>
              </a:r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90E97BA-98C4-FD83-1C66-7C33F7CAA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52046" y="2329074"/>
              <a:ext cx="2283237" cy="38890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5709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ext Placeholder 2">
            <a:extLst>
              <a:ext uri="{FF2B5EF4-FFF2-40B4-BE49-F238E27FC236}">
                <a16:creationId xmlns:a16="http://schemas.microsoft.com/office/drawing/2014/main" id="{7CD01968-2F79-407E-0E96-4C36CAADD07C}"/>
              </a:ext>
            </a:extLst>
          </p:cNvPr>
          <p:cNvSpPr>
            <a:spLocks noGrp="1" noChangeArrowheads="1"/>
          </p:cNvSpPr>
          <p:nvPr>
            <p:ph type="body" sz="quarter" idx="64"/>
          </p:nvPr>
        </p:nvSpPr>
        <p:spPr>
          <a:xfrm>
            <a:off x="584598" y="3682604"/>
            <a:ext cx="7974806" cy="191690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E6D0299-6955-E13F-9F12-06D30C688B27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1169194" y="5745956"/>
            <a:ext cx="3657600" cy="133350"/>
          </a:xfrm>
        </p:spPr>
        <p:txBody>
          <a:bodyPr/>
          <a:lstStyle/>
          <a:p>
            <a:endParaRPr lang="en-US" altLang="en-US">
              <a:solidFill>
                <a:srgbClr val="76717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A*STA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3087"/>
      </a:accent1>
      <a:accent2>
        <a:srgbClr val="DA291C"/>
      </a:accent2>
      <a:accent3>
        <a:srgbClr val="FF6720"/>
      </a:accent3>
      <a:accent4>
        <a:srgbClr val="5C068C"/>
      </a:accent4>
      <a:accent5>
        <a:srgbClr val="003087"/>
      </a:accent5>
      <a:accent6>
        <a:srgbClr val="003087"/>
      </a:accent6>
      <a:hlink>
        <a:srgbClr val="003087"/>
      </a:hlink>
      <a:folHlink>
        <a:srgbClr val="003087"/>
      </a:folHlink>
    </a:clrScheme>
    <a:fontScheme name="Custom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CF1F24D-4604-2C45-90EB-D869ACD8D67F}" vid="{CE257448-AD97-9D49-AF2D-605AA253D3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20DA152A26C94F97F40D1B6242FB90" ma:contentTypeVersion="18" ma:contentTypeDescription="Create a new document." ma:contentTypeScope="" ma:versionID="596feddbe483f16a0aeeb23b9f944c93">
  <xsd:schema xmlns:xsd="http://www.w3.org/2001/XMLSchema" xmlns:xs="http://www.w3.org/2001/XMLSchema" xmlns:p="http://schemas.microsoft.com/office/2006/metadata/properties" xmlns:ns2="8e5633f6-dc03-4192-9dd3-80edd9b4d150" xmlns:ns3="e5163933-5282-427e-8a84-06b065a71624" targetNamespace="http://schemas.microsoft.com/office/2006/metadata/properties" ma:root="true" ma:fieldsID="6df4273e97e3c445c55b4424c70a04f8" ns2:_="" ns3:_="">
    <xsd:import namespace="8e5633f6-dc03-4192-9dd3-80edd9b4d150"/>
    <xsd:import namespace="e5163933-5282-427e-8a84-06b065a716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5633f6-dc03-4192-9dd3-80edd9b4d1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1ff4019-fa99-4329-98e7-f3e88d10e8e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163933-5282-427e-8a84-06b065a7162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39a5ad8-6257-47a6-98b6-3897c7500156}" ma:internalName="TaxCatchAll" ma:showField="CatchAllData" ma:web="e5163933-5282-427e-8a84-06b065a716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e5633f6-dc03-4192-9dd3-80edd9b4d150">
      <Terms xmlns="http://schemas.microsoft.com/office/infopath/2007/PartnerControls"/>
    </lcf76f155ced4ddcb4097134ff3c332f>
    <TaxCatchAll xmlns="e5163933-5282-427e-8a84-06b065a71624" xsi:nil="true"/>
  </documentManagement>
</p:properties>
</file>

<file path=customXml/itemProps1.xml><?xml version="1.0" encoding="utf-8"?>
<ds:datastoreItem xmlns:ds="http://schemas.openxmlformats.org/officeDocument/2006/customXml" ds:itemID="{48BBAA58-150C-427E-BEC5-DDAA8D4F5F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5633f6-dc03-4192-9dd3-80edd9b4d150"/>
    <ds:schemaRef ds:uri="e5163933-5282-427e-8a84-06b065a716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20EB5C-4565-4450-A5DB-C74C21ED48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2161CC-5D17-4E45-A2B7-42C72F751807}">
  <ds:schemaRefs>
    <ds:schemaRef ds:uri="http://purl.org/dc/terms/"/>
    <ds:schemaRef ds:uri="http://schemas.microsoft.com/office/2006/metadata/properties"/>
    <ds:schemaRef ds:uri="http://www.w3.org/XML/1998/namespace"/>
    <ds:schemaRef ds:uri="http://purl.org/dc/elements/1.1/"/>
    <ds:schemaRef ds:uri="http://purl.org/dc/dcmitype/"/>
    <ds:schemaRef ds:uri="8e5633f6-dc03-4192-9dd3-80edd9b4d1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e5163933-5282-427e-8a84-06b065a7162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1_Office Theme</Template>
  <TotalTime>4974</TotalTime>
  <Words>1468</Words>
  <Application>Microsoft Macintosh PowerPoint</Application>
  <PresentationFormat>On-screen Show (4:3)</PresentationFormat>
  <Paragraphs>260</Paragraphs>
  <Slides>22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Gilroy SemiBold</vt:lpstr>
      <vt:lpstr>Open Sans 1</vt:lpstr>
      <vt:lpstr>Aptos</vt:lpstr>
      <vt:lpstr>Aptos Display</vt:lpstr>
      <vt:lpstr>Arial</vt:lpstr>
      <vt:lpstr>Calibri</vt:lpstr>
      <vt:lpstr>Cambria Math</vt:lpstr>
      <vt:lpstr>Courier New</vt:lpstr>
      <vt:lpstr>Open Sans</vt:lpstr>
      <vt:lpstr>Wingdings</vt:lpstr>
      <vt:lpstr>1_Office Theme</vt:lpstr>
      <vt:lpstr>A One-Dimensional Integrated Workflow for Tungsten Sputtering, Transport, and Redeposition in the Divertor Region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Berlin Low</dc:creator>
  <cp:lastModifiedBy>Tang Tengfei</cp:lastModifiedBy>
  <cp:revision>17</cp:revision>
  <dcterms:created xsi:type="dcterms:W3CDTF">2026-06-05T10:06:12Z</dcterms:created>
  <dcterms:modified xsi:type="dcterms:W3CDTF">2026-10-09T04:54:14Z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0x010100A520DA152A26C94F97F40D1B6242FB90</vt:lpwstr>
  </property>
  <property fmtid="{D5CDD505-2E9C-101B-9397-08002B2CF9AE}" pid="3" name="MediaServiceImageTags">
    <vt:lpwstr/>
  </property>
</Properties>
</file>