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60" r:id="rId4"/>
    <p:sldId id="271" r:id="rId5"/>
    <p:sldId id="259" r:id="rId6"/>
    <p:sldId id="281" r:id="rId7"/>
    <p:sldId id="262" r:id="rId8"/>
    <p:sldId id="273" r:id="rId9"/>
    <p:sldId id="279" r:id="rId10"/>
    <p:sldId id="264" r:id="rId11"/>
    <p:sldId id="267" r:id="rId12"/>
    <p:sldId id="278" r:id="rId13"/>
    <p:sldId id="280" r:id="rId14"/>
    <p:sldId id="268" r:id="rId15"/>
    <p:sldId id="261" r:id="rId16"/>
    <p:sldId id="269" r:id="rId17"/>
    <p:sldId id="266" r:id="rId18"/>
    <p:sldId id="272" r:id="rId19"/>
    <p:sldId id="274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2B4E"/>
    <a:srgbClr val="90919C"/>
    <a:srgbClr val="FF00FF"/>
    <a:srgbClr val="9091B3"/>
    <a:srgbClr val="B0B8C9"/>
    <a:srgbClr val="F6A704"/>
    <a:srgbClr val="F8971D"/>
    <a:srgbClr val="EF4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02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58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1" d="100"/>
          <a:sy n="121" d="100"/>
        </p:scale>
        <p:origin x="507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494B7-3010-C04A-A8D2-3A67F5B3F74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9E3AD-85AA-4D4F-953B-BDDC046C417F}" type="datetimeFigureOut">
              <a:rPr lang="en-US" smtClean="0"/>
              <a:t>10/7/2026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36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9CD0D-D0C5-DD4D-B44E-98E59B6DF7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2E606-7E0B-0B4A-8955-4487729DC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5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a factory&#10;&#10;Description automatically generated">
            <a:extLst>
              <a:ext uri="{FF2B5EF4-FFF2-40B4-BE49-F238E27FC236}">
                <a16:creationId xmlns:a16="http://schemas.microsoft.com/office/drawing/2014/main" id="{74378655-6313-4BA8-FD7F-E1652BEBAF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14623"/>
            <a:ext cx="12236064" cy="530899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95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13255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68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fili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 marL="342900" indent="-342900">
              <a:buFont typeface="Arial" charset="0"/>
              <a:buChar char="•"/>
              <a:defRPr sz="2400">
                <a:solidFill>
                  <a:schemeClr val="tx1"/>
                </a:solidFill>
              </a:defRPr>
            </a:lvl1pPr>
            <a:lvl2pPr>
              <a:defRPr sz="2200"/>
            </a:lvl2pPr>
          </a:lstStyle>
          <a:p>
            <a:pPr lvl="0"/>
            <a:r>
              <a:rPr lang="en-US" dirty="0"/>
              <a:t>Insert text or logos as necessary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66867" y="265043"/>
            <a:ext cx="8539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charset="0"/>
                <a:ea typeface="Arial Black" charset="0"/>
                <a:cs typeface="Arial Black" charset="0"/>
              </a:rPr>
              <a:t>Affiliations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166868" y="1530994"/>
            <a:ext cx="56246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10"/>
          </p:nvPr>
        </p:nvSpPr>
        <p:spPr>
          <a:xfrm>
            <a:off x="5980255" y="1530994"/>
            <a:ext cx="56523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69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166868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0255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5980255" y="2354906"/>
            <a:ext cx="5624603" cy="3668068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1pPr>
            <a:lvl2pPr marL="457189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2pPr>
            <a:lvl3pPr marL="914377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3pPr>
            <a:lvl4pPr marL="1371566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4pPr>
            <a:lvl5pPr marL="1828754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166868" y="2354906"/>
            <a:ext cx="5624603" cy="3668068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2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0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666479" y="1308009"/>
            <a:ext cx="8853467" cy="396877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3600" spc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QUOTE HERE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886674" y="5564305"/>
            <a:ext cx="8413078" cy="487362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9091B3"/>
                </a:solidFill>
              </a:defRPr>
            </a:lvl1pPr>
          </a:lstStyle>
          <a:p>
            <a:pPr lvl="0"/>
            <a:r>
              <a:rPr lang="en-US" dirty="0"/>
              <a:t>NAME / DATE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731458" y="1034180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 dirty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“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0573850" y="4825641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 dirty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”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Official - Sensitive - Commercial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4762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05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19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876221" y="6387700"/>
            <a:ext cx="700882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Official - Sensitive - Commercial 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101600" y="6387702"/>
            <a:ext cx="663451" cy="365125"/>
          </a:xfrm>
        </p:spPr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factory&#10;&#10;Description automatically generated">
            <a:extLst>
              <a:ext uri="{FF2B5EF4-FFF2-40B4-BE49-F238E27FC236}">
                <a16:creationId xmlns:a16="http://schemas.microsoft.com/office/drawing/2014/main" id="{EE1D502D-9674-88B5-CAD8-36A8D1F7F5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245528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441264-3313-9B47-B87B-70DE9C28B8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5251077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Triangle 6">
            <a:extLst>
              <a:ext uri="{FF2B5EF4-FFF2-40B4-BE49-F238E27FC236}">
                <a16:creationId xmlns:a16="http://schemas.microsoft.com/office/drawing/2014/main" id="{85CB16D8-6C40-ED27-0031-9D09E1430FEC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409DEB-91FF-C0C2-9FD8-2F5AD05DBA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63430B-242D-C74B-B8F9-B32BD16FE8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653"/>
            <a:ext cx="12207532" cy="528389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0028596E-A45E-F435-570F-F20AA63E964D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C57A5D-FE21-5BE2-9560-6C23CCC725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sitting in front of computers&#10;&#10;Description automatically generated">
            <a:extLst>
              <a:ext uri="{FF2B5EF4-FFF2-40B4-BE49-F238E27FC236}">
                <a16:creationId xmlns:a16="http://schemas.microsoft.com/office/drawing/2014/main" id="{A2B4C594-311C-4543-E27E-8C147C83E9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724" y="0"/>
            <a:ext cx="12198724" cy="522895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7561F1F0-0D5F-B033-FD79-56D0A61EBBCB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0C50E3-1653-5DE2-D1C5-EC5BA3B9B6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uilding with a sign on the side of it&#10;&#10;Description automatically generated">
            <a:extLst>
              <a:ext uri="{FF2B5EF4-FFF2-40B4-BE49-F238E27FC236}">
                <a16:creationId xmlns:a16="http://schemas.microsoft.com/office/drawing/2014/main" id="{E0DA9190-BE64-2177-9CB0-12E2293685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33798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5D799A25-0458-1ACE-F73F-F8E4AFCCC42B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00194C-040C-5DA4-A94C-28A3595F69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710637-E575-9447-A555-DB547E0A15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2652"/>
            <a:ext cx="12197227" cy="5308448"/>
          </a:xfrm>
          <a:prstGeom prst="rect">
            <a:avLst/>
          </a:prstGeom>
        </p:spPr>
      </p:pic>
      <p:sp>
        <p:nvSpPr>
          <p:cNvPr id="13" name="Freeform 12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4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group of people&#10;&#10;Description automatically generated">
            <a:extLst>
              <a:ext uri="{FF2B5EF4-FFF2-40B4-BE49-F238E27FC236}">
                <a16:creationId xmlns:a16="http://schemas.microsoft.com/office/drawing/2014/main" id="{3C9D6F55-F3B9-0388-A008-C5CFC72E6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332934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14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nk light on a black background&#10;&#10;Description automatically generated">
            <a:extLst>
              <a:ext uri="{FF2B5EF4-FFF2-40B4-BE49-F238E27FC236}">
                <a16:creationId xmlns:a16="http://schemas.microsoft.com/office/drawing/2014/main" id="{B1D632BA-73F6-2CAA-7E76-C94956A6C7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0"/>
            <a:ext cx="12210930" cy="536537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78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ople sitting in front of several monitors&#10;&#10;Description automatically generated">
            <a:extLst>
              <a:ext uri="{FF2B5EF4-FFF2-40B4-BE49-F238E27FC236}">
                <a16:creationId xmlns:a16="http://schemas.microsoft.com/office/drawing/2014/main" id="{29F38B8C-B0F7-4DFD-E3CD-D105B0F1F0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976"/>
          <a:stretch/>
        </p:blipFill>
        <p:spPr>
          <a:xfrm>
            <a:off x="-18930" y="-14622"/>
            <a:ext cx="12236064" cy="5402470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3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working on a machine&#10;&#10;Description automatically generated">
            <a:extLst>
              <a:ext uri="{FF2B5EF4-FFF2-40B4-BE49-F238E27FC236}">
                <a16:creationId xmlns:a16="http://schemas.microsoft.com/office/drawing/2014/main" id="{8959FC96-E3F0-4A79-531C-ECCF4D0866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14622"/>
            <a:ext cx="12210930" cy="6359368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83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machine&#10;&#10;Description automatically generated">
            <a:extLst>
              <a:ext uri="{FF2B5EF4-FFF2-40B4-BE49-F238E27FC236}">
                <a16:creationId xmlns:a16="http://schemas.microsoft.com/office/drawing/2014/main" id="{1A284294-3C35-458B-013F-88D137987E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20320"/>
            <a:ext cx="12238414" cy="5357707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12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custom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-12699"/>
            <a:ext cx="12202079" cy="5246988"/>
          </a:xfrm>
          <a:custGeom>
            <a:avLst/>
            <a:gdLst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5225723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2916156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202079"/>
              <a:gd name="connsiteY0" fmla="*/ 0 h 5246988"/>
              <a:gd name="connsiteX1" fmla="*/ 10202575 w 12202079"/>
              <a:gd name="connsiteY1" fmla="*/ 0 h 5246988"/>
              <a:gd name="connsiteX2" fmla="*/ 12196763 w 12202079"/>
              <a:gd name="connsiteY2" fmla="*/ 1994188 h 5246988"/>
              <a:gd name="connsiteX3" fmla="*/ 12202079 w 12202079"/>
              <a:gd name="connsiteY3" fmla="*/ 5246988 h 5246988"/>
              <a:gd name="connsiteX4" fmla="*/ 0 w 12202079"/>
              <a:gd name="connsiteY4" fmla="*/ 2916156 h 5246988"/>
              <a:gd name="connsiteX5" fmla="*/ 0 w 12202079"/>
              <a:gd name="connsiteY5" fmla="*/ 0 h 5246988"/>
              <a:gd name="connsiteX6" fmla="*/ 0 w 12202079"/>
              <a:gd name="connsiteY6" fmla="*/ 0 h 524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2079" h="5246988">
                <a:moveTo>
                  <a:pt x="0" y="0"/>
                </a:moveTo>
                <a:lnTo>
                  <a:pt x="10202575" y="0"/>
                </a:lnTo>
                <a:lnTo>
                  <a:pt x="12196763" y="1994188"/>
                </a:lnTo>
                <a:lnTo>
                  <a:pt x="12202079" y="5246988"/>
                </a:lnTo>
                <a:lnTo>
                  <a:pt x="0" y="291615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EB6ACF58-AF63-EB3C-6171-45E1A7703C71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24DD4F-8ACB-51DB-8E00-180A379A21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14930"/>
            <a:ext cx="11150600" cy="4862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itle Placeholder 23"/>
          <p:cNvSpPr>
            <a:spLocks noGrp="1"/>
          </p:cNvSpPr>
          <p:nvPr>
            <p:ph type="title"/>
          </p:nvPr>
        </p:nvSpPr>
        <p:spPr>
          <a:xfrm>
            <a:off x="203200" y="190097"/>
            <a:ext cx="11150600" cy="10945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876221" y="6387700"/>
            <a:ext cx="7008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 flipH="1">
            <a:off x="765051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1676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50" r:id="rId2"/>
    <p:sldLayoutId id="2147483673" r:id="rId3"/>
    <p:sldLayoutId id="2147483652" r:id="rId4"/>
    <p:sldLayoutId id="2147483653" r:id="rId5"/>
    <p:sldLayoutId id="2147483660" r:id="rId6"/>
    <p:sldLayoutId id="2147483655" r:id="rId7"/>
    <p:sldLayoutId id="2147483651" r:id="rId8"/>
    <p:sldLayoutId id="2147483677" r:id="rId9"/>
    <p:sldLayoutId id="2147483670" r:id="rId10"/>
    <p:sldLayoutId id="2147483671" r:id="rId11"/>
    <p:sldLayoutId id="2147483674" r:id="rId12"/>
    <p:sldLayoutId id="2147483675" r:id="rId13"/>
    <p:sldLayoutId id="2147483676" r:id="rId14"/>
    <p:sldLayoutId id="2147483667" r:id="rId15"/>
    <p:sldLayoutId id="2147483680" r:id="rId16"/>
    <p:sldLayoutId id="2147483681" r:id="rId17"/>
    <p:sldLayoutId id="2147483685" r:id="rId18"/>
    <p:sldLayoutId id="2147483683" r:id="rId19"/>
    <p:sldLayoutId id="2147483684" r:id="rId20"/>
    <p:sldLayoutId id="2147483672" r:id="rId2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KineticsforTransport/KfT" TargetMode="External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hyperlink" Target="https://julialang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0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8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emf"/><Relationship Id="rId5" Type="http://schemas.openxmlformats.org/officeDocument/2006/relationships/image" Target="../media/image34.emf"/><Relationship Id="rId4" Type="http://schemas.openxmlformats.org/officeDocument/2006/relationships/image" Target="../media/image3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emf"/><Relationship Id="rId4" Type="http://schemas.openxmlformats.org/officeDocument/2006/relationships/image" Target="../media/image3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xcalibur-neptune.github.io/Documents/TN-10_Numerical11DDriftKineticParallelDynamicsPlasmaEdge.html" TargetMode="External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0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9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image" Target="../media/image56.emf"/><Relationship Id="rId7" Type="http://schemas.openxmlformats.org/officeDocument/2006/relationships/image" Target="../media/image59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emf"/><Relationship Id="rId5" Type="http://schemas.openxmlformats.org/officeDocument/2006/relationships/image" Target="../media/image460.png"/><Relationship Id="rId4" Type="http://schemas.openxmlformats.org/officeDocument/2006/relationships/image" Target="../media/image57.emf"/><Relationship Id="rId9" Type="http://schemas.openxmlformats.org/officeDocument/2006/relationships/image" Target="../media/image6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31.emf"/><Relationship Id="rId7" Type="http://schemas.openxmlformats.org/officeDocument/2006/relationships/image" Target="../media/image65.emf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emf"/><Relationship Id="rId5" Type="http://schemas.openxmlformats.org/officeDocument/2006/relationships/image" Target="../media/image63.emf"/><Relationship Id="rId4" Type="http://schemas.openxmlformats.org/officeDocument/2006/relationships/image" Target="../media/image62.emf"/><Relationship Id="rId9" Type="http://schemas.openxmlformats.org/officeDocument/2006/relationships/image" Target="../media/image6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FC1E5-7C4A-6419-B70F-B9AB5865A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7714" y="6257235"/>
            <a:ext cx="11587437" cy="326443"/>
          </a:xfrm>
        </p:spPr>
        <p:txBody>
          <a:bodyPr>
            <a:noAutofit/>
          </a:bodyPr>
          <a:lstStyle/>
          <a:p>
            <a:r>
              <a:rPr lang="en-US" dirty="0"/>
              <a:t>J Omotani, F Parra, M Barnes,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 Newton</a:t>
            </a:r>
            <a:r>
              <a:rPr lang="en-US" dirty="0"/>
              <a:t>, M Hardman, M Abazorius, L McConnell</a:t>
            </a:r>
            <a:endParaRPr lang="en-GB" dirty="0"/>
          </a:p>
        </p:txBody>
      </p:sp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A3F0C81E-9B35-F014-1391-DC61A70CD67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6928" b="6928"/>
          <a:stretch/>
        </p:blipFill>
        <p:spPr>
          <a:custGeom>
            <a:avLst/>
            <a:gdLst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5225723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2916156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202079"/>
              <a:gd name="connsiteY0" fmla="*/ 0 h 5246988"/>
              <a:gd name="connsiteX1" fmla="*/ 10202575 w 12202079"/>
              <a:gd name="connsiteY1" fmla="*/ 0 h 5246988"/>
              <a:gd name="connsiteX2" fmla="*/ 12196763 w 12202079"/>
              <a:gd name="connsiteY2" fmla="*/ 1994188 h 5246988"/>
              <a:gd name="connsiteX3" fmla="*/ 12202079 w 12202079"/>
              <a:gd name="connsiteY3" fmla="*/ 5246988 h 5246988"/>
              <a:gd name="connsiteX4" fmla="*/ 0 w 12202079"/>
              <a:gd name="connsiteY4" fmla="*/ 2916156 h 5246988"/>
              <a:gd name="connsiteX5" fmla="*/ 0 w 12202079"/>
              <a:gd name="connsiteY5" fmla="*/ 0 h 5246988"/>
              <a:gd name="connsiteX6" fmla="*/ 0 w 12202079"/>
              <a:gd name="connsiteY6" fmla="*/ 0 h 524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2079" h="5246988">
                <a:moveTo>
                  <a:pt x="0" y="0"/>
                </a:moveTo>
                <a:lnTo>
                  <a:pt x="10202575" y="0"/>
                </a:lnTo>
                <a:lnTo>
                  <a:pt x="12196763" y="1994188"/>
                </a:lnTo>
                <a:lnTo>
                  <a:pt x="12202079" y="5246988"/>
                </a:lnTo>
                <a:lnTo>
                  <a:pt x="0" y="291615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B9B33FB-BA78-17BF-16F2-AFE08A604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662" y="3951797"/>
            <a:ext cx="10879824" cy="2083241"/>
          </a:xfrm>
        </p:spPr>
        <p:txBody>
          <a:bodyPr>
            <a:noAutofit/>
          </a:bodyPr>
          <a:lstStyle/>
          <a:p>
            <a:r>
              <a:rPr lang="en-US" dirty="0"/>
              <a:t>Kinetics for Transport  (</a:t>
            </a:r>
            <a:r>
              <a:rPr lang="en-US" dirty="0" err="1"/>
              <a:t>KfT</a:t>
            </a:r>
            <a:r>
              <a:rPr lang="en-US" dirty="0"/>
              <a:t>)</a:t>
            </a:r>
          </a:p>
          <a:p>
            <a:r>
              <a:rPr lang="en-US" sz="4000" dirty="0"/>
              <a:t>1D1V demo of moment-kinetic approach to transport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954131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1C53E9-0BFA-A86F-EE7E-152752675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Overview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487FCD-E06F-1D34-4AF1-780AB6276B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6AE071-6D94-B7FF-30F9-87E13BC9F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BC6248-B787-85C0-B4CF-7F884FBE8634}"/>
              </a:ext>
            </a:extLst>
          </p:cNvPr>
          <p:cNvSpPr txBox="1"/>
          <p:nvPr/>
        </p:nvSpPr>
        <p:spPr>
          <a:xfrm>
            <a:off x="238539" y="1160892"/>
            <a:ext cx="11378317" cy="14096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b="1" dirty="0"/>
              <a:t>Aim</a:t>
            </a:r>
            <a:r>
              <a:rPr lang="en-US" sz="2000" dirty="0"/>
              <a:t> : consistent transport timescale simulation of open and closed field line regions</a:t>
            </a:r>
          </a:p>
          <a:p>
            <a:endParaRPr lang="en-US" sz="2000" dirty="0"/>
          </a:p>
          <a:p>
            <a:pPr>
              <a:spcAft>
                <a:spcPts val="600"/>
              </a:spcAft>
            </a:pPr>
            <a:r>
              <a:rPr lang="en-US" sz="2000" b="1" dirty="0"/>
              <a:t>Issues </a:t>
            </a:r>
            <a:r>
              <a:rPr lang="en-US" sz="2000" dirty="0"/>
              <a:t>:</a:t>
            </a:r>
          </a:p>
          <a:p>
            <a:r>
              <a:rPr lang="en-US" sz="2000" dirty="0"/>
              <a:t>        Strong parameter variation on open lines - issue for grid resolution</a:t>
            </a:r>
            <a:endParaRPr lang="en-GB" sz="2000" dirty="0"/>
          </a:p>
        </p:txBody>
      </p:sp>
      <p:pic>
        <p:nvPicPr>
          <p:cNvPr id="9" name="Graphic 8" descr="JuliaLang Logo">
            <a:extLst>
              <a:ext uri="{FF2B5EF4-FFF2-40B4-BE49-F238E27FC236}">
                <a16:creationId xmlns:a16="http://schemas.microsoft.com/office/drawing/2014/main" id="{F3CB11CD-F37D-C9FC-F726-EC0F93C266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27051" y="5507042"/>
            <a:ext cx="787179" cy="49221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4EBBC90-4A98-74E6-1DD5-142CF21084DE}"/>
              </a:ext>
            </a:extLst>
          </p:cNvPr>
          <p:cNvSpPr txBox="1"/>
          <p:nvPr/>
        </p:nvSpPr>
        <p:spPr>
          <a:xfrm>
            <a:off x="247816" y="3404485"/>
            <a:ext cx="11378317" cy="2346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b="1" dirty="0"/>
              <a:t>Moment-kinetic approach</a:t>
            </a:r>
            <a:r>
              <a:rPr lang="en-US" sz="2000" dirty="0"/>
              <a:t> :</a:t>
            </a:r>
          </a:p>
          <a:p>
            <a:r>
              <a:rPr lang="en-US" sz="2000" dirty="0"/>
              <a:t>        Define shape function with known constant velocity moments</a:t>
            </a:r>
          </a:p>
          <a:p>
            <a:r>
              <a:rPr lang="en-US" sz="2000" dirty="0"/>
              <a:t>        Solve consistent shape function evolution equation coupled to moment equations</a:t>
            </a:r>
          </a:p>
          <a:p>
            <a:endParaRPr lang="en-US" sz="2000" dirty="0"/>
          </a:p>
          <a:p>
            <a:pPr>
              <a:spcAft>
                <a:spcPts val="600"/>
              </a:spcAft>
            </a:pPr>
            <a:r>
              <a:rPr lang="en-US" sz="2000" b="1" dirty="0"/>
              <a:t>Implementation</a:t>
            </a:r>
            <a:r>
              <a:rPr lang="en-US" sz="2000" dirty="0"/>
              <a:t> : </a:t>
            </a:r>
          </a:p>
          <a:p>
            <a:pPr>
              <a:spcAft>
                <a:spcPts val="1600"/>
              </a:spcAft>
            </a:pPr>
            <a:r>
              <a:rPr lang="en-US" sz="2000" dirty="0"/>
              <a:t>        Numerical framework </a:t>
            </a:r>
            <a:r>
              <a:rPr lang="en-US" sz="2000" b="1" dirty="0"/>
              <a:t>Kinetics for Transport (</a:t>
            </a:r>
            <a:r>
              <a:rPr lang="en-US" sz="2000" b="1" dirty="0" err="1"/>
              <a:t>KfT</a:t>
            </a:r>
            <a:r>
              <a:rPr lang="en-US" sz="2000" b="1" dirty="0"/>
              <a:t>)</a:t>
            </a:r>
            <a:r>
              <a:rPr lang="en-US" sz="2000" dirty="0"/>
              <a:t> : </a:t>
            </a:r>
            <a:r>
              <a:rPr lang="en-US" sz="1600" dirty="0">
                <a:solidFill>
                  <a:srgbClr val="90919C"/>
                </a:solidFill>
              </a:rPr>
              <a:t>[</a:t>
            </a:r>
            <a:r>
              <a:rPr lang="en-US" sz="1600" dirty="0">
                <a:solidFill>
                  <a:srgbClr val="90919C"/>
                </a:solidFill>
                <a:hlinkClick r:id="rId3"/>
              </a:rPr>
              <a:t>https://github.com/KineticsforTransport/KfT</a:t>
            </a:r>
            <a:r>
              <a:rPr lang="en-US" sz="1600" dirty="0">
                <a:solidFill>
                  <a:srgbClr val="90919C"/>
                </a:solidFill>
              </a:rPr>
              <a:t>]</a:t>
            </a:r>
          </a:p>
          <a:p>
            <a:r>
              <a:rPr lang="en-GB" sz="2000" dirty="0"/>
              <a:t>        Finite element </a:t>
            </a:r>
            <a:r>
              <a:rPr lang="en-GB" dirty="0"/>
              <a:t>(Chebyshev, Legendre)</a:t>
            </a:r>
            <a:r>
              <a:rPr lang="en-GB" sz="2000" dirty="0"/>
              <a:t>, written in 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403BF4-A7ED-638E-8FB3-0F7E816CF8E4}"/>
              </a:ext>
            </a:extLst>
          </p:cNvPr>
          <p:cNvSpPr txBox="1"/>
          <p:nvPr/>
        </p:nvSpPr>
        <p:spPr>
          <a:xfrm>
            <a:off x="6960241" y="5630673"/>
            <a:ext cx="2048678" cy="3651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>
                <a:solidFill>
                  <a:srgbClr val="90919C"/>
                </a:solidFill>
              </a:rPr>
              <a:t>[</a:t>
            </a:r>
            <a:r>
              <a:rPr lang="en-US" sz="1600" dirty="0">
                <a:solidFill>
                  <a:srgbClr val="90919C"/>
                </a:solidFill>
                <a:hlinkClick r:id="rId4"/>
              </a:rPr>
              <a:t>https://julialang.org</a:t>
            </a:r>
            <a:r>
              <a:rPr lang="en-US" sz="1600" dirty="0">
                <a:solidFill>
                  <a:srgbClr val="90919C"/>
                </a:solidFill>
              </a:rPr>
              <a:t>]</a:t>
            </a:r>
            <a:endParaRPr lang="en-GB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974E444-97A6-A005-7F40-D9B0EA82F458}"/>
              </a:ext>
            </a:extLst>
          </p:cNvPr>
          <p:cNvGrpSpPr/>
          <p:nvPr/>
        </p:nvGrpSpPr>
        <p:grpSpPr>
          <a:xfrm>
            <a:off x="787172" y="2465077"/>
            <a:ext cx="11020512" cy="743643"/>
            <a:chOff x="238535" y="2465077"/>
            <a:chExt cx="11020512" cy="74364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593409-63FB-EF51-41F6-B9B737B999DC}"/>
                </a:ext>
              </a:extLst>
            </p:cNvPr>
            <p:cNvSpPr txBox="1"/>
            <p:nvPr/>
          </p:nvSpPr>
          <p:spPr>
            <a:xfrm>
              <a:off x="238535" y="2491799"/>
              <a:ext cx="3013547" cy="71692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2000" dirty="0"/>
                <a:t>Sheath boundary effect</a:t>
              </a:r>
            </a:p>
            <a:p>
              <a:r>
                <a:rPr lang="en-US" sz="2000" dirty="0"/>
                <a:t>Momentum conservation</a:t>
              </a:r>
            </a:p>
            <a:p>
              <a:endParaRPr lang="en-US" dirty="0"/>
            </a:p>
            <a:p>
              <a:endParaRPr lang="en-GB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82E1C6F-A09A-D81D-0597-675B3E99928C}"/>
                </a:ext>
              </a:extLst>
            </p:cNvPr>
            <p:cNvSpPr txBox="1"/>
            <p:nvPr/>
          </p:nvSpPr>
          <p:spPr>
            <a:xfrm>
              <a:off x="3501438" y="2643843"/>
              <a:ext cx="7757609" cy="36512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2000" dirty="0"/>
                <a:t>coupled through electrostatic potential - drifts affect divertor loading  </a:t>
              </a:r>
            </a:p>
            <a:p>
              <a:endParaRPr lang="en-US" dirty="0"/>
            </a:p>
            <a:p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3067DD-335E-B173-942A-AFCFC71CCBD6}"/>
                </a:ext>
              </a:extLst>
            </p:cNvPr>
            <p:cNvSpPr txBox="1"/>
            <p:nvPr/>
          </p:nvSpPr>
          <p:spPr>
            <a:xfrm>
              <a:off x="3188576" y="2465077"/>
              <a:ext cx="373711" cy="4922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4000" dirty="0"/>
                <a:t>}</a:t>
              </a:r>
            </a:p>
            <a:p>
              <a:endParaRPr lang="en-US" dirty="0"/>
            </a:p>
            <a:p>
              <a:endParaRPr lang="en-GB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9BFF434-DF07-2BF4-6033-DDBC927A88B6}"/>
              </a:ext>
            </a:extLst>
          </p:cNvPr>
          <p:cNvGrpSpPr/>
          <p:nvPr/>
        </p:nvGrpSpPr>
        <p:grpSpPr>
          <a:xfrm>
            <a:off x="9957295" y="5687680"/>
            <a:ext cx="1986889" cy="882582"/>
            <a:chOff x="7542317" y="5736690"/>
            <a:chExt cx="1986889" cy="88258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5E4A604-206F-E1A8-DFE2-5F04CE2164BA}"/>
                </a:ext>
              </a:extLst>
            </p:cNvPr>
            <p:cNvSpPr/>
            <p:nvPr/>
          </p:nvSpPr>
          <p:spPr>
            <a:xfrm>
              <a:off x="7542317" y="5736690"/>
              <a:ext cx="1986889" cy="88258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Graphic 9" descr="ExCALIBUR Negative Logo">
              <a:extLst>
                <a:ext uri="{FF2B5EF4-FFF2-40B4-BE49-F238E27FC236}">
                  <a16:creationId xmlns:a16="http://schemas.microsoft.com/office/drawing/2014/main" id="{F532A465-E6BB-ACB2-7494-C00D0FFF618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542317" y="5736690"/>
              <a:ext cx="1986889" cy="8825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67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9869D-C575-3234-3733-53AC437B0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400D41-DEF2-3B13-64E1-4394C2082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Moment-kinetic approach - 1D1V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A6CFB5-2211-39F2-4B23-4B319B36F6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AD29E6-9B91-9236-069A-2751CB6E46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78C588-6982-AFB5-DB5A-4B116178903B}"/>
              </a:ext>
            </a:extLst>
          </p:cNvPr>
          <p:cNvSpPr txBox="1"/>
          <p:nvPr/>
        </p:nvSpPr>
        <p:spPr>
          <a:xfrm>
            <a:off x="238539" y="1160893"/>
            <a:ext cx="11378317" cy="3651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/>
              <a:t>Kinetic equation for a charged species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68E5EF-5534-882B-F5C1-734516BE7DBB}"/>
              </a:ext>
            </a:extLst>
          </p:cNvPr>
          <p:cNvSpPr txBox="1"/>
          <p:nvPr/>
        </p:nvSpPr>
        <p:spPr>
          <a:xfrm>
            <a:off x="239866" y="3984764"/>
            <a:ext cx="3727557" cy="7377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Define shape function :</a:t>
            </a:r>
          </a:p>
          <a:p>
            <a:r>
              <a:rPr lang="en-US" dirty="0"/>
              <a:t>- shifted to local parallel flow frame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2A6D26-A73E-F1EA-795E-1FA047CB7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6294" y="4211777"/>
            <a:ext cx="5153659" cy="60444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3DF481-40E6-30EE-6221-82B997D1B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465" y="1034055"/>
            <a:ext cx="3657041" cy="68569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C54DBE0-B52B-C8F1-9697-27E6ED21D9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477" r="21666" b="64876"/>
          <a:stretch>
            <a:fillRect/>
          </a:stretch>
        </p:blipFill>
        <p:spPr>
          <a:xfrm>
            <a:off x="5289641" y="1934116"/>
            <a:ext cx="3576567" cy="6044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8768CE-7D5A-45C5-A5B6-2DEC756F57DF}"/>
              </a:ext>
            </a:extLst>
          </p:cNvPr>
          <p:cNvSpPr txBox="1"/>
          <p:nvPr/>
        </p:nvSpPr>
        <p:spPr>
          <a:xfrm>
            <a:off x="241193" y="1831453"/>
            <a:ext cx="3835507" cy="7561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Transport equations : </a:t>
            </a:r>
          </a:p>
          <a:p>
            <a:r>
              <a:rPr lang="en-US" dirty="0"/>
              <a:t>- usual velocity moments of interest</a:t>
            </a:r>
            <a:endParaRPr lang="en-GB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4127901-2D89-D573-518B-CC5D745B2E30}"/>
              </a:ext>
            </a:extLst>
          </p:cNvPr>
          <p:cNvSpPr txBox="1"/>
          <p:nvPr/>
        </p:nvSpPr>
        <p:spPr>
          <a:xfrm>
            <a:off x="236008" y="5222496"/>
            <a:ext cx="8209491" cy="3762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/>
              <a:t>- </a:t>
            </a:r>
            <a:r>
              <a:rPr lang="en-US" dirty="0" err="1"/>
              <a:t>normalised</a:t>
            </a:r>
            <a:r>
              <a:rPr lang="en-US" dirty="0"/>
              <a:t> to satisfy fixed constraints on density, parallel momentum, energy</a:t>
            </a:r>
            <a:endParaRPr lang="en-GB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097AE1F-1165-62A0-B755-E32CB4D1EA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1507" r="15087" b="33369"/>
          <a:stretch>
            <a:fillRect/>
          </a:stretch>
        </p:blipFill>
        <p:spPr>
          <a:xfrm>
            <a:off x="4593220" y="2541928"/>
            <a:ext cx="6622648" cy="6044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BCB72B-8E67-5B10-0FE0-6DBB326CB9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5851" y="3209122"/>
            <a:ext cx="7027337" cy="59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534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2CB43-0987-7F31-4769-7AB274FC4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584A4B-0A1A-2195-94B0-725F6A39E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Moment-kinetic approach - 1D1V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2BA699-F870-CF01-3696-13EF52FC37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44F76-0E51-72F7-2E85-B26790E6A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17647E-2534-BE28-2955-089819C9BFDB}"/>
              </a:ext>
            </a:extLst>
          </p:cNvPr>
          <p:cNvSpPr txBox="1"/>
          <p:nvPr/>
        </p:nvSpPr>
        <p:spPr>
          <a:xfrm>
            <a:off x="238539" y="1160893"/>
            <a:ext cx="11378317" cy="3651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/>
              <a:t>Kinetic equation for a charged species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03DE4F-9982-26DC-2D8B-331EBC4BC5D7}"/>
              </a:ext>
            </a:extLst>
          </p:cNvPr>
          <p:cNvSpPr txBox="1"/>
          <p:nvPr/>
        </p:nvSpPr>
        <p:spPr>
          <a:xfrm>
            <a:off x="239866" y="3984764"/>
            <a:ext cx="3727557" cy="9898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Define shape function :</a:t>
            </a:r>
          </a:p>
          <a:p>
            <a:pPr>
              <a:spcAft>
                <a:spcPts val="600"/>
              </a:spcAft>
            </a:pPr>
            <a:r>
              <a:rPr lang="en-US" dirty="0"/>
              <a:t>- shifted to local parallel flow frame</a:t>
            </a:r>
          </a:p>
          <a:p>
            <a:r>
              <a:rPr lang="en-US" i="1" dirty="0"/>
              <a:t>- </a:t>
            </a:r>
            <a:r>
              <a:rPr lang="en-US" i="1" dirty="0" err="1"/>
              <a:t>marginalised</a:t>
            </a:r>
            <a:r>
              <a:rPr lang="en-US" i="1" dirty="0"/>
              <a:t> in 1D1V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4F1996F-2F12-FA44-9B6F-188C8EA4D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465" y="1034055"/>
            <a:ext cx="3657041" cy="68569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5436C5B-C86F-99E5-53A4-77FA5A4F3D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477" r="21666" b="64876"/>
          <a:stretch>
            <a:fillRect/>
          </a:stretch>
        </p:blipFill>
        <p:spPr>
          <a:xfrm>
            <a:off x="5289641" y="1934116"/>
            <a:ext cx="3576567" cy="6044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9FEA00-1A73-7903-671D-8437009CEA52}"/>
              </a:ext>
            </a:extLst>
          </p:cNvPr>
          <p:cNvSpPr txBox="1"/>
          <p:nvPr/>
        </p:nvSpPr>
        <p:spPr>
          <a:xfrm>
            <a:off x="241193" y="1831453"/>
            <a:ext cx="3791057" cy="7561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Transport equations : </a:t>
            </a:r>
          </a:p>
          <a:p>
            <a:r>
              <a:rPr lang="en-US" dirty="0"/>
              <a:t>- usual velocity moments of interest</a:t>
            </a:r>
            <a:endParaRPr lang="en-GB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F10D553-103D-D11C-270B-73A731A6860C}"/>
              </a:ext>
            </a:extLst>
          </p:cNvPr>
          <p:cNvGrpSpPr/>
          <p:nvPr/>
        </p:nvGrpSpPr>
        <p:grpSpPr>
          <a:xfrm>
            <a:off x="3334503" y="5663029"/>
            <a:ext cx="8512384" cy="640634"/>
            <a:chOff x="3068288" y="5691966"/>
            <a:chExt cx="8512384" cy="64063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B7FADDE-6C72-8C15-A50C-5380B602A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5914" b="49924"/>
            <a:stretch>
              <a:fillRect/>
            </a:stretch>
          </p:blipFill>
          <p:spPr>
            <a:xfrm>
              <a:off x="3068288" y="5696145"/>
              <a:ext cx="2383706" cy="63227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4A1659E-BB0F-CB2E-6297-648CFF75E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18458" y="5691967"/>
              <a:ext cx="2762214" cy="64063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14F66E5-6975-BA2E-A754-B01931C17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836" t="49263" r="1130"/>
            <a:stretch>
              <a:fillRect/>
            </a:stretch>
          </p:blipFill>
          <p:spPr>
            <a:xfrm>
              <a:off x="5809680" y="5691966"/>
              <a:ext cx="2637367" cy="640634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ED2C309-F0A9-E065-96A0-2D40E41AB79E}"/>
              </a:ext>
            </a:extLst>
          </p:cNvPr>
          <p:cNvSpPr txBox="1"/>
          <p:nvPr/>
        </p:nvSpPr>
        <p:spPr>
          <a:xfrm>
            <a:off x="236008" y="5222497"/>
            <a:ext cx="8215841" cy="3762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/>
              <a:t>- </a:t>
            </a:r>
            <a:r>
              <a:rPr lang="en-US" dirty="0" err="1"/>
              <a:t>normalised</a:t>
            </a:r>
            <a:r>
              <a:rPr lang="en-US" dirty="0"/>
              <a:t> to satisfy fixed constraints on density, parallel momentum, energy</a:t>
            </a:r>
            <a:endParaRPr lang="en-GB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8049DB0F-2016-03C5-D73B-A401117BA5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507" r="15087" b="33369"/>
          <a:stretch>
            <a:fillRect/>
          </a:stretch>
        </p:blipFill>
        <p:spPr>
          <a:xfrm>
            <a:off x="4593220" y="2541928"/>
            <a:ext cx="6622648" cy="6044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752F1C-2091-5F87-C72E-036CD28663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9626" y="4214402"/>
            <a:ext cx="5943610" cy="6379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D0289E-A219-A11F-9EBB-11C6BCAD10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5851" y="3209122"/>
            <a:ext cx="7027337" cy="59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468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6F296-EA4E-81FA-BC75-3EAA00A29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D62CFC-2FDA-0713-7B88-DCB8BD48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Moment-kinetic approach - 1D1V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8A9E77-86B9-4108-3581-FC0F3ACE7A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B835F-B11B-CFD3-8E6C-772DDBE6D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C6FBD4-C0CE-91D9-7265-6269BDAAA551}"/>
              </a:ext>
            </a:extLst>
          </p:cNvPr>
          <p:cNvSpPr txBox="1"/>
          <p:nvPr/>
        </p:nvSpPr>
        <p:spPr>
          <a:xfrm>
            <a:off x="241192" y="1157856"/>
            <a:ext cx="6350590" cy="3651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/>
              <a:t>Consistent (</a:t>
            </a:r>
            <a:r>
              <a:rPr lang="en-US" dirty="0" err="1"/>
              <a:t>marginalised</a:t>
            </a:r>
            <a:r>
              <a:rPr lang="en-US" dirty="0"/>
              <a:t>) shape function evolution equation</a:t>
            </a:r>
            <a:endParaRPr lang="en-GB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BCAF81-5164-70C9-45FB-4C28F3615BA2}"/>
              </a:ext>
            </a:extLst>
          </p:cNvPr>
          <p:cNvSpPr txBox="1"/>
          <p:nvPr/>
        </p:nvSpPr>
        <p:spPr>
          <a:xfrm>
            <a:off x="6410024" y="5046657"/>
            <a:ext cx="4709803" cy="9294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i="1" dirty="0">
                <a:solidFill>
                  <a:srgbClr val="132B4E"/>
                </a:solidFill>
              </a:rPr>
              <a:t>modified collision and source terms</a:t>
            </a:r>
          </a:p>
          <a:p>
            <a:r>
              <a:rPr lang="en-US" i="1" dirty="0">
                <a:solidFill>
                  <a:srgbClr val="132B4E"/>
                </a:solidFill>
              </a:rPr>
              <a:t>- contain all </a:t>
            </a:r>
            <a:r>
              <a:rPr lang="en-US" i="1" dirty="0" err="1">
                <a:solidFill>
                  <a:srgbClr val="132B4E"/>
                </a:solidFill>
              </a:rPr>
              <a:t>marginalised</a:t>
            </a:r>
            <a:r>
              <a:rPr lang="en-US" i="1" dirty="0"/>
              <a:t> contributions from  </a:t>
            </a:r>
          </a:p>
          <a:p>
            <a:r>
              <a:rPr lang="en-US" i="1" dirty="0"/>
              <a:t>  moment substitution </a:t>
            </a:r>
            <a:r>
              <a:rPr lang="en-US" sz="1600" dirty="0">
                <a:solidFill>
                  <a:srgbClr val="90919C"/>
                </a:solidFill>
              </a:rPr>
              <a:t>[slide 15]</a:t>
            </a:r>
          </a:p>
          <a:p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ED34FD9-4979-19ED-00AB-10879CDA0908}"/>
              </a:ext>
            </a:extLst>
          </p:cNvPr>
          <p:cNvGrpSpPr/>
          <p:nvPr/>
        </p:nvGrpSpPr>
        <p:grpSpPr>
          <a:xfrm>
            <a:off x="570210" y="1177167"/>
            <a:ext cx="11450099" cy="3222940"/>
            <a:chOff x="570210" y="1177167"/>
            <a:chExt cx="11450099" cy="322294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450B47F-61DB-36B4-A420-881E37FB2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26908" y="1177167"/>
              <a:ext cx="4153294" cy="66749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A8F95C1-A5CD-7EEB-A547-E719DB6BACA4}"/>
                </a:ext>
              </a:extLst>
            </p:cNvPr>
            <p:cNvSpPr txBox="1"/>
            <p:nvPr/>
          </p:nvSpPr>
          <p:spPr>
            <a:xfrm>
              <a:off x="9740096" y="2212723"/>
              <a:ext cx="2280213" cy="4661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i="1" dirty="0"/>
                <a:t>note for grid spacing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DD0A0E6-B7CF-D858-0BA3-36FC95648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818" r="41830" b="86396"/>
            <a:stretch>
              <a:fillRect/>
            </a:stretch>
          </p:blipFill>
          <p:spPr>
            <a:xfrm>
              <a:off x="1090353" y="2134536"/>
              <a:ext cx="4045670" cy="402509"/>
            </a:xfrm>
            <a:prstGeom prst="rect">
              <a:avLst/>
            </a:prstGeom>
          </p:spPr>
        </p:pic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5A8889F-6C86-67BA-371D-506DE2B7D267}"/>
                </a:ext>
              </a:extLst>
            </p:cNvPr>
            <p:cNvGrpSpPr/>
            <p:nvPr/>
          </p:nvGrpSpPr>
          <p:grpSpPr>
            <a:xfrm>
              <a:off x="570210" y="2782547"/>
              <a:ext cx="10549617" cy="625033"/>
              <a:chOff x="917451" y="3272742"/>
              <a:chExt cx="10549617" cy="625033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39A568D0-6183-E764-FA6D-8C673F9398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13491" b="65775"/>
              <a:stretch>
                <a:fillRect/>
              </a:stretch>
            </p:blipFill>
            <p:spPr>
              <a:xfrm>
                <a:off x="917451" y="3284316"/>
                <a:ext cx="7878199" cy="613459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711FD7CE-5933-B49B-B6DA-B98268B418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20898" t="34225" r="3733" b="45041"/>
              <a:stretch>
                <a:fillRect/>
              </a:stretch>
            </p:blipFill>
            <p:spPr>
              <a:xfrm>
                <a:off x="5529254" y="3272742"/>
                <a:ext cx="5937814" cy="613459"/>
              </a:xfrm>
              <a:prstGeom prst="rect">
                <a:avLst/>
              </a:prstGeom>
            </p:spPr>
          </p:pic>
        </p:grp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5619EF0-1B18-FCF7-BF5F-7E31248B08A3}"/>
                </a:ext>
              </a:extLst>
            </p:cNvPr>
            <p:cNvCxnSpPr>
              <a:cxnSpLocks/>
            </p:cNvCxnSpPr>
            <p:nvPr/>
          </p:nvCxnSpPr>
          <p:spPr>
            <a:xfrm>
              <a:off x="10480874" y="2537045"/>
              <a:ext cx="0" cy="32363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0A24E67-DD8D-70BC-BBB7-2B23E42E1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9959" y="3763501"/>
              <a:ext cx="8606905" cy="636606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71D1C73A-4CF9-4543-C5F2-1CA484888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031" y="5183313"/>
            <a:ext cx="3322980" cy="63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36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BE278-FB2E-7CD9-51B0-08D4415CB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F04346-3B11-BAD6-EC5C-832013195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7" y="205430"/>
            <a:ext cx="11530327" cy="716921"/>
          </a:xfrm>
        </p:spPr>
        <p:txBody>
          <a:bodyPr>
            <a:noAutofit/>
          </a:bodyPr>
          <a:lstStyle/>
          <a:p>
            <a:r>
              <a:rPr lang="en-US" dirty="0"/>
              <a:t>Moment-kinetic approach - electrons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F30A26-8219-29A3-4380-1D625BC505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C5A79C-7554-C70A-70AA-8835E8D05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E6E842-2D2C-0876-65C6-EEC4B7C2F0BD}"/>
              </a:ext>
            </a:extLst>
          </p:cNvPr>
          <p:cNvSpPr txBox="1"/>
          <p:nvPr/>
        </p:nvSpPr>
        <p:spPr>
          <a:xfrm>
            <a:off x="241192" y="1157856"/>
            <a:ext cx="6350590" cy="3651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/>
              <a:t>Consistent (</a:t>
            </a:r>
            <a:r>
              <a:rPr lang="en-US" dirty="0" err="1"/>
              <a:t>marginalised</a:t>
            </a:r>
            <a:r>
              <a:rPr lang="en-US" dirty="0"/>
              <a:t>) shape function evolution equation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3AE713D-696C-0A7D-ECB0-BFF9A73FBD75}"/>
                  </a:ext>
                </a:extLst>
              </p:cNvPr>
              <p:cNvSpPr txBox="1"/>
              <p:nvPr/>
            </p:nvSpPr>
            <p:spPr>
              <a:xfrm>
                <a:off x="493962" y="5122344"/>
                <a:ext cx="11007289" cy="85688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On ion dynamic timescales, light electrons 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~0</m:t>
                    </m:r>
                  </m:oMath>
                </a14:m>
                <a:r>
                  <a:rPr lang="en-US" dirty="0"/>
                  <a:t> - electron distribution pseudo-steady-state</a:t>
                </a:r>
                <a:endParaRPr lang="en-GB" dirty="0"/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- neglect terms consistently : flow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||</m:t>
                        </m:r>
                      </m:sub>
                    </m:sSub>
                  </m:oMath>
                </a14:m>
                <a:r>
                  <a:rPr lang="en-US" dirty="0"/>
                  <a:t>comparable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||</m:t>
                        </m:r>
                      </m:sub>
                    </m:sSub>
                  </m:oMath>
                </a14:m>
                <a:r>
                  <a:rPr lang="en-US" dirty="0"/>
                  <a:t>, ion collisions with electrons …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3AE713D-696C-0A7D-ECB0-BFF9A73FB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62" y="5122344"/>
                <a:ext cx="11007289" cy="856880"/>
              </a:xfrm>
              <a:prstGeom prst="rect">
                <a:avLst/>
              </a:prstGeom>
              <a:blipFill>
                <a:blip r:embed="rId2"/>
                <a:stretch>
                  <a:fillRect l="-443" t="-35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76C32E8E-21F3-3904-0EBC-7B65128CF914}"/>
              </a:ext>
            </a:extLst>
          </p:cNvPr>
          <p:cNvGrpSpPr/>
          <p:nvPr/>
        </p:nvGrpSpPr>
        <p:grpSpPr>
          <a:xfrm>
            <a:off x="570210" y="1177167"/>
            <a:ext cx="11450099" cy="3222940"/>
            <a:chOff x="570210" y="1177167"/>
            <a:chExt cx="11450099" cy="322294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73511C0-8674-4FCD-D0C1-C0513C871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26908" y="1177167"/>
              <a:ext cx="4153294" cy="66749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2AD71BF-3DCC-BBD0-874D-1D6A4B79C290}"/>
                </a:ext>
              </a:extLst>
            </p:cNvPr>
            <p:cNvSpPr txBox="1"/>
            <p:nvPr/>
          </p:nvSpPr>
          <p:spPr>
            <a:xfrm>
              <a:off x="9740096" y="2212723"/>
              <a:ext cx="2280213" cy="4661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i="1" dirty="0"/>
                <a:t>note for grid spacing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09F7E9F-48F5-9695-FDDB-8CDDC1AF0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6818" r="41830" b="86396"/>
            <a:stretch>
              <a:fillRect/>
            </a:stretch>
          </p:blipFill>
          <p:spPr>
            <a:xfrm>
              <a:off x="1090353" y="2134536"/>
              <a:ext cx="4045670" cy="402509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9B6C41F-BBD2-3877-A600-DA4988546C2D}"/>
                </a:ext>
              </a:extLst>
            </p:cNvPr>
            <p:cNvGrpSpPr/>
            <p:nvPr/>
          </p:nvGrpSpPr>
          <p:grpSpPr>
            <a:xfrm>
              <a:off x="570210" y="2782547"/>
              <a:ext cx="10549617" cy="625033"/>
              <a:chOff x="917451" y="3272742"/>
              <a:chExt cx="10549617" cy="625033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57FF264-BC67-E933-68B8-E273C9C314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13491" b="65775"/>
              <a:stretch>
                <a:fillRect/>
              </a:stretch>
            </p:blipFill>
            <p:spPr>
              <a:xfrm>
                <a:off x="917451" y="3284316"/>
                <a:ext cx="7878199" cy="613459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CDA8D2BD-DFC1-3839-227F-535EC26015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20898" t="34225" r="3733" b="45041"/>
              <a:stretch>
                <a:fillRect/>
              </a:stretch>
            </p:blipFill>
            <p:spPr>
              <a:xfrm>
                <a:off x="5529254" y="3272742"/>
                <a:ext cx="5937814" cy="613459"/>
              </a:xfrm>
              <a:prstGeom prst="rect">
                <a:avLst/>
              </a:prstGeom>
            </p:spPr>
          </p:pic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AD60B46-C77C-AD7B-8454-F8F8A8AA56B3}"/>
                </a:ext>
              </a:extLst>
            </p:cNvPr>
            <p:cNvCxnSpPr>
              <a:cxnSpLocks/>
            </p:cNvCxnSpPr>
            <p:nvPr/>
          </p:nvCxnSpPr>
          <p:spPr>
            <a:xfrm>
              <a:off x="10480874" y="2537045"/>
              <a:ext cx="0" cy="32363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A040DFF-930E-1E81-EC4A-3DC3D9C31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9959" y="3763501"/>
              <a:ext cx="8606905" cy="636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5718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9477C-42C9-7857-6C69-C41383977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695506-ECFE-F87A-D2C9-9CC5450D1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Implementation - </a:t>
            </a:r>
            <a:r>
              <a:rPr lang="en-US" dirty="0" err="1"/>
              <a:t>KfT</a:t>
            </a:r>
            <a:r>
              <a:rPr lang="en-US" dirty="0"/>
              <a:t> - grid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416E84-BE69-358B-D037-AC98BB537C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EE006D-D534-2C9F-2F4E-2FFE67BC17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D715A8-7E58-BA72-8F60-70CD0FEF69B6}"/>
                  </a:ext>
                </a:extLst>
              </p:cNvPr>
              <p:cNvSpPr txBox="1"/>
              <p:nvPr/>
            </p:nvSpPr>
            <p:spPr>
              <a:xfrm>
                <a:off x="238539" y="1160892"/>
                <a:ext cx="11578811" cy="501727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Finite element framework : Zero out negative values of shape function </a:t>
                </a:r>
              </a:p>
              <a:p>
                <a:r>
                  <a:rPr lang="en-US" dirty="0"/>
                  <a:t>                                           Chebyshev or Legendre polynomial basis supported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dirty="0"/>
                  <a:t>			- here all Chebyshev, </a:t>
                </a:r>
                <a:r>
                  <a:rPr lang="en-US" sz="1600" dirty="0">
                    <a:solidFill>
                      <a:srgbClr val="90919C"/>
                    </a:solidFill>
                  </a:rPr>
                  <a:t>[Legendre: Hardman et al Comp Phys Comm 314 109675 (2025)]</a:t>
                </a:r>
                <a:r>
                  <a:rPr lang="en-US" dirty="0"/>
                  <a:t>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- derivatives : first order - matrix method via Lagrange polynomials, *also FFT for Chebyshev (fast for high-order)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                      second order - weak method representation (LU factorization with UMFPACK)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- interpolation : w grids </a:t>
                </a:r>
                <a:r>
                  <a:rPr lang="en-US" dirty="0" err="1"/>
                  <a:t>eg</a:t>
                </a:r>
                <a:r>
                  <a:rPr lang="en-US" dirty="0"/>
                  <a:t> for cross-species coupling: Chebyshev FFT, Legendre project via Lagrange basis</a:t>
                </a:r>
              </a:p>
              <a:p>
                <a:r>
                  <a:rPr lang="en-US" dirty="0"/>
                  <a:t>- </a:t>
                </a:r>
                <a:r>
                  <a:rPr lang="en-US" dirty="0">
                    <a:solidFill>
                      <a:srgbClr val="132B4E"/>
                    </a:solidFill>
                  </a:rPr>
                  <a:t>integration</a:t>
                </a:r>
                <a:r>
                  <a:rPr lang="en-US" dirty="0"/>
                  <a:t> : Clenshaw-Curtis quadrature with weights precomputed by FFT for Chebyshev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dirty="0">
                    <a:solidFill>
                      <a:srgbClr val="FF0000"/>
                    </a:solidFill>
                  </a:rPr>
                  <a:t>                      </a:t>
                </a:r>
                <a:r>
                  <a:rPr lang="en-US" dirty="0">
                    <a:solidFill>
                      <a:srgbClr val="132B4E"/>
                    </a:solidFill>
                  </a:rPr>
                  <a:t>Gaussian quadrature with weights calculated by </a:t>
                </a:r>
                <a:r>
                  <a:rPr lang="en-US" dirty="0" err="1">
                    <a:solidFill>
                      <a:srgbClr val="132B4E"/>
                    </a:solidFill>
                  </a:rPr>
                  <a:t>FastGaussQuadrature.jl</a:t>
                </a:r>
                <a:r>
                  <a:rPr lang="en-US" dirty="0">
                    <a:solidFill>
                      <a:srgbClr val="132B4E"/>
                    </a:solidFill>
                  </a:rPr>
                  <a:t> for Legendre</a:t>
                </a:r>
              </a:p>
              <a:p>
                <a:r>
                  <a:rPr lang="en-US" dirty="0"/>
                  <a:t>- non-uniform grid spacing : compressed near walls to capture strong variations, </a:t>
                </a:r>
                <a:r>
                  <a:rPr lang="en-US" dirty="0" err="1"/>
                  <a:t>eg</a:t>
                </a:r>
                <a:r>
                  <a:rPr lang="en-US" dirty="0"/>
                  <a:t> in electrostatic potential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			  - element boundaries set at distance from wall proportional to square of grid index</a:t>
                </a:r>
              </a:p>
              <a:p>
                <a:r>
                  <a:rPr lang="en-US" dirty="0"/>
                  <a:t>- non-uniform spacing in velocity : due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||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dirty="0"/>
                  <a:t> term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||</m:t>
                        </m:r>
                      </m:sub>
                    </m:sSub>
                  </m:oMath>
                </a14:m>
                <a:r>
                  <a:rPr lang="en-US" dirty="0"/>
                  <a:t> advection, parallel velocity grid compensates</a:t>
                </a:r>
              </a:p>
              <a:p>
                <a:pPr>
                  <a:spcAft>
                    <a:spcPts val="1000"/>
                  </a:spcAft>
                </a:pPr>
                <a:r>
                  <a:rPr lang="en-US" dirty="0"/>
                  <a:t>			            ~ uniform inside threshold, coarser at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||</m:t>
                        </m:r>
                      </m:sub>
                    </m:sSub>
                  </m:oMath>
                </a14:m>
                <a:r>
                  <a:rPr lang="en-US" dirty="0"/>
                  <a:t> with element size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~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||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 err="1"/>
                  <a:t>Parallelisation</a:t>
                </a:r>
                <a:r>
                  <a:rPr lang="en-US" dirty="0"/>
                  <a:t> : hybrid distributed and shared memory scheme</a:t>
                </a:r>
              </a:p>
              <a:p>
                <a:r>
                  <a:rPr lang="en-US" dirty="0"/>
                  <a:t>	           - ‘MPI+MPI’ implementation, avoids </a:t>
                </a:r>
                <a:r>
                  <a:rPr lang="en-US" dirty="0" err="1"/>
                  <a:t>openMPI</a:t>
                </a:r>
                <a:r>
                  <a:rPr lang="en-US" dirty="0"/>
                  <a:t> thread overhead</a:t>
                </a:r>
              </a:p>
              <a:p>
                <a:r>
                  <a:rPr lang="en-US" dirty="0"/>
                  <a:t>	           - only spatial grid domain-decomposed here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D715A8-7E58-BA72-8F60-70CD0FEF6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1160892"/>
                <a:ext cx="11578811" cy="5017271"/>
              </a:xfrm>
              <a:prstGeom prst="rect">
                <a:avLst/>
              </a:prstGeom>
              <a:blipFill>
                <a:blip r:embed="rId2"/>
                <a:stretch>
                  <a:fillRect l="-421" t="-608" r="-316" b="-25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8AE7FD9-0C90-F6CA-62BD-D6AFEE34B710}"/>
              </a:ext>
            </a:extLst>
          </p:cNvPr>
          <p:cNvSpPr txBox="1"/>
          <p:nvPr/>
        </p:nvSpPr>
        <p:spPr>
          <a:xfrm>
            <a:off x="6845300" y="6290905"/>
            <a:ext cx="5137150" cy="4661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i="1" dirty="0"/>
              <a:t>* gotcha : apply method just as in Boyd reduces order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002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CA9E9-9016-F72A-789A-3E8E667DB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153B9EF-C76F-FC31-9DE0-39C8EAE0260C}"/>
                  </a:ext>
                </a:extLst>
              </p:cNvPr>
              <p:cNvSpPr txBox="1"/>
              <p:nvPr/>
            </p:nvSpPr>
            <p:spPr>
              <a:xfrm>
                <a:off x="238539" y="1160892"/>
                <a:ext cx="11378317" cy="501727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Ions : don’t return from wall</a:t>
                </a:r>
              </a:p>
              <a:p>
                <a:r>
                  <a:rPr lang="en-US" dirty="0"/>
                  <a:t>          - sets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condition </a:t>
                </a:r>
              </a:p>
              <a:p>
                <a:endParaRPr lang="en-US" dirty="0"/>
              </a:p>
              <a:p>
                <a:r>
                  <a:rPr lang="en-US" dirty="0"/>
                  <a:t>          - if steady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∓</m:t>
                        </m:r>
                      </m:sub>
                    </m:sSub>
                  </m:oMath>
                </a14:m>
                <a:r>
                  <a:rPr lang="en-US" dirty="0"/>
                  <a:t> falls near grid point, evolving solution could have discontinuous jumps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					            → cap grid point value to prevent oscillation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dirty="0"/>
                  <a:t>Recycling neutrals : return ion flux as </a:t>
                </a:r>
                <a:r>
                  <a:rPr lang="en-US" dirty="0" err="1"/>
                  <a:t>marginalised</a:t>
                </a:r>
                <a:r>
                  <a:rPr lang="en-US" dirty="0"/>
                  <a:t> Knudsen distribution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                                                                       at set wall temperature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endParaRPr lang="en-US" i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GB" dirty="0"/>
                  <a:t>Moment constraints : a</a:t>
                </a:r>
                <a:r>
                  <a:rPr lang="en-US" dirty="0"/>
                  <a:t>t end of each RK stage, shape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won’t generally satisfy the constraints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dirty="0"/>
                  <a:t>                                  - apply correction 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does :                                                            </a:t>
                </a:r>
                <a:r>
                  <a:rPr lang="en-US" dirty="0">
                    <a:solidFill>
                      <a:srgbClr val="90919C"/>
                    </a:solidFill>
                  </a:rPr>
                  <a:t>[slide 17]</a:t>
                </a:r>
                <a:endParaRPr lang="en-US" dirty="0"/>
              </a:p>
              <a:p>
                <a:endParaRPr lang="en-GB" dirty="0"/>
              </a:p>
              <a:p>
                <a:pPr>
                  <a:spcAft>
                    <a:spcPts val="600"/>
                  </a:spcAft>
                </a:pPr>
                <a:r>
                  <a:rPr lang="en-GB" dirty="0"/>
                  <a:t>Kinetic electrons : determine one-sided tail cutoff </a:t>
                </a:r>
                <a:r>
                  <a:rPr lang="en-GB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GB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cut</a:t>
                </a:r>
                <a:r>
                  <a:rPr lang="en-GB" dirty="0"/>
                  <a:t> to set current into wall - here taken insulating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dirty="0"/>
                  <a:t>		 - electrons below </a:t>
                </a:r>
                <a:r>
                  <a:rPr lang="en-GB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GB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cut</a:t>
                </a:r>
                <a:r>
                  <a:rPr lang="en-GB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dirty="0"/>
                  <a:t>reflected,</a:t>
                </a:r>
                <a:r>
                  <a:rPr lang="en-GB" dirty="0">
                    <a:solidFill>
                      <a:srgbClr val="132B4E"/>
                    </a:solidFill>
                  </a:rPr>
                  <a:t> iterate </a:t>
                </a:r>
                <a:r>
                  <a:rPr lang="en-GB" i="1" dirty="0" err="1">
                    <a:solidFill>
                      <a:srgbClr val="132B4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GB" i="1" baseline="-25000" dirty="0" err="1">
                    <a:solidFill>
                      <a:srgbClr val="132B4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cut</a:t>
                </a:r>
                <a:r>
                  <a:rPr lang="en-GB" dirty="0">
                    <a:solidFill>
                      <a:srgbClr val="132B4E"/>
                    </a:solidFill>
                  </a:rPr>
                  <a:t> evaluation and constraint equations</a:t>
                </a:r>
              </a:p>
              <a:p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 err="1">
                    <a:solidFill>
                      <a:srgbClr val="132B4E"/>
                    </a:solidFill>
                  </a:rPr>
                  <a:t>Initialisation</a:t>
                </a:r>
                <a:r>
                  <a:rPr lang="en-US" dirty="0">
                    <a:solidFill>
                      <a:srgbClr val="132B4E"/>
                    </a:solidFill>
                  </a:rPr>
                  <a:t> </a:t>
                </a:r>
                <a:r>
                  <a:rPr lang="en-US" dirty="0"/>
                  <a:t>: warm Maxwellian (~ source T), modified to enforce wall BCs, moment constraints applied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153B9EF-C76F-FC31-9DE0-39C8EAE02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1160892"/>
                <a:ext cx="11378317" cy="5017271"/>
              </a:xfrm>
              <a:prstGeom prst="rect">
                <a:avLst/>
              </a:prstGeom>
              <a:blipFill>
                <a:blip r:embed="rId2"/>
                <a:stretch>
                  <a:fillRect l="-428" t="-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4EE11A43-3064-863F-144D-AC5FD2775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Implementation - </a:t>
            </a:r>
            <a:r>
              <a:rPr lang="en-US" dirty="0" err="1"/>
              <a:t>KfT</a:t>
            </a:r>
            <a:r>
              <a:rPr lang="en-US" dirty="0"/>
              <a:t> - BCs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61F23D-987F-554C-F3F5-187CECD197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524C71-9E83-1DE3-7A62-A096682064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38D6139-3510-CD6F-6553-BAB1BC83039C}"/>
              </a:ext>
            </a:extLst>
          </p:cNvPr>
          <p:cNvGrpSpPr/>
          <p:nvPr/>
        </p:nvGrpSpPr>
        <p:grpSpPr>
          <a:xfrm>
            <a:off x="3492499" y="1188345"/>
            <a:ext cx="6635750" cy="725134"/>
            <a:chOff x="3340099" y="1714731"/>
            <a:chExt cx="6635750" cy="72513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ECD1FCA-1128-378B-FFC0-6E8C267E3E48}"/>
                </a:ext>
              </a:extLst>
            </p:cNvPr>
            <p:cNvGrpSpPr/>
            <p:nvPr/>
          </p:nvGrpSpPr>
          <p:grpSpPr>
            <a:xfrm>
              <a:off x="3340099" y="1764252"/>
              <a:ext cx="2992129" cy="643863"/>
              <a:chOff x="3727449" y="3866102"/>
              <a:chExt cx="2992129" cy="643863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D5C02D5-3C20-2300-6E7F-F8736DBB0E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3727449" y="3866102"/>
                <a:ext cx="2992129" cy="281517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927482E-FCC5-095E-EC3D-8DA431C781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b="14204"/>
              <a:stretch>
                <a:fillRect/>
              </a:stretch>
            </p:blipFill>
            <p:spPr>
              <a:xfrm>
                <a:off x="4231285" y="4228448"/>
                <a:ext cx="2437493" cy="281517"/>
              </a:xfrm>
              <a:prstGeom prst="rect">
                <a:avLst/>
              </a:prstGeom>
            </p:spPr>
          </p:pic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1625415-5770-0CBD-9DC8-19856612F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83720" y="1714731"/>
              <a:ext cx="2992129" cy="725134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9F02650-5F3D-2545-265D-2F20B0C23F8C}"/>
                </a:ext>
              </a:extLst>
            </p:cNvPr>
            <p:cNvCxnSpPr>
              <a:cxnSpLocks/>
            </p:cNvCxnSpPr>
            <p:nvPr/>
          </p:nvCxnSpPr>
          <p:spPr>
            <a:xfrm>
              <a:off x="6512124" y="2074462"/>
              <a:ext cx="326826" cy="0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C71A3A4-C866-4E2D-8BAD-4D460E68C6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3340" y="3802202"/>
            <a:ext cx="3221801" cy="3077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7AA08E-CAC6-ACE6-1383-3F86E647CB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3560" y="2730880"/>
            <a:ext cx="3782188" cy="59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19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E3F1E-724F-3F2A-F793-962985BA5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697C2BC-1455-8F76-CA8A-E2910FA95485}"/>
              </a:ext>
            </a:extLst>
          </p:cNvPr>
          <p:cNvSpPr txBox="1"/>
          <p:nvPr/>
        </p:nvSpPr>
        <p:spPr>
          <a:xfrm>
            <a:off x="238539" y="1160891"/>
            <a:ext cx="11497586" cy="16272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/>
              <a:t>Explicit and semi-implicit time advance methods available</a:t>
            </a:r>
          </a:p>
          <a:p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Generic RK methods with fixed or adaptive timestep</a:t>
            </a:r>
          </a:p>
          <a:p>
            <a:pPr>
              <a:spcAft>
                <a:spcPts val="600"/>
              </a:spcAft>
            </a:pPr>
            <a:r>
              <a:rPr lang="en-US" dirty="0"/>
              <a:t>- cap at factor of CFL on grid</a:t>
            </a:r>
          </a:p>
          <a:p>
            <a:r>
              <a:rPr lang="en-US" dirty="0">
                <a:solidFill>
                  <a:srgbClr val="132B4E"/>
                </a:solidFill>
              </a:rPr>
              <a:t>- error is mean over all independent variables, so not dominated by many points of shape function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485974-609A-DB3A-9405-1B9162E6D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6826" y="1719120"/>
            <a:ext cx="2859783" cy="65598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BE4D3DD-19EC-C38B-BC8A-6459F4831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Implementation - </a:t>
            </a:r>
            <a:r>
              <a:rPr lang="en-US" dirty="0" err="1"/>
              <a:t>KfT</a:t>
            </a:r>
            <a:r>
              <a:rPr lang="en-US" dirty="0"/>
              <a:t> - time-advance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C7253-F36B-4678-5D2F-5254F4B486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542E85-AFF3-DE06-6569-44DCB36F0F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25394D6-DBB2-D57B-08EF-07AEEF396E90}"/>
                  </a:ext>
                </a:extLst>
              </p:cNvPr>
              <p:cNvSpPr txBox="1"/>
              <p:nvPr/>
            </p:nvSpPr>
            <p:spPr>
              <a:xfrm>
                <a:off x="242082" y="2961338"/>
                <a:ext cx="11497586" cy="110856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To reach transport timescales kinetic electrons must be treated implicitly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- electron shape function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strongly coupled to electron energy (parallel pressure) evolution equation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- use as preconditioner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25394D6-DBB2-D57B-08EF-07AEEF396E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82" y="2961338"/>
                <a:ext cx="11497586" cy="1108565"/>
              </a:xfrm>
              <a:prstGeom prst="rect">
                <a:avLst/>
              </a:prstGeom>
              <a:blipFill>
                <a:blip r:embed="rId3"/>
                <a:stretch>
                  <a:fillRect l="-477" t="-3297" b="-9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293DB0B-960F-ADF8-49CA-9D3B8F29A3E1}"/>
              </a:ext>
            </a:extLst>
          </p:cNvPr>
          <p:cNvSpPr txBox="1"/>
          <p:nvPr/>
        </p:nvSpPr>
        <p:spPr>
          <a:xfrm>
            <a:off x="257913" y="4265644"/>
            <a:ext cx="11497586" cy="16272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→ u</a:t>
            </a:r>
            <a:r>
              <a:rPr lang="en-GB" dirty="0"/>
              <a:t>se </a:t>
            </a:r>
            <a:r>
              <a:rPr lang="en-GB" dirty="0" err="1"/>
              <a:t>IMplicitEXplicit</a:t>
            </a:r>
            <a:r>
              <a:rPr lang="en-GB" dirty="0"/>
              <a:t> Additive RK scheme</a:t>
            </a:r>
          </a:p>
          <a:p>
            <a:pPr>
              <a:spcAft>
                <a:spcPts val="600"/>
              </a:spcAft>
            </a:pPr>
            <a:r>
              <a:rPr lang="en-US" dirty="0"/>
              <a:t>- other species, cross-field transport …. treated explicitly</a:t>
            </a:r>
          </a:p>
          <a:p>
            <a:pPr>
              <a:spcAft>
                <a:spcPts val="600"/>
              </a:spcAft>
            </a:pPr>
            <a:r>
              <a:rPr lang="en-US" dirty="0"/>
              <a:t>- retain artificial time dependence in pseudo steady-state electron shape equation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90919C"/>
                </a:solidFill>
              </a:rPr>
              <a:t>   </a:t>
            </a:r>
            <a:r>
              <a:rPr lang="en-US" dirty="0">
                <a:solidFill>
                  <a:srgbClr val="132B4E"/>
                </a:solidFill>
              </a:rPr>
              <a:t>- 2 methods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132B4E"/>
                </a:solidFill>
              </a:rPr>
              <a:t>working : pseudo-transient continuation or retain explicit time-derivative </a:t>
            </a:r>
            <a:r>
              <a:rPr lang="en-US" sz="1600" dirty="0">
                <a:solidFill>
                  <a:srgbClr val="90919C"/>
                </a:solidFill>
              </a:rPr>
              <a:t>(no other small mass term)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BED4F8-A85F-2DD3-33EB-EEA0BDCDF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6826" y="4376426"/>
            <a:ext cx="2500308" cy="56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725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73319-1046-51A4-7445-05F95B987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562AF60-2117-0866-5B3E-428077097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178611" cy="716921"/>
          </a:xfrm>
        </p:spPr>
        <p:txBody>
          <a:bodyPr>
            <a:noAutofit/>
          </a:bodyPr>
          <a:lstStyle/>
          <a:p>
            <a:r>
              <a:rPr lang="en-US" dirty="0"/>
              <a:t>Implementation - </a:t>
            </a:r>
            <a:r>
              <a:rPr lang="en-US" dirty="0" err="1"/>
              <a:t>KfT</a:t>
            </a:r>
            <a:r>
              <a:rPr lang="en-US" dirty="0"/>
              <a:t> - IMEX ARK JFNK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020EFE-827B-0301-66B3-2B9D41B711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2BE66D-B337-AB8B-B812-2EF802199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50D1DCF-D00B-224D-C26A-C8551F07CF38}"/>
                  </a:ext>
                </a:extLst>
              </p:cNvPr>
              <p:cNvSpPr txBox="1"/>
              <p:nvPr/>
            </p:nvSpPr>
            <p:spPr>
              <a:xfrm>
                <a:off x="231449" y="2077472"/>
                <a:ext cx="11378317" cy="358077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Solve implicit part of system                                              with preconditioned JFNK iteration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dirty="0"/>
                  <a:t>- weighted norm includes relative tolerance, not just absolute, to act properly on tails where values are small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dirty="0"/>
                  <a:t>- preconditioner uses lagged Jacobian method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dirty="0"/>
                  <a:t>   - periodically evaluate full </a:t>
                </a:r>
                <a:r>
                  <a:rPr lang="en-GB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J, </a:t>
                </a:r>
                <a:r>
                  <a:rPr lang="en-GB" dirty="0"/>
                  <a:t>serial LU factorised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dirty="0">
                    <a:solidFill>
                      <a:srgbClr val="132B4E"/>
                    </a:solidFill>
                  </a:rPr>
                  <a:t>      - [ongoing] </a:t>
                </a:r>
                <a:r>
                  <a:rPr lang="en-US" dirty="0" err="1">
                    <a:solidFill>
                      <a:srgbClr val="132B4E"/>
                    </a:solidFill>
                  </a:rPr>
                  <a:t>parallellisation</a:t>
                </a:r>
                <a:r>
                  <a:rPr lang="en-GB" dirty="0">
                    <a:solidFill>
                      <a:srgbClr val="132B4E"/>
                    </a:solidFill>
                  </a:rPr>
                  <a:t> </a:t>
                </a:r>
                <a:r>
                  <a:rPr lang="en-GB" dirty="0"/>
                  <a:t>of preconditioner for 2D2V - layout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||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dirty="0"/>
                  <a:t>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dirty="0"/>
                  <a:t>- ‘soft’ forcing of electron moment constraints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dirty="0"/>
                  <a:t>   during Krylov iteration by adding :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dirty="0"/>
                  <a:t>- </a:t>
                </a:r>
                <a:r>
                  <a:rPr lang="en-GB" dirty="0">
                    <a:solidFill>
                      <a:srgbClr val="132B4E"/>
                    </a:solidFill>
                  </a:rPr>
                  <a:t>electron boundary condition re-</a:t>
                </a:r>
                <a:r>
                  <a:rPr lang="en-GB" dirty="0"/>
                  <a:t>applied at end of each Newton iteration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dirty="0"/>
                  <a:t>Moment constraints fully enforced at end of each </a:t>
                </a:r>
                <a:r>
                  <a:rPr lang="en-GB" dirty="0" err="1"/>
                  <a:t>RK+implicit</a:t>
                </a:r>
                <a:r>
                  <a:rPr lang="en-GB" dirty="0"/>
                  <a:t> stage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50D1DCF-D00B-224D-C26A-C8551F07C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49" y="2077472"/>
                <a:ext cx="11378317" cy="3580770"/>
              </a:xfrm>
              <a:prstGeom prst="rect">
                <a:avLst/>
              </a:prstGeom>
              <a:blipFill>
                <a:blip r:embed="rId2"/>
                <a:stretch>
                  <a:fillRect l="-482" t="-1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5597B777-25C5-AB30-818F-BC13C4CA0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357" y="2077015"/>
            <a:ext cx="2642078" cy="4048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94B8A9-9F77-0303-BAB3-590599464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4873" y="2912335"/>
            <a:ext cx="1671952" cy="5621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53FBF0D-BCED-066D-CD05-D041B485A628}"/>
              </a:ext>
            </a:extLst>
          </p:cNvPr>
          <p:cNvSpPr txBox="1"/>
          <p:nvPr/>
        </p:nvSpPr>
        <p:spPr>
          <a:xfrm>
            <a:off x="231449" y="1153799"/>
            <a:ext cx="11497586" cy="7818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dirty="0" err="1"/>
              <a:t>IMplicitEXplicit</a:t>
            </a:r>
            <a:r>
              <a:rPr lang="en-GB" dirty="0"/>
              <a:t> Additive RK scheme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17EFBC-45ED-961F-5232-F732A182B7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369" y="1199758"/>
            <a:ext cx="2500308" cy="5682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2A825AC-83B5-6617-D529-91AB3B0012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2679" y="4097504"/>
            <a:ext cx="5716890" cy="5621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1349BC7-8B4A-07C3-594C-00BB891F3B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6788" y="4713063"/>
            <a:ext cx="1457923" cy="28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54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BB434-3119-6332-89B1-76B0BA629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048E05-EF7B-BFC3-4AE7-4F6294296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Example : adiabatic electrons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B66084-2175-3449-3688-009335B0B4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E4ED78-AABE-A1A3-966F-5F912D74F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1460805-D845-AB63-1272-D6AE86AC541F}"/>
                  </a:ext>
                </a:extLst>
              </p:cNvPr>
              <p:cNvSpPr txBox="1"/>
              <p:nvPr/>
            </p:nvSpPr>
            <p:spPr>
              <a:xfrm>
                <a:off x="238539" y="1160892"/>
                <a:ext cx="10346911" cy="501727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Light electrons → simplify electron response :</a:t>
                </a:r>
              </a:p>
              <a:p>
                <a:r>
                  <a:rPr lang="en-US" dirty="0"/>
                  <a:t>- replace electrostatic potential in ion equations directly, only ion kinetic equation to solve, explicit</a:t>
                </a:r>
              </a:p>
              <a:p>
                <a:endParaRPr lang="en-US" dirty="0"/>
              </a:p>
              <a:p>
                <a:r>
                  <a:rPr lang="en-US" sz="1600" dirty="0"/>
                  <a:t>Upstream source of particles</a:t>
                </a:r>
              </a:p>
              <a:p>
                <a:r>
                  <a:rPr lang="en-US" sz="1600" dirty="0"/>
                  <a:t>&amp; energy T=</a:t>
                </a:r>
                <a:r>
                  <a:rPr lang="en-US" sz="1600" dirty="0">
                    <a:solidFill>
                      <a:srgbClr val="132B4E"/>
                    </a:solidFill>
                  </a:rPr>
                  <a:t>300eV, </a:t>
                </a:r>
                <a:r>
                  <a:rPr lang="en-US" sz="1600" dirty="0" err="1">
                    <a:solidFill>
                      <a:srgbClr val="132B4E"/>
                    </a:solidFill>
                  </a:rPr>
                  <a:t>T</a:t>
                </a:r>
                <a:r>
                  <a:rPr lang="en-US" sz="1600" baseline="-25000" dirty="0" err="1">
                    <a:solidFill>
                      <a:srgbClr val="132B4E"/>
                    </a:solidFill>
                  </a:rPr>
                  <a:t>e</a:t>
                </a:r>
                <a:r>
                  <a:rPr lang="en-US" sz="1600" dirty="0">
                    <a:solidFill>
                      <a:srgbClr val="132B4E"/>
                    </a:solidFill>
                  </a:rPr>
                  <a:t>=100eV</a:t>
                </a:r>
              </a:p>
              <a:p>
                <a:r>
                  <a:rPr lang="en-US" sz="1600" dirty="0" err="1">
                    <a:solidFill>
                      <a:srgbClr val="132B4E"/>
                    </a:solidFill>
                  </a:rPr>
                  <a:t>L</a:t>
                </a:r>
                <a:r>
                  <a:rPr lang="en-US" sz="1600" baseline="-25000" dirty="0" err="1">
                    <a:solidFill>
                      <a:srgbClr val="132B4E"/>
                    </a:solidFill>
                  </a:rPr>
                  <a:t>z</a:t>
                </a:r>
                <a:r>
                  <a:rPr lang="en-US" sz="1600" dirty="0">
                    <a:solidFill>
                      <a:srgbClr val="132B4E"/>
                    </a:solidFill>
                  </a:rPr>
                  <a:t>=±</a:t>
                </a:r>
                <a:r>
                  <a:rPr lang="en-US" sz="1600" dirty="0"/>
                  <a:t>10m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1600" dirty="0"/>
                  <a:t>Krook self-collisions</a:t>
                </a:r>
              </a:p>
              <a:p>
                <a:r>
                  <a:rPr lang="en-US" sz="1600" dirty="0">
                    <a:solidFill>
                      <a:srgbClr val="132B4E"/>
                    </a:solidFill>
                  </a:rPr>
                  <a:t>  z : </a:t>
                </a:r>
                <a:r>
                  <a:rPr lang="en-US" sz="1600" dirty="0" err="1">
                    <a:solidFill>
                      <a:srgbClr val="132B4E"/>
                    </a:solidFill>
                  </a:rPr>
                  <a:t>n</a:t>
                </a:r>
                <a:r>
                  <a:rPr lang="en-US" sz="1600" baseline="-25000" dirty="0" err="1">
                    <a:solidFill>
                      <a:srgbClr val="132B4E"/>
                    </a:solidFill>
                  </a:rPr>
                  <a:t>grid</a:t>
                </a:r>
                <a:r>
                  <a:rPr lang="en-US" sz="1600" dirty="0">
                    <a:solidFill>
                      <a:srgbClr val="132B4E"/>
                    </a:solidFill>
                  </a:rPr>
                  <a:t>=6, </a:t>
                </a:r>
                <a:r>
                  <a:rPr lang="en-US" sz="1600" dirty="0" err="1">
                    <a:solidFill>
                      <a:srgbClr val="132B4E"/>
                    </a:solidFill>
                  </a:rPr>
                  <a:t>n</a:t>
                </a:r>
                <a:r>
                  <a:rPr lang="en-US" sz="1600" baseline="-25000" dirty="0" err="1">
                    <a:solidFill>
                      <a:srgbClr val="132B4E"/>
                    </a:solidFill>
                  </a:rPr>
                  <a:t>el</a:t>
                </a:r>
                <a:r>
                  <a:rPr lang="en-US" sz="1600" dirty="0">
                    <a:solidFill>
                      <a:srgbClr val="132B4E"/>
                    </a:solidFill>
                  </a:rPr>
                  <a:t>=N-1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1600" dirty="0">
                    <a:solidFill>
                      <a:srgbClr val="132B4E"/>
                    </a:solidFill>
                  </a:rPr>
                  <a:t>w</a:t>
                </a:r>
                <a:r>
                  <a:rPr lang="en-US" sz="1600" baseline="-25000" dirty="0">
                    <a:solidFill>
                      <a:srgbClr val="132B4E"/>
                    </a:solidFill>
                  </a:rPr>
                  <a:t>||</a:t>
                </a:r>
                <a:r>
                  <a:rPr lang="en-US" sz="1600" dirty="0">
                    <a:solidFill>
                      <a:srgbClr val="132B4E"/>
                    </a:solidFill>
                  </a:rPr>
                  <a:t> : </a:t>
                </a:r>
                <a:r>
                  <a:rPr lang="en-US" sz="1600" dirty="0" err="1">
                    <a:solidFill>
                      <a:srgbClr val="132B4E"/>
                    </a:solidFill>
                  </a:rPr>
                  <a:t>n</a:t>
                </a:r>
                <a:r>
                  <a:rPr lang="en-US" sz="1600" baseline="-25000" dirty="0" err="1">
                    <a:solidFill>
                      <a:srgbClr val="132B4E"/>
                    </a:solidFill>
                  </a:rPr>
                  <a:t>grid</a:t>
                </a:r>
                <a:r>
                  <a:rPr lang="en-US" sz="1600" dirty="0">
                    <a:solidFill>
                      <a:srgbClr val="132B4E"/>
                    </a:solidFill>
                  </a:rPr>
                  <a:t>=5, </a:t>
                </a:r>
                <a:r>
                  <a:rPr lang="en-US" sz="1600" dirty="0" err="1">
                    <a:solidFill>
                      <a:srgbClr val="132B4E"/>
                    </a:solidFill>
                  </a:rPr>
                  <a:t>n</a:t>
                </a:r>
                <a:r>
                  <a:rPr lang="en-US" sz="1600" baseline="-25000" dirty="0" err="1">
                    <a:solidFill>
                      <a:srgbClr val="132B4E"/>
                    </a:solidFill>
                  </a:rPr>
                  <a:t>el</a:t>
                </a:r>
                <a:r>
                  <a:rPr lang="en-US" sz="1600" dirty="0">
                    <a:solidFill>
                      <a:srgbClr val="132B4E"/>
                    </a:solidFill>
                  </a:rPr>
                  <a:t>=2N</a:t>
                </a:r>
              </a:p>
              <a:p>
                <a:r>
                  <a:rPr lang="en-US" sz="1600" dirty="0">
                    <a:solidFill>
                      <a:srgbClr val="132B4E"/>
                    </a:solidFill>
                  </a:rPr>
                  <a:t>      N = 32,64,128,256</a:t>
                </a:r>
              </a:p>
              <a:p>
                <a:r>
                  <a:rPr lang="en-US" sz="1600" dirty="0">
                    <a:solidFill>
                      <a:srgbClr val="132B4E"/>
                    </a:solidFill>
                  </a:rPr>
                  <a:t>      - res test final timestep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132B4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≾</m:t>
                    </m:r>
                  </m:oMath>
                </a14:m>
                <a:r>
                  <a:rPr lang="en-US" sz="1600" dirty="0">
                    <a:solidFill>
                      <a:srgbClr val="132B4E"/>
                    </a:solidFill>
                  </a:rPr>
                  <a:t> 10</a:t>
                </a:r>
                <a:r>
                  <a:rPr lang="en-US" sz="1600" baseline="30000" dirty="0">
                    <a:solidFill>
                      <a:srgbClr val="132B4E"/>
                    </a:solidFill>
                  </a:rPr>
                  <a:t>-8</a:t>
                </a:r>
                <a:endParaRPr lang="en-US" sz="1600" baseline="30000" dirty="0"/>
              </a:p>
              <a:p>
                <a:endParaRPr lang="en-US" dirty="0"/>
              </a:p>
              <a:p>
                <a:r>
                  <a:rPr lang="en-US" dirty="0"/>
                  <a:t>Infinite potential gradient expected near the wall</a:t>
                </a:r>
              </a:p>
              <a:p>
                <a:r>
                  <a:rPr lang="en-US" dirty="0"/>
                  <a:t>   </a:t>
                </a:r>
                <a:r>
                  <a:rPr lang="en-US" sz="1600" dirty="0">
                    <a:solidFill>
                      <a:srgbClr val="90919C"/>
                    </a:solidFill>
                  </a:rPr>
                  <a:t>[Ewart et al PPCF 64 015010 (2022)]</a:t>
                </a:r>
              </a:p>
              <a:p>
                <a:r>
                  <a:rPr lang="en-US" dirty="0"/>
                  <a:t>- effect captured with increasing resolution</a:t>
                </a:r>
              </a:p>
              <a:p>
                <a:r>
                  <a:rPr lang="en-US" dirty="0"/>
                  <a:t>- check kinetic Bohm condition</a:t>
                </a:r>
              </a:p>
              <a:p>
                <a:r>
                  <a:rPr lang="en-US" dirty="0"/>
                  <a:t>   </a:t>
                </a:r>
                <a:r>
                  <a:rPr lang="en-US" sz="1600" dirty="0">
                    <a:solidFill>
                      <a:srgbClr val="90919C"/>
                    </a:solidFill>
                  </a:rPr>
                  <a:t>[Harrison &amp; Thompson</a:t>
                </a:r>
              </a:p>
              <a:p>
                <a:r>
                  <a:rPr lang="en-US" sz="1600" dirty="0">
                    <a:solidFill>
                      <a:srgbClr val="90919C"/>
                    </a:solidFill>
                  </a:rPr>
                  <a:t>    Proc Phys Soc 74 145 (1959)]</a:t>
                </a:r>
              </a:p>
              <a:p>
                <a:endParaRPr lang="en-GB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1460805-D845-AB63-1272-D6AE86AC5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1160892"/>
                <a:ext cx="10346911" cy="5017271"/>
              </a:xfrm>
              <a:prstGeom prst="rect">
                <a:avLst/>
              </a:prstGeom>
              <a:blipFill>
                <a:blip r:embed="rId2"/>
                <a:stretch>
                  <a:fillRect l="-471" t="-608" b="-9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D908A7CC-9499-3CB7-CBDD-086841948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025" y="1179942"/>
            <a:ext cx="3676225" cy="34220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2900248-B29A-3058-CD23-4C603532210E}"/>
              </a:ext>
            </a:extLst>
          </p:cNvPr>
          <p:cNvGrpSpPr/>
          <p:nvPr/>
        </p:nvGrpSpPr>
        <p:grpSpPr>
          <a:xfrm>
            <a:off x="3607703" y="2078212"/>
            <a:ext cx="8362511" cy="2258680"/>
            <a:chOff x="3754007" y="2288524"/>
            <a:chExt cx="8362511" cy="2258680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7A45F92E-C45E-2712-D782-29F4C9B33379}"/>
                </a:ext>
              </a:extLst>
            </p:cNvPr>
            <p:cNvGrpSpPr/>
            <p:nvPr/>
          </p:nvGrpSpPr>
          <p:grpSpPr>
            <a:xfrm>
              <a:off x="3754007" y="2288524"/>
              <a:ext cx="8261527" cy="2143553"/>
              <a:chOff x="3150757" y="2115670"/>
              <a:chExt cx="8261527" cy="2143553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A19C94B-DF03-2FDB-FD55-00B74B1BDF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78964" y="2115670"/>
                <a:ext cx="8233320" cy="2048435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E919F6-C7E3-9333-A010-6DC37EDA3288}"/>
                  </a:ext>
                </a:extLst>
              </p:cNvPr>
              <p:cNvSpPr txBox="1"/>
              <p:nvPr/>
            </p:nvSpPr>
            <p:spPr>
              <a:xfrm>
                <a:off x="3550563" y="2240752"/>
                <a:ext cx="338346" cy="46615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i="1" dirty="0"/>
                  <a:t>n</a:t>
                </a:r>
              </a:p>
              <a:p>
                <a:endParaRPr lang="en-GB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71CC61A-22FE-4CFD-8A48-325884ECE0BC}"/>
                  </a:ext>
                </a:extLst>
              </p:cNvPr>
              <p:cNvSpPr txBox="1"/>
              <p:nvPr/>
            </p:nvSpPr>
            <p:spPr>
              <a:xfrm>
                <a:off x="8958055" y="2290368"/>
                <a:ext cx="437582" cy="46615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i="1" dirty="0"/>
                  <a:t>T</a:t>
                </a:r>
                <a:r>
                  <a:rPr lang="en-US" i="1" baseline="-25000" dirty="0"/>
                  <a:t>||</a:t>
                </a:r>
              </a:p>
              <a:p>
                <a:endParaRPr lang="en-GB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24EDE73-EA86-215B-3E0B-CC5D78BC7E24}"/>
                  </a:ext>
                </a:extLst>
              </p:cNvPr>
              <p:cNvSpPr txBox="1"/>
              <p:nvPr/>
            </p:nvSpPr>
            <p:spPr>
              <a:xfrm>
                <a:off x="6245606" y="2226576"/>
                <a:ext cx="437582" cy="46615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i="1" dirty="0"/>
                  <a:t>u</a:t>
                </a:r>
                <a:r>
                  <a:rPr lang="en-US" i="1" baseline="-25000" dirty="0"/>
                  <a:t>||</a:t>
                </a:r>
              </a:p>
              <a:p>
                <a:endParaRPr lang="en-GB" dirty="0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913E13DE-3F72-5941-88C2-7E4EE436A85B}"/>
                  </a:ext>
                </a:extLst>
              </p:cNvPr>
              <p:cNvGrpSpPr/>
              <p:nvPr/>
            </p:nvGrpSpPr>
            <p:grpSpPr>
              <a:xfrm>
                <a:off x="9010899" y="3966507"/>
                <a:ext cx="2013098" cy="292716"/>
                <a:chOff x="9030586" y="3972081"/>
                <a:chExt cx="2013098" cy="307777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F9CB58AB-974B-99F6-725B-E04A501DAE72}"/>
                    </a:ext>
                  </a:extLst>
                </p:cNvPr>
                <p:cNvSpPr/>
                <p:nvPr/>
              </p:nvSpPr>
              <p:spPr>
                <a:xfrm>
                  <a:off x="9030586" y="4002192"/>
                  <a:ext cx="2013098" cy="2767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8135E3F3-79FF-793D-FCEB-F31C18E3691A}"/>
                    </a:ext>
                  </a:extLst>
                </p:cNvPr>
                <p:cNvGrpSpPr/>
                <p:nvPr/>
              </p:nvGrpSpPr>
              <p:grpSpPr>
                <a:xfrm>
                  <a:off x="9138380" y="3972081"/>
                  <a:ext cx="1739466" cy="307777"/>
                  <a:chOff x="9138380" y="3972081"/>
                  <a:chExt cx="1739466" cy="307777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708A28FB-236E-6DB8-C318-A70C87AF7569}"/>
                      </a:ext>
                    </a:extLst>
                  </p:cNvPr>
                  <p:cNvSpPr txBox="1"/>
                  <p:nvPr/>
                </p:nvSpPr>
                <p:spPr>
                  <a:xfrm>
                    <a:off x="9138380" y="3972081"/>
                    <a:ext cx="492443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-0.3</a:t>
                    </a:r>
                    <a:endParaRPr lang="en-GB" sz="1400" dirty="0"/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B8727E77-3E06-CC2F-9B19-26BFC032E3DB}"/>
                      </a:ext>
                    </a:extLst>
                  </p:cNvPr>
                  <p:cNvSpPr txBox="1"/>
                  <p:nvPr/>
                </p:nvSpPr>
                <p:spPr>
                  <a:xfrm>
                    <a:off x="10444714" y="3972081"/>
                    <a:ext cx="43313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0.3</a:t>
                    </a:r>
                    <a:endParaRPr lang="en-GB" sz="1400" dirty="0"/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3160703D-83B4-3F34-9DE7-DDC132C8996D}"/>
                      </a:ext>
                    </a:extLst>
                  </p:cNvPr>
                  <p:cNvSpPr txBox="1"/>
                  <p:nvPr/>
                </p:nvSpPr>
                <p:spPr>
                  <a:xfrm>
                    <a:off x="9822930" y="3972081"/>
                    <a:ext cx="43313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0.0</a:t>
                    </a:r>
                    <a:endParaRPr lang="en-GB" sz="1400" dirty="0"/>
                  </a:p>
                </p:txBody>
              </p:sp>
            </p:grp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854EA921-7910-94F7-E746-F0DD8CCC6EEC}"/>
                  </a:ext>
                </a:extLst>
              </p:cNvPr>
              <p:cNvGrpSpPr/>
              <p:nvPr/>
            </p:nvGrpSpPr>
            <p:grpSpPr>
              <a:xfrm>
                <a:off x="8506037" y="2318971"/>
                <a:ext cx="455245" cy="1556593"/>
                <a:chOff x="2894605" y="2426145"/>
                <a:chExt cx="568718" cy="1556593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12B8321-44D2-190C-9EDD-A400791E2BD6}"/>
                    </a:ext>
                  </a:extLst>
                </p:cNvPr>
                <p:cNvSpPr/>
                <p:nvPr/>
              </p:nvSpPr>
              <p:spPr>
                <a:xfrm>
                  <a:off x="2941989" y="2426145"/>
                  <a:ext cx="385609" cy="153534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27E765B6-49EC-D8D0-159D-C51A0E9EE38E}"/>
                    </a:ext>
                  </a:extLst>
                </p:cNvPr>
                <p:cNvSpPr txBox="1"/>
                <p:nvPr/>
              </p:nvSpPr>
              <p:spPr>
                <a:xfrm>
                  <a:off x="2894605" y="3516584"/>
                  <a:ext cx="568718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0.6</a:t>
                  </a:r>
                </a:p>
                <a:p>
                  <a:endParaRPr lang="en-GB" dirty="0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C6F9962-77FC-F88E-F782-6EB0865342B8}"/>
                    </a:ext>
                  </a:extLst>
                </p:cNvPr>
                <p:cNvSpPr txBox="1"/>
                <p:nvPr/>
              </p:nvSpPr>
              <p:spPr>
                <a:xfrm>
                  <a:off x="2894605" y="2427051"/>
                  <a:ext cx="568718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1.0</a:t>
                  </a:r>
                </a:p>
                <a:p>
                  <a:endParaRPr lang="en-GB" dirty="0"/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6A472F7E-9BED-5FC7-8571-8CDCF3CCAECA}"/>
                  </a:ext>
                </a:extLst>
              </p:cNvPr>
              <p:cNvGrpSpPr/>
              <p:nvPr/>
            </p:nvGrpSpPr>
            <p:grpSpPr>
              <a:xfrm>
                <a:off x="3150757" y="2435927"/>
                <a:ext cx="455245" cy="1655830"/>
                <a:chOff x="2894605" y="2426145"/>
                <a:chExt cx="568718" cy="1655830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D31B89A7-89EB-0FCB-29E0-63B73235170C}"/>
                    </a:ext>
                  </a:extLst>
                </p:cNvPr>
                <p:cNvSpPr/>
                <p:nvPr/>
              </p:nvSpPr>
              <p:spPr>
                <a:xfrm>
                  <a:off x="2941989" y="2426145"/>
                  <a:ext cx="385609" cy="153534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CA81AE79-169F-97F6-9EB5-514B198E89FA}"/>
                    </a:ext>
                  </a:extLst>
                </p:cNvPr>
                <p:cNvSpPr txBox="1"/>
                <p:nvPr/>
              </p:nvSpPr>
              <p:spPr>
                <a:xfrm>
                  <a:off x="2894605" y="3615821"/>
                  <a:ext cx="568718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0.6</a:t>
                  </a:r>
                </a:p>
                <a:p>
                  <a:endParaRPr lang="en-GB" dirty="0"/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3161F7D4-39AE-F402-33CE-FA7ED3DBDEAD}"/>
                    </a:ext>
                  </a:extLst>
                </p:cNvPr>
                <p:cNvSpPr txBox="1"/>
                <p:nvPr/>
              </p:nvSpPr>
              <p:spPr>
                <a:xfrm>
                  <a:off x="2894605" y="2427051"/>
                  <a:ext cx="568718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1.0</a:t>
                  </a:r>
                </a:p>
                <a:p>
                  <a:endParaRPr lang="en-GB" dirty="0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4C250696-4825-B9E3-2CCE-A70B763B0F05}"/>
                  </a:ext>
                </a:extLst>
              </p:cNvPr>
              <p:cNvGrpSpPr/>
              <p:nvPr/>
            </p:nvGrpSpPr>
            <p:grpSpPr>
              <a:xfrm>
                <a:off x="6349628" y="3965006"/>
                <a:ext cx="2013098" cy="292716"/>
                <a:chOff x="9030586" y="3972081"/>
                <a:chExt cx="2013098" cy="307777"/>
              </a:xfrm>
            </p:grpSpPr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3DB66073-29FA-8BA2-9E05-7AC0D7BA85E1}"/>
                    </a:ext>
                  </a:extLst>
                </p:cNvPr>
                <p:cNvSpPr/>
                <p:nvPr/>
              </p:nvSpPr>
              <p:spPr>
                <a:xfrm>
                  <a:off x="9030586" y="4002192"/>
                  <a:ext cx="2013098" cy="2767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F20CC537-EEB9-E125-52AF-B4EDCEDC270B}"/>
                    </a:ext>
                  </a:extLst>
                </p:cNvPr>
                <p:cNvGrpSpPr/>
                <p:nvPr/>
              </p:nvGrpSpPr>
              <p:grpSpPr>
                <a:xfrm>
                  <a:off x="9138380" y="3972081"/>
                  <a:ext cx="1739466" cy="307777"/>
                  <a:chOff x="9138380" y="3972081"/>
                  <a:chExt cx="1739466" cy="307777"/>
                </a:xfrm>
              </p:grpSpPr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5E3071BB-4B60-2931-B8BE-CBF648ECA82E}"/>
                      </a:ext>
                    </a:extLst>
                  </p:cNvPr>
                  <p:cNvSpPr txBox="1"/>
                  <p:nvPr/>
                </p:nvSpPr>
                <p:spPr>
                  <a:xfrm>
                    <a:off x="9138380" y="3972081"/>
                    <a:ext cx="492443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-0.3</a:t>
                    </a:r>
                    <a:endParaRPr lang="en-GB" sz="1400" dirty="0"/>
                  </a:p>
                </p:txBody>
              </p:sp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5D04AC98-1577-D091-8C2A-DC8FB255E626}"/>
                      </a:ext>
                    </a:extLst>
                  </p:cNvPr>
                  <p:cNvSpPr txBox="1"/>
                  <p:nvPr/>
                </p:nvSpPr>
                <p:spPr>
                  <a:xfrm>
                    <a:off x="10444714" y="3972081"/>
                    <a:ext cx="43313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0.3</a:t>
                    </a:r>
                    <a:endParaRPr lang="en-GB" sz="1400" dirty="0"/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463A67E5-9F85-99A8-3A4B-8E29D0A2B012}"/>
                      </a:ext>
                    </a:extLst>
                  </p:cNvPr>
                  <p:cNvSpPr txBox="1"/>
                  <p:nvPr/>
                </p:nvSpPr>
                <p:spPr>
                  <a:xfrm>
                    <a:off x="9822930" y="3972081"/>
                    <a:ext cx="43313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0.0</a:t>
                    </a:r>
                    <a:endParaRPr lang="en-GB" sz="1400" dirty="0"/>
                  </a:p>
                </p:txBody>
              </p:sp>
            </p:grp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AFF1D573-ED41-5B39-5D20-2C90B5818269}"/>
                  </a:ext>
                </a:extLst>
              </p:cNvPr>
              <p:cNvGrpSpPr/>
              <p:nvPr/>
            </p:nvGrpSpPr>
            <p:grpSpPr>
              <a:xfrm>
                <a:off x="3647247" y="3961982"/>
                <a:ext cx="2013098" cy="292716"/>
                <a:chOff x="9030586" y="3972081"/>
                <a:chExt cx="2013098" cy="307777"/>
              </a:xfrm>
            </p:grpSpPr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43638D75-E1C4-4A25-C684-E5A5AFAF9F91}"/>
                    </a:ext>
                  </a:extLst>
                </p:cNvPr>
                <p:cNvSpPr/>
                <p:nvPr/>
              </p:nvSpPr>
              <p:spPr>
                <a:xfrm>
                  <a:off x="9030586" y="4002192"/>
                  <a:ext cx="2013098" cy="2767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CCB56EAA-8D01-D1A2-41DE-7C92326CEE53}"/>
                    </a:ext>
                  </a:extLst>
                </p:cNvPr>
                <p:cNvGrpSpPr/>
                <p:nvPr/>
              </p:nvGrpSpPr>
              <p:grpSpPr>
                <a:xfrm>
                  <a:off x="9138380" y="3972081"/>
                  <a:ext cx="1739466" cy="307777"/>
                  <a:chOff x="9138380" y="3972081"/>
                  <a:chExt cx="1739466" cy="307777"/>
                </a:xfrm>
              </p:grpSpPr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835412B8-C8A9-C263-12BD-2EDA79550EAA}"/>
                      </a:ext>
                    </a:extLst>
                  </p:cNvPr>
                  <p:cNvSpPr txBox="1"/>
                  <p:nvPr/>
                </p:nvSpPr>
                <p:spPr>
                  <a:xfrm>
                    <a:off x="9138380" y="3972081"/>
                    <a:ext cx="492443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-0.3</a:t>
                    </a:r>
                    <a:endParaRPr lang="en-GB" sz="1400" dirty="0"/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41B6E4EF-A306-DA51-8C41-092544151651}"/>
                      </a:ext>
                    </a:extLst>
                  </p:cNvPr>
                  <p:cNvSpPr txBox="1"/>
                  <p:nvPr/>
                </p:nvSpPr>
                <p:spPr>
                  <a:xfrm>
                    <a:off x="10444714" y="3972081"/>
                    <a:ext cx="43313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0.3</a:t>
                    </a:r>
                    <a:endParaRPr lang="en-GB" sz="1400" dirty="0"/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6AA5FFB2-3F76-C059-0E5E-367691A8041C}"/>
                      </a:ext>
                    </a:extLst>
                  </p:cNvPr>
                  <p:cNvSpPr txBox="1"/>
                  <p:nvPr/>
                </p:nvSpPr>
                <p:spPr>
                  <a:xfrm>
                    <a:off x="9822930" y="3972081"/>
                    <a:ext cx="43313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0.0</a:t>
                    </a:r>
                    <a:endParaRPr lang="en-GB" sz="1400" dirty="0"/>
                  </a:p>
                </p:txBody>
              </p:sp>
            </p:grp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C5A5A40D-ADDF-DC83-BF0A-DF59A1E93C0B}"/>
                  </a:ext>
                </a:extLst>
              </p:cNvPr>
              <p:cNvGrpSpPr/>
              <p:nvPr/>
            </p:nvGrpSpPr>
            <p:grpSpPr>
              <a:xfrm>
                <a:off x="5857029" y="2319877"/>
                <a:ext cx="416318" cy="1608267"/>
                <a:chOff x="5807412" y="2319877"/>
                <a:chExt cx="416318" cy="1608267"/>
              </a:xfrm>
            </p:grpSpPr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03935C48-B802-F978-65DF-CF9D13FA851E}"/>
                    </a:ext>
                  </a:extLst>
                </p:cNvPr>
                <p:cNvSpPr/>
                <p:nvPr/>
              </p:nvSpPr>
              <p:spPr>
                <a:xfrm>
                  <a:off x="5875835" y="2319877"/>
                  <a:ext cx="240612" cy="14797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16A98AFF-9654-BDC5-64F4-15C4CBBE62A4}"/>
                    </a:ext>
                  </a:extLst>
                </p:cNvPr>
                <p:cNvSpPr txBox="1"/>
                <p:nvPr/>
              </p:nvSpPr>
              <p:spPr>
                <a:xfrm>
                  <a:off x="5854552" y="2447550"/>
                  <a:ext cx="338346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1</a:t>
                  </a:r>
                </a:p>
                <a:p>
                  <a:endParaRPr lang="en-GB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63DF38C-C0B7-C02D-6AFF-42522C2519B4}"/>
                    </a:ext>
                  </a:extLst>
                </p:cNvPr>
                <p:cNvSpPr txBox="1"/>
                <p:nvPr/>
              </p:nvSpPr>
              <p:spPr>
                <a:xfrm>
                  <a:off x="5807412" y="3461990"/>
                  <a:ext cx="416318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-1</a:t>
                  </a:r>
                </a:p>
                <a:p>
                  <a:endParaRPr lang="en-GB" dirty="0"/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F645EF00-0362-19B9-86EA-24BA60A4FEAA}"/>
                    </a:ext>
                  </a:extLst>
                </p:cNvPr>
                <p:cNvSpPr txBox="1"/>
                <p:nvPr/>
              </p:nvSpPr>
              <p:spPr>
                <a:xfrm>
                  <a:off x="5854552" y="2948707"/>
                  <a:ext cx="281639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0</a:t>
                  </a:r>
                </a:p>
                <a:p>
                  <a:endParaRPr lang="en-GB" dirty="0"/>
                </a:p>
              </p:txBody>
            </p:sp>
          </p:grp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7190A2-FB88-71D9-3295-2A6C58F79E65}"/>
                </a:ext>
              </a:extLst>
            </p:cNvPr>
            <p:cNvSpPr txBox="1"/>
            <p:nvPr/>
          </p:nvSpPr>
          <p:spPr>
            <a:xfrm>
              <a:off x="11778172" y="4081050"/>
              <a:ext cx="338346" cy="4661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i="1" dirty="0"/>
                <a:t>z</a:t>
              </a:r>
            </a:p>
            <a:p>
              <a:endParaRPr lang="en-GB" dirty="0"/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95E83C3-495E-BB8A-C8BD-592CB5190B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917" y="5550536"/>
            <a:ext cx="3373672" cy="663801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A713B212-EF03-9421-35CD-DE2B84FDFABC}"/>
              </a:ext>
            </a:extLst>
          </p:cNvPr>
          <p:cNvGrpSpPr/>
          <p:nvPr/>
        </p:nvGrpSpPr>
        <p:grpSpPr>
          <a:xfrm>
            <a:off x="7641245" y="4648110"/>
            <a:ext cx="3726463" cy="2155229"/>
            <a:chOff x="7988572" y="4648110"/>
            <a:chExt cx="3726463" cy="2155229"/>
          </a:xfrm>
        </p:grpSpPr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1E30EE45-EA4A-8D9E-1F3A-EF4A4C113D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08317" y="4665686"/>
              <a:ext cx="2826718" cy="1884479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00C4158-DBA9-A86C-9912-764000B6258A}"/>
                </a:ext>
              </a:extLst>
            </p:cNvPr>
            <p:cNvSpPr txBox="1"/>
            <p:nvPr/>
          </p:nvSpPr>
          <p:spPr>
            <a:xfrm>
              <a:off x="11376689" y="6337185"/>
              <a:ext cx="338346" cy="4661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i="1" dirty="0"/>
                <a:t>N</a:t>
              </a:r>
            </a:p>
            <a:p>
              <a:endParaRPr lang="en-GB" dirty="0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9894C1F-8DAD-6EBF-B8B1-A678051349CA}"/>
                </a:ext>
              </a:extLst>
            </p:cNvPr>
            <p:cNvGrpSpPr/>
            <p:nvPr/>
          </p:nvGrpSpPr>
          <p:grpSpPr>
            <a:xfrm>
              <a:off x="8306675" y="6352582"/>
              <a:ext cx="3073201" cy="307777"/>
              <a:chOff x="8611469" y="6366758"/>
              <a:chExt cx="3073201" cy="307777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D7422FB-58BB-01B7-1440-CBE698014ECE}"/>
                  </a:ext>
                </a:extLst>
              </p:cNvPr>
              <p:cNvSpPr txBox="1"/>
              <p:nvPr/>
            </p:nvSpPr>
            <p:spPr>
              <a:xfrm>
                <a:off x="10332395" y="6366758"/>
                <a:ext cx="4828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128</a:t>
                </a:r>
                <a:endParaRPr lang="en-GB" sz="1400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277F4E5-377F-4D2A-B4DF-05119A4EE94E}"/>
                  </a:ext>
                </a:extLst>
              </p:cNvPr>
              <p:cNvSpPr txBox="1"/>
              <p:nvPr/>
            </p:nvSpPr>
            <p:spPr>
              <a:xfrm>
                <a:off x="11201846" y="6366758"/>
                <a:ext cx="4828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256</a:t>
                </a:r>
                <a:endParaRPr lang="en-GB" sz="1400" dirty="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35B36BE-C425-EE04-EFC4-7835BF360C77}"/>
                  </a:ext>
                </a:extLst>
              </p:cNvPr>
              <p:cNvSpPr txBox="1"/>
              <p:nvPr/>
            </p:nvSpPr>
            <p:spPr>
              <a:xfrm>
                <a:off x="9474087" y="6366758"/>
                <a:ext cx="5231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64</a:t>
                </a:r>
                <a:endParaRPr lang="en-GB" sz="1400" dirty="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AC52D0A-1ABC-4848-A497-315B35A96739}"/>
                  </a:ext>
                </a:extLst>
              </p:cNvPr>
              <p:cNvSpPr txBox="1"/>
              <p:nvPr/>
            </p:nvSpPr>
            <p:spPr>
              <a:xfrm>
                <a:off x="8611469" y="6366758"/>
                <a:ext cx="5231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32</a:t>
                </a:r>
                <a:endParaRPr lang="en-GB" sz="1400" dirty="0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DF629D3-87E1-50AD-B654-459DC1CB9F7C}"/>
                </a:ext>
              </a:extLst>
            </p:cNvPr>
            <p:cNvSpPr txBox="1"/>
            <p:nvPr/>
          </p:nvSpPr>
          <p:spPr>
            <a:xfrm>
              <a:off x="8441990" y="4648110"/>
              <a:ext cx="786809" cy="4661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i="1" dirty="0" err="1"/>
                <a:t>R</a:t>
              </a:r>
              <a:r>
                <a:rPr lang="en-US" baseline="-25000" dirty="0" err="1"/>
                <a:t>Bohm</a:t>
              </a:r>
              <a:endParaRPr lang="en-US" baseline="-25000" dirty="0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52CB9D26-66BD-0C35-8F73-DBA256B2333E}"/>
                </a:ext>
              </a:extLst>
            </p:cNvPr>
            <p:cNvGrpSpPr/>
            <p:nvPr/>
          </p:nvGrpSpPr>
          <p:grpSpPr>
            <a:xfrm>
              <a:off x="7988572" y="4829482"/>
              <a:ext cx="457325" cy="1387447"/>
              <a:chOff x="7974396" y="4588480"/>
              <a:chExt cx="457325" cy="1387447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6437A9A-4937-58AD-048A-B036FF37E628}"/>
                  </a:ext>
                </a:extLst>
              </p:cNvPr>
              <p:cNvSpPr txBox="1"/>
              <p:nvPr/>
            </p:nvSpPr>
            <p:spPr>
              <a:xfrm>
                <a:off x="7974396" y="5683211"/>
                <a:ext cx="455245" cy="29271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sz="1400" dirty="0"/>
                  <a:t>1.0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43B51C0-C75A-EB98-A77D-6F6653978CC9}"/>
                  </a:ext>
                </a:extLst>
              </p:cNvPr>
              <p:cNvSpPr txBox="1"/>
              <p:nvPr/>
            </p:nvSpPr>
            <p:spPr>
              <a:xfrm>
                <a:off x="7976476" y="4588480"/>
                <a:ext cx="455245" cy="29271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sz="1400" dirty="0"/>
                  <a:t>2.0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9600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53FA5-78E1-12F2-FBFF-7EEE8C93F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B76ACF-F01E-F8ED-E2D5-EC3E92BFD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Example : …. convergence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F335C0-7590-2630-55EA-B82782E768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CA134-88D3-36A0-5EC1-40D9ABD907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5248F2-AC21-65AE-E5E0-93BD500289FB}"/>
              </a:ext>
            </a:extLst>
          </p:cNvPr>
          <p:cNvSpPr txBox="1"/>
          <p:nvPr/>
        </p:nvSpPr>
        <p:spPr>
          <a:xfrm>
            <a:off x="6475711" y="1127662"/>
            <a:ext cx="4237208" cy="23013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Ion distribution function, N=256</a:t>
            </a:r>
          </a:p>
          <a:p>
            <a:r>
              <a:rPr lang="en-US" dirty="0"/>
              <a:t>   white : contour 10</a:t>
            </a:r>
            <a:r>
              <a:rPr lang="en-US" baseline="30000" dirty="0"/>
              <a:t>-</a:t>
            </a:r>
            <a:r>
              <a:rPr lang="en-US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/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/>
              <a:t>=1…16</a:t>
            </a:r>
          </a:p>
          <a:p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Edges of map are edges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/>
              <a:t>||</a:t>
            </a:r>
            <a:r>
              <a:rPr lang="en-US" dirty="0"/>
              <a:t> grid</a:t>
            </a:r>
          </a:p>
          <a:p>
            <a:pPr>
              <a:spcAft>
                <a:spcPts val="600"/>
              </a:spcAft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v </a:t>
            </a:r>
            <a:r>
              <a:rPr lang="en-US" dirty="0"/>
              <a:t>=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aseline="-25000" dirty="0"/>
              <a:t>||</a:t>
            </a:r>
            <a:r>
              <a:rPr lang="en-US" dirty="0"/>
              <a:t> ±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/>
              <a:t>||</a:t>
            </a:r>
            <a:r>
              <a:rPr lang="en-US" dirty="0"/>
              <a:t> </a:t>
            </a:r>
          </a:p>
          <a:p>
            <a:r>
              <a:rPr lang="en-US" dirty="0"/>
              <a:t>   orange :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aseline="-25000" dirty="0"/>
              <a:t>||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16C83C-0A9E-84C4-1A7B-FCC116CB1308}"/>
              </a:ext>
            </a:extLst>
          </p:cNvPr>
          <p:cNvSpPr txBox="1"/>
          <p:nvPr/>
        </p:nvSpPr>
        <p:spPr>
          <a:xfrm>
            <a:off x="6475710" y="3502791"/>
            <a:ext cx="5304611" cy="7169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132B4E"/>
                </a:solidFill>
              </a:rPr>
              <a:t>Final moment constraint correction value (A-1) </a:t>
            </a:r>
          </a:p>
          <a:p>
            <a:r>
              <a:rPr lang="en-GB" dirty="0">
                <a:solidFill>
                  <a:srgbClr val="132B4E"/>
                </a:solidFill>
              </a:rPr>
              <a:t>- B,C similar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63CA84-12FA-5318-CBAC-CBF6DC32C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053630"/>
            <a:ext cx="6167356" cy="45640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47E35B-6A55-1335-E71D-D515666EF1C3}"/>
                  </a:ext>
                </a:extLst>
              </p:cNvPr>
              <p:cNvSpPr txBox="1"/>
              <p:nvPr/>
            </p:nvSpPr>
            <p:spPr>
              <a:xfrm>
                <a:off x="944802" y="1249281"/>
                <a:ext cx="1569798" cy="44309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1.4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</m:sSup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47E35B-6A55-1335-E71D-D515666EF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802" y="1249281"/>
                <a:ext cx="1569798" cy="4430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022B23CD-2778-5E9A-F674-38380F54A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2785" y="3890942"/>
            <a:ext cx="3221801" cy="30777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FE2E0E6A-02A0-8A7D-C06A-81D01212FF12}"/>
              </a:ext>
            </a:extLst>
          </p:cNvPr>
          <p:cNvGrpSpPr/>
          <p:nvPr/>
        </p:nvGrpSpPr>
        <p:grpSpPr>
          <a:xfrm>
            <a:off x="6504093" y="4329132"/>
            <a:ext cx="5179517" cy="2438579"/>
            <a:chOff x="6504093" y="4329132"/>
            <a:chExt cx="5179517" cy="243857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67490E1-5756-7427-C995-42020BD91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32293"/>
            <a:stretch>
              <a:fillRect/>
            </a:stretch>
          </p:blipFill>
          <p:spPr>
            <a:xfrm>
              <a:off x="6504093" y="4344758"/>
              <a:ext cx="4444956" cy="230307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A417597-FBCF-B953-49C4-F3C5E7C02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7265" t="73135" r="39980"/>
            <a:stretch>
              <a:fillRect/>
            </a:stretch>
          </p:blipFill>
          <p:spPr>
            <a:xfrm>
              <a:off x="11002489" y="4329132"/>
              <a:ext cx="681121" cy="109789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072AF51-1B81-65C2-503F-45CACA168479}"/>
                </a:ext>
              </a:extLst>
            </p:cNvPr>
            <p:cNvSpPr txBox="1"/>
            <p:nvPr/>
          </p:nvSpPr>
          <p:spPr>
            <a:xfrm>
              <a:off x="10907474" y="6301557"/>
              <a:ext cx="338346" cy="4661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i="1" dirty="0"/>
                <a:t>z</a:t>
              </a:r>
            </a:p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260199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C0B0E-33AF-7550-CD53-1FA94BAE0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D0C831-0145-650B-8519-F488B1A2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Example : …. convergence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9B72A-4760-FA88-5B35-81C2BDD250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87BD96-C840-2265-720E-5D1C164B8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DD79D4-1A90-F7DB-69AD-7BD7CD93E40E}"/>
              </a:ext>
            </a:extLst>
          </p:cNvPr>
          <p:cNvSpPr txBox="1"/>
          <p:nvPr/>
        </p:nvSpPr>
        <p:spPr>
          <a:xfrm>
            <a:off x="6475711" y="1127662"/>
            <a:ext cx="4237208" cy="23013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Ion distribution function, N=256</a:t>
            </a:r>
          </a:p>
          <a:p>
            <a:r>
              <a:rPr lang="en-US" dirty="0"/>
              <a:t>   white : contour 10</a:t>
            </a:r>
            <a:r>
              <a:rPr lang="en-US" baseline="30000" dirty="0"/>
              <a:t>-</a:t>
            </a:r>
            <a:r>
              <a:rPr lang="en-US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/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/>
              <a:t>=1…16</a:t>
            </a:r>
          </a:p>
          <a:p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Edges of map are edges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/>
              <a:t>||</a:t>
            </a:r>
            <a:r>
              <a:rPr lang="en-US" dirty="0"/>
              <a:t> grid</a:t>
            </a:r>
          </a:p>
          <a:p>
            <a:pPr>
              <a:spcAft>
                <a:spcPts val="600"/>
              </a:spcAft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v </a:t>
            </a:r>
            <a:r>
              <a:rPr lang="en-US" dirty="0"/>
              <a:t>=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aseline="-25000" dirty="0"/>
              <a:t>||</a:t>
            </a:r>
            <a:r>
              <a:rPr lang="en-US" dirty="0"/>
              <a:t> ±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/>
              <a:t>||</a:t>
            </a:r>
            <a:r>
              <a:rPr lang="en-US" dirty="0"/>
              <a:t> </a:t>
            </a:r>
          </a:p>
          <a:p>
            <a:r>
              <a:rPr lang="en-US" dirty="0"/>
              <a:t>   orange :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aseline="-25000" dirty="0"/>
              <a:t>||</a:t>
            </a:r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323EA6-FDD7-6A2F-B337-7D2709404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053630"/>
            <a:ext cx="6167356" cy="45640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158C11-F629-461F-32F3-B35EDB634FE9}"/>
                  </a:ext>
                </a:extLst>
              </p:cNvPr>
              <p:cNvSpPr txBox="1"/>
              <p:nvPr/>
            </p:nvSpPr>
            <p:spPr>
              <a:xfrm>
                <a:off x="944802" y="1249281"/>
                <a:ext cx="1569798" cy="44309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1.4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</m:sSup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47E35B-6A55-1335-E71D-D515666EF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802" y="1249281"/>
                <a:ext cx="1569798" cy="4430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B567682-0A23-9FEE-55EE-97A1FB8054C4}"/>
              </a:ext>
            </a:extLst>
          </p:cNvPr>
          <p:cNvSpPr txBox="1"/>
          <p:nvPr/>
        </p:nvSpPr>
        <p:spPr>
          <a:xfrm>
            <a:off x="6483730" y="3494994"/>
            <a:ext cx="5468784" cy="28927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132B4E"/>
                </a:solidFill>
              </a:rPr>
              <a:t>Infinite gradients near wall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132B4E"/>
                </a:solidFill>
              </a:rPr>
              <a:t>→ nonstandard convergence analysis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132B4E"/>
                </a:solidFill>
              </a:rPr>
              <a:t>  - RMS error decreases ~ N</a:t>
            </a:r>
            <a:r>
              <a:rPr lang="en-US" baseline="-25000" dirty="0">
                <a:solidFill>
                  <a:srgbClr val="132B4E"/>
                </a:solidFill>
              </a:rPr>
              <a:t>el</a:t>
            </a:r>
            <a:r>
              <a:rPr lang="en-US" baseline="30000" dirty="0">
                <a:solidFill>
                  <a:srgbClr val="132B4E"/>
                </a:solidFill>
              </a:rPr>
              <a:t>-2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132B4E"/>
                </a:solidFill>
              </a:rPr>
              <a:t>  - compressed </a:t>
            </a:r>
            <a:r>
              <a:rPr lang="en-US" i="1" dirty="0">
                <a:solidFill>
                  <a:srgbClr val="132B4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dirty="0">
                <a:solidFill>
                  <a:srgbClr val="132B4E"/>
                </a:solidFill>
              </a:rPr>
              <a:t>-grid → size element at wall ~ N</a:t>
            </a:r>
            <a:r>
              <a:rPr lang="en-US" baseline="-25000" dirty="0">
                <a:solidFill>
                  <a:srgbClr val="132B4E"/>
                </a:solidFill>
              </a:rPr>
              <a:t>el</a:t>
            </a:r>
            <a:r>
              <a:rPr lang="en-US" baseline="30000" dirty="0">
                <a:solidFill>
                  <a:srgbClr val="132B4E"/>
                </a:solidFill>
              </a:rPr>
              <a:t>-2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132B4E"/>
                </a:solidFill>
              </a:rPr>
              <a:t>→ ? global accuracy linear in smallest element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132B4E"/>
                </a:solidFill>
              </a:rPr>
              <a:t>        -</a:t>
            </a:r>
            <a:r>
              <a:rPr lang="en-GB" dirty="0"/>
              <a:t> max error small  </a:t>
            </a:r>
          </a:p>
          <a:p>
            <a:r>
              <a:rPr lang="en-US" dirty="0">
                <a:solidFill>
                  <a:srgbClr val="132B4E"/>
                </a:solidFill>
              </a:rPr>
              <a:t>        → </a:t>
            </a:r>
            <a:r>
              <a:rPr lang="en-GB" dirty="0"/>
              <a:t>accuracy of dynamics away from sheath  </a:t>
            </a:r>
          </a:p>
          <a:p>
            <a:r>
              <a:rPr lang="en-GB" dirty="0"/>
              <a:t>            much higher than global error estimate</a:t>
            </a:r>
          </a:p>
        </p:txBody>
      </p:sp>
    </p:spTree>
    <p:extLst>
      <p:ext uri="{BB962C8B-B14F-4D97-AF65-F5344CB8AC3E}">
        <p14:creationId xmlns:p14="http://schemas.microsoft.com/office/powerpoint/2010/main" val="2170062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77E5C-4971-2622-F64F-680962A04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AFA4E8-BC77-A801-5ABD-638B73E40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Example : …. + recycling neutrals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078BB2-2A17-DAEB-2B3F-5291AF8406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D4EF6B-4595-47FA-C115-68EEF2A90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5A97C9-8C68-8C59-554D-84B225BF0E50}"/>
                  </a:ext>
                </a:extLst>
              </p:cNvPr>
              <p:cNvSpPr txBox="1"/>
              <p:nvPr/>
            </p:nvSpPr>
            <p:spPr>
              <a:xfrm>
                <a:off x="238539" y="1160892"/>
                <a:ext cx="11378317" cy="111875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Add kinetic neutral population recycling from target : same 1D equations without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US" dirty="0"/>
                  <a:t> in momentum equation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- midplane source 200eV, </a:t>
                </a:r>
                <a:r>
                  <a:rPr lang="en-US" dirty="0" err="1"/>
                  <a:t>T</a:t>
                </a:r>
                <a:r>
                  <a:rPr lang="en-US" baseline="-25000" dirty="0" err="1"/>
                  <a:t>e</a:t>
                </a:r>
                <a:r>
                  <a:rPr lang="en-US" dirty="0"/>
                  <a:t>=20eV, wall temperature T</a:t>
                </a:r>
                <a:r>
                  <a:rPr lang="en-US" baseline="-25000" dirty="0"/>
                  <a:t>w</a:t>
                </a:r>
                <a:r>
                  <a:rPr lang="en-US" dirty="0"/>
                  <a:t>=10eV in Knudsen distribution, recycling coefficient 0.5</a:t>
                </a:r>
              </a:p>
              <a:p>
                <a:r>
                  <a:rPr lang="en-US" dirty="0"/>
                  <a:t>- </a:t>
                </a:r>
                <a:r>
                  <a:rPr lang="en-US" dirty="0" err="1"/>
                  <a:t>ionisation</a:t>
                </a:r>
                <a:r>
                  <a:rPr lang="en-US" dirty="0"/>
                  <a:t> and charge-exchange collision operators - used constant cross-sections, no neutral self-collisions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5A97C9-8C68-8C59-554D-84B225BF0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1160892"/>
                <a:ext cx="11378317" cy="1118757"/>
              </a:xfrm>
              <a:prstGeom prst="rect">
                <a:avLst/>
              </a:prstGeom>
              <a:blipFill>
                <a:blip r:embed="rId2"/>
                <a:stretch>
                  <a:fillRect l="-428" t="-2717" b="-3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6E35E5C4-9E7C-6248-90FA-B8FD3874E3CA}"/>
              </a:ext>
            </a:extLst>
          </p:cNvPr>
          <p:cNvSpPr txBox="1"/>
          <p:nvPr/>
        </p:nvSpPr>
        <p:spPr>
          <a:xfrm>
            <a:off x="244889" y="5670551"/>
            <a:ext cx="11642311" cy="9820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Periodic boundary conditions : implementation benchmark with decay of damped modes </a:t>
            </a:r>
            <a:r>
              <a:rPr lang="en-US" sz="1600" dirty="0">
                <a:solidFill>
                  <a:srgbClr val="90919C"/>
                </a:solidFill>
              </a:rPr>
              <a:t>[</a:t>
            </a:r>
            <a:r>
              <a:rPr lang="en-US" sz="1600" dirty="0">
                <a:solidFill>
                  <a:srgbClr val="90919C"/>
                </a:solidFill>
                <a:hlinkClick r:id="rId3"/>
              </a:rPr>
              <a:t>Excalibur report link</a:t>
            </a:r>
            <a:r>
              <a:rPr lang="en-US" sz="1600" dirty="0">
                <a:solidFill>
                  <a:srgbClr val="90919C"/>
                </a:solidFill>
              </a:rPr>
              <a:t>]</a:t>
            </a:r>
          </a:p>
          <a:p>
            <a:r>
              <a:rPr lang="en-US" dirty="0"/>
              <a:t>			     - deflation method used to find multiple solutions </a:t>
            </a:r>
            <a:r>
              <a:rPr lang="en-US" sz="1600" dirty="0">
                <a:solidFill>
                  <a:srgbClr val="90919C"/>
                </a:solidFill>
              </a:rPr>
              <a:t>[Farrell et al SIAM J Sci </a:t>
            </a:r>
            <a:r>
              <a:rPr lang="en-US" sz="1600" dirty="0" err="1">
                <a:solidFill>
                  <a:srgbClr val="90919C"/>
                </a:solidFill>
              </a:rPr>
              <a:t>Comput</a:t>
            </a:r>
            <a:r>
              <a:rPr lang="en-US" sz="1600" dirty="0">
                <a:solidFill>
                  <a:srgbClr val="90919C"/>
                </a:solidFill>
              </a:rPr>
              <a:t> 37</a:t>
            </a:r>
          </a:p>
          <a:p>
            <a:r>
              <a:rPr lang="en-US" sz="1600" dirty="0">
                <a:solidFill>
                  <a:srgbClr val="90919C"/>
                </a:solidFill>
              </a:rPr>
              <a:t>										              A2026 (2015)]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5FFA23E-E3E4-4164-7C40-80EF94AB511F}"/>
              </a:ext>
            </a:extLst>
          </p:cNvPr>
          <p:cNvGrpSpPr/>
          <p:nvPr/>
        </p:nvGrpSpPr>
        <p:grpSpPr>
          <a:xfrm>
            <a:off x="5317398" y="2505854"/>
            <a:ext cx="5056744" cy="3077352"/>
            <a:chOff x="5821796" y="2831466"/>
            <a:chExt cx="4736495" cy="2859689"/>
          </a:xfrm>
        </p:grpSpPr>
        <p:pic>
          <p:nvPicPr>
            <p:cNvPr id="32" name="Content Placeholder 13">
              <a:extLst>
                <a:ext uri="{FF2B5EF4-FFF2-40B4-BE49-F238E27FC236}">
                  <a16:creationId xmlns:a16="http://schemas.microsoft.com/office/drawing/2014/main" id="{48E679E7-0D1B-D8A6-9682-AC97610FE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9437"/>
            <a:stretch>
              <a:fillRect/>
            </a:stretch>
          </p:blipFill>
          <p:spPr>
            <a:xfrm>
              <a:off x="5821796" y="2831466"/>
              <a:ext cx="4736495" cy="2859689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579C3ED-B17B-23CF-DC15-D96CFE7D6A6C}"/>
                </a:ext>
              </a:extLst>
            </p:cNvPr>
            <p:cNvSpPr txBox="1"/>
            <p:nvPr/>
          </p:nvSpPr>
          <p:spPr>
            <a:xfrm>
              <a:off x="6426859" y="2975390"/>
              <a:ext cx="338346" cy="4661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GB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F3BEFA6-670F-62A3-6974-54278D62A356}"/>
              </a:ext>
            </a:extLst>
          </p:cNvPr>
          <p:cNvGrpSpPr/>
          <p:nvPr/>
        </p:nvGrpSpPr>
        <p:grpSpPr>
          <a:xfrm>
            <a:off x="285751" y="2520950"/>
            <a:ext cx="4993546" cy="3071003"/>
            <a:chOff x="765051" y="2874153"/>
            <a:chExt cx="4736495" cy="2825750"/>
          </a:xfrm>
        </p:grpSpPr>
        <p:pic>
          <p:nvPicPr>
            <p:cNvPr id="38" name="Content Placeholder 13">
              <a:extLst>
                <a:ext uri="{FF2B5EF4-FFF2-40B4-BE49-F238E27FC236}">
                  <a16:creationId xmlns:a16="http://schemas.microsoft.com/office/drawing/2014/main" id="{493B5421-5146-12D8-354F-CF2B25D20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0511"/>
            <a:stretch>
              <a:fillRect/>
            </a:stretch>
          </p:blipFill>
          <p:spPr>
            <a:xfrm>
              <a:off x="765051" y="2874153"/>
              <a:ext cx="4736495" cy="2825750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E055BF-BF93-ABB4-1CE4-6172BD477C8F}"/>
                </a:ext>
              </a:extLst>
            </p:cNvPr>
            <p:cNvSpPr txBox="1"/>
            <p:nvPr/>
          </p:nvSpPr>
          <p:spPr>
            <a:xfrm>
              <a:off x="1365909" y="2952349"/>
              <a:ext cx="338346" cy="4661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  <a:p>
              <a:endParaRPr lang="en-GB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CDBFD0-0A9F-186D-98E2-7CC3C4DE9EAD}"/>
                  </a:ext>
                </a:extLst>
              </p:cNvPr>
              <p:cNvSpPr txBox="1"/>
              <p:nvPr/>
            </p:nvSpPr>
            <p:spPr>
              <a:xfrm>
                <a:off x="10485836" y="2477203"/>
                <a:ext cx="1068557" cy="44309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</m:sSup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CDBFD0-0A9F-186D-98E2-7CC3C4DE9E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5836" y="2477203"/>
                <a:ext cx="1068557" cy="4430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1BCE4C35-F22A-357E-CA95-3C14E0F180F4}"/>
              </a:ext>
            </a:extLst>
          </p:cNvPr>
          <p:cNvSpPr txBox="1"/>
          <p:nvPr/>
        </p:nvSpPr>
        <p:spPr>
          <a:xfrm>
            <a:off x="10553700" y="3371669"/>
            <a:ext cx="1485900" cy="18797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1400" dirty="0"/>
              <a:t>midplane source 200eV, </a:t>
            </a:r>
            <a:r>
              <a:rPr lang="en-US" sz="1400" dirty="0" err="1"/>
              <a:t>T</a:t>
            </a:r>
            <a:r>
              <a:rPr lang="en-US" sz="1400" baseline="-25000" dirty="0" err="1"/>
              <a:t>e</a:t>
            </a:r>
            <a:r>
              <a:rPr lang="en-US" sz="1400" dirty="0"/>
              <a:t>=20eV</a:t>
            </a:r>
            <a:endParaRPr lang="en-US" sz="1400" i="1" dirty="0"/>
          </a:p>
          <a:p>
            <a:r>
              <a:rPr lang="en-US" sz="1400" dirty="0">
                <a:solidFill>
                  <a:srgbClr val="132B4E"/>
                </a:solidFill>
              </a:rPr>
              <a:t>z : compressed near target</a:t>
            </a:r>
          </a:p>
          <a:p>
            <a:pPr>
              <a:spcAft>
                <a:spcPts val="600"/>
              </a:spcAft>
            </a:pPr>
            <a:r>
              <a:rPr lang="en-US" sz="1400" dirty="0" err="1">
                <a:solidFill>
                  <a:srgbClr val="132B4E"/>
                </a:solidFill>
              </a:rPr>
              <a:t>n</a:t>
            </a:r>
            <a:r>
              <a:rPr lang="en-US" sz="1400" baseline="-25000" dirty="0" err="1">
                <a:solidFill>
                  <a:srgbClr val="132B4E"/>
                </a:solidFill>
              </a:rPr>
              <a:t>grid</a:t>
            </a:r>
            <a:r>
              <a:rPr lang="en-US" sz="1400" dirty="0">
                <a:solidFill>
                  <a:srgbClr val="132B4E"/>
                </a:solidFill>
              </a:rPr>
              <a:t>=9, </a:t>
            </a:r>
            <a:r>
              <a:rPr lang="en-US" sz="1400" dirty="0" err="1">
                <a:solidFill>
                  <a:srgbClr val="132B4E"/>
                </a:solidFill>
              </a:rPr>
              <a:t>n</a:t>
            </a:r>
            <a:r>
              <a:rPr lang="en-US" sz="1400" baseline="-25000" dirty="0" err="1">
                <a:solidFill>
                  <a:srgbClr val="132B4E"/>
                </a:solidFill>
              </a:rPr>
              <a:t>el</a:t>
            </a:r>
            <a:r>
              <a:rPr lang="en-US" sz="1400" dirty="0">
                <a:solidFill>
                  <a:srgbClr val="132B4E"/>
                </a:solidFill>
              </a:rPr>
              <a:t>=32</a:t>
            </a:r>
          </a:p>
          <a:p>
            <a:r>
              <a:rPr lang="en-US" sz="1400" dirty="0">
                <a:solidFill>
                  <a:srgbClr val="132B4E"/>
                </a:solidFill>
              </a:rPr>
              <a:t>w</a:t>
            </a:r>
            <a:r>
              <a:rPr lang="en-US" sz="1400" baseline="-25000" dirty="0">
                <a:solidFill>
                  <a:srgbClr val="132B4E"/>
                </a:solidFill>
              </a:rPr>
              <a:t>||</a:t>
            </a:r>
            <a:r>
              <a:rPr lang="en-US" sz="1400" dirty="0">
                <a:solidFill>
                  <a:srgbClr val="132B4E"/>
                </a:solidFill>
              </a:rPr>
              <a:t> : uniform</a:t>
            </a:r>
          </a:p>
          <a:p>
            <a:pPr>
              <a:spcAft>
                <a:spcPts val="600"/>
              </a:spcAft>
            </a:pPr>
            <a:r>
              <a:rPr lang="en-US" sz="1400" dirty="0" err="1">
                <a:solidFill>
                  <a:srgbClr val="132B4E"/>
                </a:solidFill>
              </a:rPr>
              <a:t>n</a:t>
            </a:r>
            <a:r>
              <a:rPr lang="en-US" sz="1400" baseline="-25000" dirty="0" err="1">
                <a:solidFill>
                  <a:srgbClr val="132B4E"/>
                </a:solidFill>
              </a:rPr>
              <a:t>grid</a:t>
            </a:r>
            <a:r>
              <a:rPr lang="en-US" sz="1400" dirty="0">
                <a:solidFill>
                  <a:srgbClr val="132B4E"/>
                </a:solidFill>
              </a:rPr>
              <a:t>=10, </a:t>
            </a:r>
            <a:r>
              <a:rPr lang="en-US" sz="1400" dirty="0" err="1">
                <a:solidFill>
                  <a:srgbClr val="132B4E"/>
                </a:solidFill>
              </a:rPr>
              <a:t>n</a:t>
            </a:r>
            <a:r>
              <a:rPr lang="en-US" sz="1400" baseline="-25000" dirty="0" err="1">
                <a:solidFill>
                  <a:srgbClr val="132B4E"/>
                </a:solidFill>
              </a:rPr>
              <a:t>el</a:t>
            </a:r>
            <a:r>
              <a:rPr lang="en-US" sz="1400" dirty="0">
                <a:solidFill>
                  <a:srgbClr val="132B4E"/>
                </a:solidFill>
              </a:rPr>
              <a:t>=63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1437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2C022-FFB3-557F-A9B2-DDA8066F2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BB3F96-F814-9D30-05A0-137AC6287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Ongoing and future work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BFA941-EBFD-6C13-DE63-8302CB1DEF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AD69E5-89FE-CD43-DC1C-691F57F8E5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8689E4-6986-0B8E-2283-23D920A52E87}"/>
              </a:ext>
            </a:extLst>
          </p:cNvPr>
          <p:cNvSpPr txBox="1"/>
          <p:nvPr/>
        </p:nvSpPr>
        <p:spPr>
          <a:xfrm>
            <a:off x="603504" y="1005444"/>
            <a:ext cx="11457432" cy="50172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Papers in prep</a:t>
            </a:r>
          </a:p>
          <a:p>
            <a:r>
              <a:rPr lang="en-US" sz="2000" dirty="0"/>
              <a:t>1D1V - </a:t>
            </a:r>
            <a:r>
              <a:rPr lang="en-US" sz="2000" dirty="0" err="1"/>
              <a:t>KfT</a:t>
            </a:r>
            <a:r>
              <a:rPr lang="en-US" sz="2000" dirty="0"/>
              <a:t> framework, implementation and examples</a:t>
            </a:r>
          </a:p>
          <a:p>
            <a:r>
              <a:rPr lang="en-US" sz="2000" dirty="0"/>
              <a:t>1D1V - effect of </a:t>
            </a:r>
            <a:r>
              <a:rPr lang="en-US" sz="2000" dirty="0" err="1"/>
              <a:t>collisionality</a:t>
            </a:r>
            <a:r>
              <a:rPr lang="en-US" sz="2000" dirty="0"/>
              <a:t>, sources and convergence to collisional limit </a:t>
            </a:r>
            <a:r>
              <a:rPr lang="en-US" sz="1600" dirty="0">
                <a:solidFill>
                  <a:srgbClr val="90919C"/>
                </a:solidFill>
              </a:rPr>
              <a:t>[McConnell et al, Sherwood`25]</a:t>
            </a:r>
            <a:endParaRPr lang="en-US" sz="1600" dirty="0"/>
          </a:p>
          <a:p>
            <a:r>
              <a:rPr lang="en-US" sz="2000" dirty="0"/>
              <a:t>1D2V - effect of field strength variation </a:t>
            </a:r>
            <a:r>
              <a:rPr lang="en-US" sz="1600" dirty="0">
                <a:solidFill>
                  <a:srgbClr val="90919C"/>
                </a:solidFill>
              </a:rPr>
              <a:t>[McConnell et al, Sherwood`26, EPS`26]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Stability analysis of helical drift kinetic system with sheath </a:t>
            </a:r>
            <a:r>
              <a:rPr lang="en-US" sz="1600" dirty="0">
                <a:solidFill>
                  <a:srgbClr val="90919C"/>
                </a:solidFill>
              </a:rPr>
              <a:t>[Parra et al, APS`25, Sherwood`26, Varenna`26]</a:t>
            </a:r>
            <a:endParaRPr lang="en-US" sz="2000" dirty="0"/>
          </a:p>
          <a:p>
            <a:pPr>
              <a:spcAft>
                <a:spcPts val="600"/>
              </a:spcAft>
            </a:pPr>
            <a:r>
              <a:rPr lang="en-US" sz="2000" dirty="0"/>
              <a:t>2D2V solver</a:t>
            </a:r>
          </a:p>
          <a:p>
            <a:r>
              <a:rPr lang="en-US" sz="2000" dirty="0"/>
              <a:t>- MPI </a:t>
            </a:r>
            <a:r>
              <a:rPr lang="en-US" sz="2000" dirty="0" err="1"/>
              <a:t>parallelisation</a:t>
            </a:r>
            <a:r>
              <a:rPr lang="en-US" sz="2000" dirty="0"/>
              <a:t> of preconditioner</a:t>
            </a:r>
          </a:p>
          <a:p>
            <a:r>
              <a:rPr lang="en-US" sz="2000" dirty="0"/>
              <a:t>- benchmark loss rate in mirror geometry with model collisions</a:t>
            </a:r>
          </a:p>
          <a:p>
            <a:r>
              <a:rPr lang="en-US" sz="2000" dirty="0"/>
              <a:t>- benchmark to full-f solver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- cold ion demo of electric field formation in 2D geometry with open and closed field lines</a:t>
            </a:r>
            <a:endParaRPr lang="en-GB" sz="2000" dirty="0"/>
          </a:p>
          <a:p>
            <a:pPr>
              <a:spcAft>
                <a:spcPts val="600"/>
              </a:spcAft>
            </a:pPr>
            <a:r>
              <a:rPr lang="en-GB" sz="2000" dirty="0"/>
              <a:t>Multi-ions</a:t>
            </a:r>
          </a:p>
          <a:p>
            <a:r>
              <a:rPr lang="en-GB" sz="2000" dirty="0"/>
              <a:t>- complete implementation</a:t>
            </a:r>
          </a:p>
          <a:p>
            <a:pPr>
              <a:spcAft>
                <a:spcPts val="1200"/>
              </a:spcAft>
            </a:pPr>
            <a:r>
              <a:rPr lang="en-GB" sz="2000" dirty="0"/>
              <a:t>- test model collision operators, explore cost of coupling to full Fokker-Planck collision operator</a:t>
            </a:r>
          </a:p>
          <a:p>
            <a:r>
              <a:rPr lang="en-GB" sz="2000" dirty="0"/>
              <a:t>…. turbulence equations in development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F661DAC1-968C-71CC-3869-88C65CD7BD92}"/>
              </a:ext>
            </a:extLst>
          </p:cNvPr>
          <p:cNvCxnSpPr>
            <a:cxnSpLocks/>
          </p:cNvCxnSpPr>
          <p:nvPr/>
        </p:nvCxnSpPr>
        <p:spPr>
          <a:xfrm flipH="1">
            <a:off x="5176294" y="3218213"/>
            <a:ext cx="919706" cy="112816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D62549FD-60E2-2F4F-0BC5-1B979CF2A9DD}"/>
              </a:ext>
            </a:extLst>
          </p:cNvPr>
          <p:cNvSpPr/>
          <p:nvPr/>
        </p:nvSpPr>
        <p:spPr>
          <a:xfrm>
            <a:off x="6096000" y="2968831"/>
            <a:ext cx="1931719" cy="460169"/>
          </a:xfrm>
          <a:prstGeom prst="ellipse">
            <a:avLst/>
          </a:prstGeom>
          <a:solidFill>
            <a:schemeClr val="bg1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739795-F3DC-C755-4A04-EFA28D7EFF5B}"/>
              </a:ext>
            </a:extLst>
          </p:cNvPr>
          <p:cNvSpPr txBox="1"/>
          <p:nvPr/>
        </p:nvSpPr>
        <p:spPr>
          <a:xfrm>
            <a:off x="6278780" y="3010395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FF"/>
                </a:solidFill>
              </a:rPr>
              <a:t>JTO : gotchas</a:t>
            </a:r>
            <a:endParaRPr lang="en-GB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649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4289F-DCCC-A649-797D-0E447C226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DB5B9537-A95A-4C93-9892-53C46F3B3C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869"/>
          <a:stretch>
            <a:fillRect/>
          </a:stretch>
        </p:blipFill>
        <p:spPr>
          <a:xfrm>
            <a:off x="7681831" y="2409490"/>
            <a:ext cx="3643638" cy="1931306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4A7A7607-5668-950F-2BF5-FAA3860521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306899"/>
              </p:ext>
            </p:extLst>
          </p:nvPr>
        </p:nvGraphicFramePr>
        <p:xfrm>
          <a:off x="4662403" y="2380366"/>
          <a:ext cx="2983135" cy="1988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2857087" imgH="1904882" progId="Acrobat.Document.DC">
                  <p:embed/>
                </p:oleObj>
              </mc:Choice>
              <mc:Fallback>
                <p:oleObj name="Acrobat Document" r:id="rId3" imgW="2857087" imgH="190488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62403" y="2380366"/>
                        <a:ext cx="2983135" cy="19887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C51B29F-849D-950D-157A-EB959D2D1E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4730635"/>
              </p:ext>
            </p:extLst>
          </p:nvPr>
        </p:nvGraphicFramePr>
        <p:xfrm>
          <a:off x="1554180" y="2374565"/>
          <a:ext cx="2983135" cy="1988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2857087" imgH="1904882" progId="Acrobat.Document.DC">
                  <p:embed/>
                </p:oleObj>
              </mc:Choice>
              <mc:Fallback>
                <p:oleObj name="Acrobat Document" r:id="rId5" imgW="2857087" imgH="190488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4180" y="2374565"/>
                        <a:ext cx="2983135" cy="19887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95BA129-BD1D-4C69-B6CA-6098D022E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Example : kinetic ions and electrons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71ADA6-952F-31DF-57E9-2B069A1F80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DD7C7F-8D71-5AC6-1C72-5942E14D9D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784F9D0-CBA8-656D-EF1B-BC0016304D41}"/>
                  </a:ext>
                </a:extLst>
              </p:cNvPr>
              <p:cNvSpPr txBox="1"/>
              <p:nvPr/>
            </p:nvSpPr>
            <p:spPr>
              <a:xfrm>
                <a:off x="238539" y="1160892"/>
                <a:ext cx="11378317" cy="108606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Repeat pure plasma test with midplane source -</a:t>
                </a:r>
                <a:r>
                  <a:rPr lang="en-US" dirty="0">
                    <a:solidFill>
                      <a:srgbClr val="132B4E"/>
                    </a:solidFill>
                  </a:rPr>
                  <a:t> T=300eV </a:t>
                </a:r>
                <a:r>
                  <a:rPr lang="en-US" dirty="0"/>
                  <a:t>for both species, N=32 </a:t>
                </a:r>
                <a:r>
                  <a:rPr lang="en-US" sz="1600" dirty="0"/>
                  <a:t>(low res but tight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1600" dirty="0"/>
                  <a:t> threshold)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     - timestep ~ adiabatic case – 3.6ns (</a:t>
                </a:r>
                <a:r>
                  <a:rPr lang="en-US" dirty="0" err="1"/>
                  <a:t>ke</a:t>
                </a:r>
                <a:r>
                  <a:rPr lang="en-US" dirty="0"/>
                  <a:t>) vs 14.4ns (ae), ~ 10’s Krylov iterations </a:t>
                </a:r>
                <a:r>
                  <a:rPr lang="en-US" dirty="0">
                    <a:solidFill>
                      <a:srgbClr val="132B4E"/>
                    </a:solidFill>
                  </a:rPr>
                  <a:t>per RK stage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     -</a:t>
                </a:r>
                <a:r>
                  <a:rPr lang="en-US" dirty="0">
                    <a:solidFill>
                      <a:srgbClr val="132B4E"/>
                    </a:solidFill>
                  </a:rPr>
                  <a:t> serial run time ~ 100x higher/output step → optimize iteration counts + preconditioner</a:t>
                </a:r>
                <a:endParaRPr lang="en-GB" dirty="0">
                  <a:solidFill>
                    <a:srgbClr val="132B4E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784F9D0-CBA8-656D-EF1B-BC0016304D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1160892"/>
                <a:ext cx="11378317" cy="1086063"/>
              </a:xfrm>
              <a:prstGeom prst="rect">
                <a:avLst/>
              </a:prstGeom>
              <a:blipFill>
                <a:blip r:embed="rId7"/>
                <a:stretch>
                  <a:fillRect l="-428" t="-2793" b="-6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593C6A9-8857-0FC6-2B48-F04C383A8A44}"/>
                  </a:ext>
                </a:extLst>
              </p:cNvPr>
              <p:cNvSpPr txBox="1"/>
              <p:nvPr/>
            </p:nvSpPr>
            <p:spPr>
              <a:xfrm>
                <a:off x="238539" y="4554184"/>
                <a:ext cx="11714922" cy="16903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JTO : gotchas and issues in development of 2D parallelization</a:t>
                </a:r>
              </a:p>
              <a:p>
                <a:r>
                  <a:rPr lang="en-US" dirty="0"/>
                  <a:t>         - mobile electrons couple whole grid </a:t>
                </a:r>
                <a:r>
                  <a:rPr lang="en-US" dirty="0">
                    <a:solidFill>
                      <a:srgbClr val="132B4E"/>
                    </a:solidFill>
                  </a:rPr>
                  <a:t>→</a:t>
                </a:r>
                <a:r>
                  <a:rPr lang="en-US" dirty="0"/>
                  <a:t> direct matrix solve - exploit “small” structured grid vs typical literature</a:t>
                </a:r>
              </a:p>
              <a:p>
                <a:r>
                  <a:rPr lang="en-US" dirty="0"/>
                  <a:t>         - static condensation exploiting sparsity structure (grid points only couple in elements)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         - bespoke parallelism treating </a:t>
                </a:r>
                <a:r>
                  <a:rPr lang="en-GB" dirty="0"/>
                  <a:t>layout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||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~ 75% complete : shared memory structure working, distributed MPI to finish + plumbing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593C6A9-8857-0FC6-2B48-F04C383A8A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4554184"/>
                <a:ext cx="11714922" cy="1690321"/>
              </a:xfrm>
              <a:prstGeom prst="rect">
                <a:avLst/>
              </a:prstGeom>
              <a:blipFill>
                <a:blip r:embed="rId8"/>
                <a:stretch>
                  <a:fillRect l="-416" t="-1805" r="-364" b="-43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>
            <a:extLst>
              <a:ext uri="{FF2B5EF4-FFF2-40B4-BE49-F238E27FC236}">
                <a16:creationId xmlns:a16="http://schemas.microsoft.com/office/drawing/2014/main" id="{870DC88A-EF35-D4F7-9A87-4F1E6E18D258}"/>
              </a:ext>
            </a:extLst>
          </p:cNvPr>
          <p:cNvGrpSpPr/>
          <p:nvPr/>
        </p:nvGrpSpPr>
        <p:grpSpPr>
          <a:xfrm>
            <a:off x="1407520" y="2369481"/>
            <a:ext cx="10209336" cy="2036882"/>
            <a:chOff x="3100479" y="2189118"/>
            <a:chExt cx="10209336" cy="203688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E67AE1C-893D-EFC1-8F1D-E6D6C1EE73E3}"/>
                </a:ext>
              </a:extLst>
            </p:cNvPr>
            <p:cNvGrpSpPr/>
            <p:nvPr/>
          </p:nvGrpSpPr>
          <p:grpSpPr>
            <a:xfrm>
              <a:off x="3100479" y="2189118"/>
              <a:ext cx="9350082" cy="2031146"/>
              <a:chOff x="2643533" y="2226576"/>
              <a:chExt cx="9350082" cy="2031146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0A24613-BD28-459E-6A06-A1E82A0E9C48}"/>
                  </a:ext>
                </a:extLst>
              </p:cNvPr>
              <p:cNvSpPr txBox="1"/>
              <p:nvPr/>
            </p:nvSpPr>
            <p:spPr>
              <a:xfrm>
                <a:off x="3140866" y="2240752"/>
                <a:ext cx="338346" cy="46615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i="1" dirty="0"/>
                  <a:t>n</a:t>
                </a:r>
              </a:p>
              <a:p>
                <a:endParaRPr lang="en-GB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E7E979A-DB19-A957-8B45-E50E417E9E95}"/>
                  </a:ext>
                </a:extLst>
              </p:cNvPr>
              <p:cNvSpPr txBox="1"/>
              <p:nvPr/>
            </p:nvSpPr>
            <p:spPr>
              <a:xfrm>
                <a:off x="6245606" y="2226576"/>
                <a:ext cx="437582" cy="46615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i="1" dirty="0"/>
                  <a:t>u</a:t>
                </a:r>
                <a:r>
                  <a:rPr lang="en-US" i="1" baseline="-25000" dirty="0"/>
                  <a:t>||</a:t>
                </a:r>
              </a:p>
              <a:p>
                <a:endParaRPr lang="en-GB" dirty="0"/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D05A0F0F-77AC-76B7-8EB6-081CF680711C}"/>
                  </a:ext>
                </a:extLst>
              </p:cNvPr>
              <p:cNvGrpSpPr/>
              <p:nvPr/>
            </p:nvGrpSpPr>
            <p:grpSpPr>
              <a:xfrm>
                <a:off x="9768505" y="3868351"/>
                <a:ext cx="2225110" cy="318751"/>
                <a:chOff x="9788192" y="3868867"/>
                <a:chExt cx="2225110" cy="335151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48DF1882-37D0-E4D6-9256-B4F642913AD5}"/>
                    </a:ext>
                  </a:extLst>
                </p:cNvPr>
                <p:cNvSpPr/>
                <p:nvPr/>
              </p:nvSpPr>
              <p:spPr>
                <a:xfrm>
                  <a:off x="9833951" y="3931926"/>
                  <a:ext cx="2139905" cy="2447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47B37580-6971-AD96-85AC-D95183B8FF1D}"/>
                    </a:ext>
                  </a:extLst>
                </p:cNvPr>
                <p:cNvGrpSpPr/>
                <p:nvPr/>
              </p:nvGrpSpPr>
              <p:grpSpPr>
                <a:xfrm>
                  <a:off x="9788192" y="3868867"/>
                  <a:ext cx="2225110" cy="335151"/>
                  <a:chOff x="9788192" y="3868867"/>
                  <a:chExt cx="2225110" cy="335151"/>
                </a:xfrm>
              </p:grpSpPr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CE1B250D-5272-6ABD-1B01-946734F5BD11}"/>
                      </a:ext>
                    </a:extLst>
                  </p:cNvPr>
                  <p:cNvSpPr txBox="1"/>
                  <p:nvPr/>
                </p:nvSpPr>
                <p:spPr>
                  <a:xfrm>
                    <a:off x="9788192" y="3878323"/>
                    <a:ext cx="492443" cy="30777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-0.3</a:t>
                    </a:r>
                    <a:endParaRPr lang="en-GB" sz="1400" dirty="0"/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DF8FA044-156B-6697-96B9-F0BBBF21BB2A}"/>
                      </a:ext>
                    </a:extLst>
                  </p:cNvPr>
                  <p:cNvSpPr txBox="1"/>
                  <p:nvPr/>
                </p:nvSpPr>
                <p:spPr>
                  <a:xfrm>
                    <a:off x="11580170" y="3868867"/>
                    <a:ext cx="433132" cy="30777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0.3</a:t>
                    </a:r>
                    <a:endParaRPr lang="en-GB" sz="1400" dirty="0"/>
                  </a:p>
                </p:txBody>
              </p:sp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9AD98A82-9B77-C187-CE95-0701E2C9E110}"/>
                      </a:ext>
                    </a:extLst>
                  </p:cNvPr>
                  <p:cNvSpPr txBox="1"/>
                  <p:nvPr/>
                </p:nvSpPr>
                <p:spPr>
                  <a:xfrm>
                    <a:off x="10702160" y="3896240"/>
                    <a:ext cx="433132" cy="30777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0.0</a:t>
                    </a:r>
                    <a:endParaRPr lang="en-GB" sz="1400" dirty="0"/>
                  </a:p>
                </p:txBody>
              </p:sp>
            </p:grp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DCA6A208-857D-7299-1965-B85F6534B5EA}"/>
                  </a:ext>
                </a:extLst>
              </p:cNvPr>
              <p:cNvGrpSpPr/>
              <p:nvPr/>
            </p:nvGrpSpPr>
            <p:grpSpPr>
              <a:xfrm>
                <a:off x="8886050" y="2318971"/>
                <a:ext cx="455245" cy="1535346"/>
                <a:chOff x="3369340" y="2426145"/>
                <a:chExt cx="568718" cy="1535346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DC4CD9D6-9BA8-CD4A-AFE7-52AC4CAAFD48}"/>
                    </a:ext>
                  </a:extLst>
                </p:cNvPr>
                <p:cNvSpPr/>
                <p:nvPr/>
              </p:nvSpPr>
              <p:spPr>
                <a:xfrm>
                  <a:off x="3416724" y="2426145"/>
                  <a:ext cx="385609" cy="153534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C740DC82-B9C2-584D-B72E-294AF2A98404}"/>
                    </a:ext>
                  </a:extLst>
                </p:cNvPr>
                <p:cNvSpPr txBox="1"/>
                <p:nvPr/>
              </p:nvSpPr>
              <p:spPr>
                <a:xfrm>
                  <a:off x="3369340" y="3406625"/>
                  <a:ext cx="568718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0.5</a:t>
                  </a:r>
                </a:p>
                <a:p>
                  <a:endParaRPr lang="en-GB" dirty="0"/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6C83C512-52FB-039A-EF3B-026F1BE22B8C}"/>
                    </a:ext>
                  </a:extLst>
                </p:cNvPr>
                <p:cNvSpPr txBox="1"/>
                <p:nvPr/>
              </p:nvSpPr>
              <p:spPr>
                <a:xfrm>
                  <a:off x="3369340" y="2427051"/>
                  <a:ext cx="568718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1.0</a:t>
                  </a:r>
                </a:p>
                <a:p>
                  <a:endParaRPr lang="en-GB" dirty="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13D62928-B91D-7A13-B938-26E886A88E66}"/>
                  </a:ext>
                </a:extLst>
              </p:cNvPr>
              <p:cNvGrpSpPr/>
              <p:nvPr/>
            </p:nvGrpSpPr>
            <p:grpSpPr>
              <a:xfrm>
                <a:off x="2643533" y="2255922"/>
                <a:ext cx="552772" cy="1715351"/>
                <a:chOff x="2260952" y="2246140"/>
                <a:chExt cx="690554" cy="1715351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4B6196A7-C821-1313-CB5E-8A69481B466C}"/>
                    </a:ext>
                  </a:extLst>
                </p:cNvPr>
                <p:cNvSpPr/>
                <p:nvPr/>
              </p:nvSpPr>
              <p:spPr>
                <a:xfrm>
                  <a:off x="2459089" y="2289097"/>
                  <a:ext cx="385609" cy="167239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045A8D6-6F5E-6C46-269A-219575288EB0}"/>
                    </a:ext>
                  </a:extLst>
                </p:cNvPr>
                <p:cNvSpPr txBox="1"/>
                <p:nvPr/>
              </p:nvSpPr>
              <p:spPr>
                <a:xfrm>
                  <a:off x="2260952" y="3289101"/>
                  <a:ext cx="683327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0.75</a:t>
                  </a:r>
                </a:p>
                <a:p>
                  <a:endParaRPr lang="en-GB" dirty="0"/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4940EB5D-31FE-19DB-6D67-0FAAC129E13A}"/>
                    </a:ext>
                  </a:extLst>
                </p:cNvPr>
                <p:cNvSpPr txBox="1"/>
                <p:nvPr/>
              </p:nvSpPr>
              <p:spPr>
                <a:xfrm>
                  <a:off x="2280714" y="2246140"/>
                  <a:ext cx="670792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1.25</a:t>
                  </a:r>
                </a:p>
                <a:p>
                  <a:endParaRPr lang="en-GB" dirty="0"/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9B17790-5F84-D8EB-D9AB-A83E0917BFE4}"/>
                  </a:ext>
                </a:extLst>
              </p:cNvPr>
              <p:cNvGrpSpPr/>
              <p:nvPr/>
            </p:nvGrpSpPr>
            <p:grpSpPr>
              <a:xfrm>
                <a:off x="6349628" y="3965006"/>
                <a:ext cx="2049142" cy="292716"/>
                <a:chOff x="9030586" y="3972081"/>
                <a:chExt cx="2049142" cy="307777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FB79793D-F228-8D4B-7225-035875911036}"/>
                    </a:ext>
                  </a:extLst>
                </p:cNvPr>
                <p:cNvSpPr/>
                <p:nvPr/>
              </p:nvSpPr>
              <p:spPr>
                <a:xfrm>
                  <a:off x="9030586" y="4002192"/>
                  <a:ext cx="2013098" cy="2767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A4721FB6-3CA7-293F-181D-B42B30B89787}"/>
                    </a:ext>
                  </a:extLst>
                </p:cNvPr>
                <p:cNvGrpSpPr/>
                <p:nvPr/>
              </p:nvGrpSpPr>
              <p:grpSpPr>
                <a:xfrm>
                  <a:off x="9179946" y="3972081"/>
                  <a:ext cx="1899782" cy="307777"/>
                  <a:chOff x="9179946" y="3972081"/>
                  <a:chExt cx="1899782" cy="307777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96B3C6D8-1181-98A5-92E0-50D5CB93C2CA}"/>
                      </a:ext>
                    </a:extLst>
                  </p:cNvPr>
                  <p:cNvSpPr txBox="1"/>
                  <p:nvPr/>
                </p:nvSpPr>
                <p:spPr>
                  <a:xfrm>
                    <a:off x="9179946" y="3972081"/>
                    <a:ext cx="492443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-0.3</a:t>
                    </a:r>
                    <a:endParaRPr lang="en-GB" sz="1400" dirty="0"/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71F514F1-EC82-6E82-0176-77B925262FF0}"/>
                      </a:ext>
                    </a:extLst>
                  </p:cNvPr>
                  <p:cNvSpPr txBox="1"/>
                  <p:nvPr/>
                </p:nvSpPr>
                <p:spPr>
                  <a:xfrm>
                    <a:off x="10646596" y="3972081"/>
                    <a:ext cx="43313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0.3</a:t>
                    </a:r>
                    <a:endParaRPr lang="en-GB" sz="1400" dirty="0"/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115A4569-B039-6F3B-14D8-BB8F26EA6877}"/>
                      </a:ext>
                    </a:extLst>
                  </p:cNvPr>
                  <p:cNvSpPr txBox="1"/>
                  <p:nvPr/>
                </p:nvSpPr>
                <p:spPr>
                  <a:xfrm>
                    <a:off x="9989185" y="3972081"/>
                    <a:ext cx="43313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0.0</a:t>
                    </a:r>
                    <a:endParaRPr lang="en-GB" sz="1400" dirty="0"/>
                  </a:p>
                </p:txBody>
              </p:sp>
            </p:grp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EC1AECE3-B5EF-2DCF-5895-7C92859244DF}"/>
                  </a:ext>
                </a:extLst>
              </p:cNvPr>
              <p:cNvGrpSpPr/>
              <p:nvPr/>
            </p:nvGrpSpPr>
            <p:grpSpPr>
              <a:xfrm>
                <a:off x="3416591" y="3961982"/>
                <a:ext cx="2243754" cy="292716"/>
                <a:chOff x="8799930" y="3972081"/>
                <a:chExt cx="2243754" cy="307777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552F5E3-7C1F-054C-DCD5-640C3FD121FE}"/>
                    </a:ext>
                  </a:extLst>
                </p:cNvPr>
                <p:cNvSpPr/>
                <p:nvPr/>
              </p:nvSpPr>
              <p:spPr>
                <a:xfrm>
                  <a:off x="9030586" y="4002192"/>
                  <a:ext cx="2013098" cy="2767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8DB5B438-D830-C494-1EA9-C8E9B0615D57}"/>
                    </a:ext>
                  </a:extLst>
                </p:cNvPr>
                <p:cNvGrpSpPr/>
                <p:nvPr/>
              </p:nvGrpSpPr>
              <p:grpSpPr>
                <a:xfrm>
                  <a:off x="8799930" y="3972081"/>
                  <a:ext cx="1923536" cy="307777"/>
                  <a:chOff x="8799930" y="3972081"/>
                  <a:chExt cx="1923536" cy="307777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3F585E15-9FCC-636D-7A04-40B4A8A48D0B}"/>
                      </a:ext>
                    </a:extLst>
                  </p:cNvPr>
                  <p:cNvSpPr txBox="1"/>
                  <p:nvPr/>
                </p:nvSpPr>
                <p:spPr>
                  <a:xfrm>
                    <a:off x="8799930" y="3972081"/>
                    <a:ext cx="492443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-0.3</a:t>
                    </a:r>
                    <a:endParaRPr lang="en-GB" sz="1400" dirty="0"/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EE24D10D-702F-01DD-6765-0E3FD003F079}"/>
                      </a:ext>
                    </a:extLst>
                  </p:cNvPr>
                  <p:cNvSpPr txBox="1"/>
                  <p:nvPr/>
                </p:nvSpPr>
                <p:spPr>
                  <a:xfrm>
                    <a:off x="10290334" y="3972081"/>
                    <a:ext cx="43313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0.3</a:t>
                    </a:r>
                    <a:endParaRPr lang="en-GB" sz="1400" dirty="0"/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12CE9252-E90E-F4EF-52F8-963ECBAA0E7A}"/>
                      </a:ext>
                    </a:extLst>
                  </p:cNvPr>
                  <p:cNvSpPr txBox="1"/>
                  <p:nvPr/>
                </p:nvSpPr>
                <p:spPr>
                  <a:xfrm>
                    <a:off x="9591359" y="3972081"/>
                    <a:ext cx="43313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/>
                      <a:t>0.0</a:t>
                    </a:r>
                    <a:endParaRPr lang="en-GB" sz="1400" dirty="0"/>
                  </a:p>
                </p:txBody>
              </p:sp>
            </p:grp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655FC578-F563-24A6-9314-932295CBA747}"/>
                  </a:ext>
                </a:extLst>
              </p:cNvPr>
              <p:cNvGrpSpPr/>
              <p:nvPr/>
            </p:nvGrpSpPr>
            <p:grpSpPr>
              <a:xfrm>
                <a:off x="5857029" y="2319877"/>
                <a:ext cx="416318" cy="1608267"/>
                <a:chOff x="5807412" y="2319877"/>
                <a:chExt cx="416318" cy="1608267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AAFC8421-745E-3E97-2E72-82491351DAD0}"/>
                    </a:ext>
                  </a:extLst>
                </p:cNvPr>
                <p:cNvSpPr/>
                <p:nvPr/>
              </p:nvSpPr>
              <p:spPr>
                <a:xfrm>
                  <a:off x="5875835" y="2319877"/>
                  <a:ext cx="240612" cy="14797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F928D16A-FE54-7177-FD5B-F4F76CB47D62}"/>
                    </a:ext>
                  </a:extLst>
                </p:cNvPr>
                <p:cNvSpPr txBox="1"/>
                <p:nvPr/>
              </p:nvSpPr>
              <p:spPr>
                <a:xfrm>
                  <a:off x="5854552" y="2447550"/>
                  <a:ext cx="338346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1</a:t>
                  </a:r>
                </a:p>
                <a:p>
                  <a:endParaRPr lang="en-GB" dirty="0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84D2AEA-D44C-04D2-73AF-B35A869CCB9F}"/>
                    </a:ext>
                  </a:extLst>
                </p:cNvPr>
                <p:cNvSpPr txBox="1"/>
                <p:nvPr/>
              </p:nvSpPr>
              <p:spPr>
                <a:xfrm>
                  <a:off x="5807412" y="3461990"/>
                  <a:ext cx="416318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-1</a:t>
                  </a:r>
                </a:p>
                <a:p>
                  <a:endParaRPr lang="en-GB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F3E096D-C7B8-6A99-E6DA-DA40A4ED1FB2}"/>
                    </a:ext>
                  </a:extLst>
                </p:cNvPr>
                <p:cNvSpPr txBox="1"/>
                <p:nvPr/>
              </p:nvSpPr>
              <p:spPr>
                <a:xfrm>
                  <a:off x="5854552" y="2948707"/>
                  <a:ext cx="281639" cy="466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sz="1400" dirty="0"/>
                    <a:t>0</a:t>
                  </a:r>
                </a:p>
                <a:p>
                  <a:endParaRPr lang="en-GB" dirty="0"/>
                </a:p>
              </p:txBody>
            </p:sp>
          </p:grp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D3BF3F0-EE74-A674-9E6E-95D10FDB9D59}"/>
                </a:ext>
              </a:extLst>
            </p:cNvPr>
            <p:cNvSpPr txBox="1"/>
            <p:nvPr/>
          </p:nvSpPr>
          <p:spPr>
            <a:xfrm>
              <a:off x="12971469" y="3759846"/>
              <a:ext cx="338346" cy="4661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i="1" dirty="0"/>
                <a:t>z</a:t>
              </a:r>
            </a:p>
            <a:p>
              <a:endParaRPr lang="en-GB" dirty="0"/>
            </a:p>
          </p:txBody>
        </p: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DD36AA29-E0C9-4052-3AA0-06E4CFEC42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936" t="81426" r="39139" b="2298"/>
          <a:stretch>
            <a:fillRect/>
          </a:stretch>
        </p:blipFill>
        <p:spPr>
          <a:xfrm>
            <a:off x="8069527" y="2485496"/>
            <a:ext cx="692553" cy="535459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2F08162F-6478-FBE0-9769-64BDE5387E18}"/>
              </a:ext>
            </a:extLst>
          </p:cNvPr>
          <p:cNvGrpSpPr/>
          <p:nvPr/>
        </p:nvGrpSpPr>
        <p:grpSpPr>
          <a:xfrm>
            <a:off x="304156" y="2468526"/>
            <a:ext cx="927831" cy="928023"/>
            <a:chOff x="194197" y="2375930"/>
            <a:chExt cx="927831" cy="92802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26127BE-AE3F-DE65-0B1A-928ADEB90E6F}"/>
                </a:ext>
              </a:extLst>
            </p:cNvPr>
            <p:cNvSpPr txBox="1"/>
            <p:nvPr/>
          </p:nvSpPr>
          <p:spPr>
            <a:xfrm>
              <a:off x="194197" y="2375930"/>
              <a:ext cx="927831" cy="92802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1400" i="1" dirty="0"/>
                <a:t>kinetic</a:t>
              </a:r>
            </a:p>
            <a:p>
              <a:endParaRPr lang="en-US" sz="1400" i="1" dirty="0"/>
            </a:p>
            <a:p>
              <a:r>
                <a:rPr lang="en-US" sz="1400" i="1" dirty="0"/>
                <a:t>adiabatic</a:t>
              </a:r>
            </a:p>
            <a:p>
              <a:endParaRPr lang="en-US" i="1" dirty="0"/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6F90924-C00E-896B-E78C-1E4F502D9B3D}"/>
                </a:ext>
              </a:extLst>
            </p:cNvPr>
            <p:cNvCxnSpPr/>
            <p:nvPr/>
          </p:nvCxnSpPr>
          <p:spPr>
            <a:xfrm>
              <a:off x="273261" y="2702072"/>
              <a:ext cx="733734" cy="0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9BDA257-8B7F-9A7C-BA3B-6D3825C2F255}"/>
                </a:ext>
              </a:extLst>
            </p:cNvPr>
            <p:cNvCxnSpPr/>
            <p:nvPr/>
          </p:nvCxnSpPr>
          <p:spPr>
            <a:xfrm>
              <a:off x="286769" y="3126476"/>
              <a:ext cx="733734" cy="0"/>
            </a:xfrm>
            <a:prstGeom prst="line">
              <a:avLst/>
            </a:prstGeom>
            <a:ln w="19050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8448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EC2F1-8AE0-0619-A31F-7472B97C8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F4DD33-721A-2E08-4A56-19B608979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648" y="2885016"/>
            <a:ext cx="2814871" cy="716921"/>
          </a:xfrm>
        </p:spPr>
        <p:txBody>
          <a:bodyPr>
            <a:noAutofit/>
          </a:bodyPr>
          <a:lstStyle/>
          <a:p>
            <a:r>
              <a:rPr lang="en-US" dirty="0"/>
              <a:t>Details ….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A75029-4E07-D7D8-9BA7-E3B88FDD54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3806E-E8C5-174E-FF2A-FEC01CC69F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78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9A486-F094-92F5-20D2-BA2056D7B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A0AF31-EEC7-264B-E4BC-A88883447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1D1V system - definitions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39F08-B196-C93A-7A7F-C692BADA10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342859-48C0-C272-FA3D-0333E75EE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8D7062D-0721-BAF9-54B7-6F641007DDA6}"/>
              </a:ext>
            </a:extLst>
          </p:cNvPr>
          <p:cNvGrpSpPr/>
          <p:nvPr/>
        </p:nvGrpSpPr>
        <p:grpSpPr>
          <a:xfrm>
            <a:off x="640986" y="4720637"/>
            <a:ext cx="10442048" cy="1349829"/>
            <a:chOff x="640986" y="4749572"/>
            <a:chExt cx="10442048" cy="134982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54C65D8-BB8D-6AD8-9D37-DFA5039D6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70463" y="4749572"/>
              <a:ext cx="2612571" cy="61443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2584C65-0A7F-52B9-4557-874879E42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0986" y="4749572"/>
              <a:ext cx="6986210" cy="1349829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09ECF9D-5966-8769-40CC-C961C5CC70BC}"/>
              </a:ext>
            </a:extLst>
          </p:cNvPr>
          <p:cNvGrpSpPr/>
          <p:nvPr/>
        </p:nvGrpSpPr>
        <p:grpSpPr>
          <a:xfrm>
            <a:off x="238539" y="3588695"/>
            <a:ext cx="11378317" cy="858685"/>
            <a:chOff x="238539" y="2500681"/>
            <a:chExt cx="11378317" cy="85868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4CD17A6-C230-C7BB-BD2B-A5DA0B93E76C}"/>
                </a:ext>
              </a:extLst>
            </p:cNvPr>
            <p:cNvSpPr txBox="1"/>
            <p:nvPr/>
          </p:nvSpPr>
          <p:spPr>
            <a:xfrm>
              <a:off x="238539" y="2642445"/>
              <a:ext cx="11378317" cy="71692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dirty="0">
                  <a:solidFill>
                    <a:srgbClr val="132B4E"/>
                  </a:solidFill>
                </a:rPr>
                <a:t>Modified sources collect all collision and source terms,  </a:t>
              </a:r>
              <a:endParaRPr lang="en-US" dirty="0">
                <a:solidFill>
                  <a:srgbClr val="FF0000"/>
                </a:solidFill>
              </a:endParaRPr>
            </a:p>
            <a:p>
              <a:pPr>
                <a:spcBef>
                  <a:spcPts val="600"/>
                </a:spcBef>
              </a:pPr>
              <a:r>
                <a:rPr lang="en-US" dirty="0">
                  <a:solidFill>
                    <a:srgbClr val="132B4E"/>
                  </a:solidFill>
                </a:rPr>
                <a:t>Write in terms of the marginalized contributions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7359FED-A91D-F117-55C3-AA11AB159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88907" b="58887"/>
            <a:stretch>
              <a:fillRect/>
            </a:stretch>
          </p:blipFill>
          <p:spPr>
            <a:xfrm>
              <a:off x="5904549" y="2500681"/>
              <a:ext cx="774984" cy="554955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B1EAB7AE-A31A-83A3-4EE0-9D2EF50C9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076" y="1210961"/>
            <a:ext cx="5263848" cy="5660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73AC15-7944-9430-41BB-77C0002EE9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325" y="1285234"/>
            <a:ext cx="2419048" cy="3289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A7771B-17AB-9658-0A5B-AEDFB6C7991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169" b="49978"/>
          <a:stretch>
            <a:fillRect/>
          </a:stretch>
        </p:blipFill>
        <p:spPr>
          <a:xfrm>
            <a:off x="2770418" y="2005714"/>
            <a:ext cx="4591079" cy="5832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2ED9AA0-6F2D-62F5-766F-FB23C3CFB54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418" t="51453"/>
          <a:stretch>
            <a:fillRect/>
          </a:stretch>
        </p:blipFill>
        <p:spPr>
          <a:xfrm>
            <a:off x="3188828" y="2758037"/>
            <a:ext cx="4342220" cy="56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91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AEA4B-AFA4-BB3D-2CFE-721DF63B2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B562D4-BEE0-8CED-4355-45E78D65A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Implementation details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4FC5B7-98C4-BFDF-727D-9F7444DF71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B315B9-C8BC-4E3C-FDA3-6878B4C77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971745-8637-8F0E-6B08-074400BB4ED9}"/>
                  </a:ext>
                </a:extLst>
              </p:cNvPr>
              <p:cNvSpPr txBox="1"/>
              <p:nvPr/>
            </p:nvSpPr>
            <p:spPr>
              <a:xfrm>
                <a:off x="670340" y="1516493"/>
                <a:ext cx="9686832" cy="41390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Spatial grid : element boundaries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 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𝑒𝑙𝑒𝑚𝑒𝑛𝑡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971745-8637-8F0E-6B08-074400BB4E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40" y="1516493"/>
                <a:ext cx="9686832" cy="413908"/>
              </a:xfrm>
              <a:prstGeom prst="rect">
                <a:avLst/>
              </a:prstGeom>
              <a:blipFill>
                <a:blip r:embed="rId2"/>
                <a:stretch>
                  <a:fillRect l="-566" t="-8824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7CAE59E1-5BCA-D808-E032-1DAADAEE6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22" y="1965328"/>
            <a:ext cx="5427671" cy="7556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AEB5AD-4546-9DEA-51CE-940CF5266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00" y="1689101"/>
            <a:ext cx="4812883" cy="8656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57196CA-8915-C745-982A-5F763306F667}"/>
                  </a:ext>
                </a:extLst>
              </p:cNvPr>
              <p:cNvSpPr txBox="1"/>
              <p:nvPr/>
            </p:nvSpPr>
            <p:spPr>
              <a:xfrm>
                <a:off x="670340" y="2919843"/>
                <a:ext cx="9686832" cy="41390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dirty="0"/>
                  <a:t>Velocity grid : element boundaries transition smoothly around </a:t>
                </a:r>
                <a:r>
                  <a:rPr lang="en-US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baseline="-25000" dirty="0" err="1"/>
                  <a:t>coarse</a:t>
                </a:r>
                <a:r>
                  <a:rPr lang="en-US" dirty="0"/>
                  <a:t> from uniform to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||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57196CA-8915-C745-982A-5F763306F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40" y="2919843"/>
                <a:ext cx="9686832" cy="413908"/>
              </a:xfrm>
              <a:prstGeom prst="rect">
                <a:avLst/>
              </a:prstGeom>
              <a:blipFill>
                <a:blip r:embed="rId5"/>
                <a:stretch>
                  <a:fillRect l="-566" t="-5882" b="-14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7EA6BE80-9EBB-2731-0B11-187DC166A2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851" y="3467888"/>
            <a:ext cx="2697618" cy="6012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2B1FFB-3494-FD6C-72A5-8827C84499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8160" y="3478552"/>
            <a:ext cx="2222432" cy="5086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27A1BC0-5332-CFB1-BC91-94AC9F3C53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4134" y="3423092"/>
            <a:ext cx="2378872" cy="6449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8DFADC-F88A-F141-39D9-5F20BD3E3198}"/>
              </a:ext>
            </a:extLst>
          </p:cNvPr>
          <p:cNvSpPr txBox="1"/>
          <p:nvPr/>
        </p:nvSpPr>
        <p:spPr>
          <a:xfrm>
            <a:off x="232189" y="4585389"/>
            <a:ext cx="11378317" cy="41390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>
                <a:solidFill>
                  <a:srgbClr val="132B4E"/>
                </a:solidFill>
              </a:rPr>
              <a:t>Midplane source - </a:t>
            </a:r>
            <a:r>
              <a:rPr lang="en-US" dirty="0" err="1">
                <a:solidFill>
                  <a:srgbClr val="132B4E"/>
                </a:solidFill>
              </a:rPr>
              <a:t>marginalised</a:t>
            </a:r>
            <a:r>
              <a:rPr lang="en-US" dirty="0">
                <a:solidFill>
                  <a:srgbClr val="132B4E"/>
                </a:solidFill>
              </a:rPr>
              <a:t> form</a:t>
            </a:r>
          </a:p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FA0796-25C8-1E6F-1676-66191B1C790E}"/>
              </a:ext>
            </a:extLst>
          </p:cNvPr>
          <p:cNvSpPr txBox="1"/>
          <p:nvPr/>
        </p:nvSpPr>
        <p:spPr>
          <a:xfrm>
            <a:off x="251239" y="1103743"/>
            <a:ext cx="11378317" cy="41390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/>
              <a:t>Non-uniform grid</a:t>
            </a:r>
          </a:p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E188549-B20A-4F8B-E493-AB455D8868C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8258" b="40953"/>
          <a:stretch>
            <a:fillRect/>
          </a:stretch>
        </p:blipFill>
        <p:spPr>
          <a:xfrm>
            <a:off x="1016277" y="5055732"/>
            <a:ext cx="5922988" cy="7451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0901F95-C9D7-3F0C-63DE-F39703B6CA8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285" t="58822" r="19775"/>
          <a:stretch>
            <a:fillRect/>
          </a:stretch>
        </p:blipFill>
        <p:spPr>
          <a:xfrm>
            <a:off x="7555324" y="5135933"/>
            <a:ext cx="3076395" cy="60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76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6E178-FF6A-9585-A00A-2A3CD624A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FBA9780-C25C-63FD-2D54-DFCD73583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16921"/>
          </a:xfrm>
        </p:spPr>
        <p:txBody>
          <a:bodyPr>
            <a:noAutofit/>
          </a:bodyPr>
          <a:lstStyle/>
          <a:p>
            <a:r>
              <a:rPr lang="en-US" dirty="0"/>
              <a:t>Implementation - moment constraints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67AF6-7DB5-1805-9A05-DAFBBC1559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2105518" cy="365125"/>
          </a:xfrm>
        </p:spPr>
        <p:txBody>
          <a:bodyPr/>
          <a:lstStyle/>
          <a:p>
            <a:r>
              <a:rPr lang="en-US" dirty="0" err="1"/>
              <a:t>KfT</a:t>
            </a:r>
            <a:r>
              <a:rPr lang="en-US" dirty="0"/>
              <a:t> - 1D1V demo - ECW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762AAE-D9BA-8B94-8F21-7B26264EF1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7097B4-39B3-44DA-2C0D-A150F4466DA3}"/>
                  </a:ext>
                </a:extLst>
              </p:cNvPr>
              <p:cNvSpPr txBox="1"/>
              <p:nvPr/>
            </p:nvSpPr>
            <p:spPr>
              <a:xfrm>
                <a:off x="238539" y="1160893"/>
                <a:ext cx="10018853" cy="106160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At the end of each RK stage, the current shape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won’t generally satisfy the constraints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/>
                  <a:t>- define the applied correction so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does :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7097B4-39B3-44DA-2C0D-A150F4466D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1160893"/>
                <a:ext cx="10018853" cy="1061607"/>
              </a:xfrm>
              <a:prstGeom prst="rect">
                <a:avLst/>
              </a:prstGeom>
              <a:blipFill>
                <a:blip r:embed="rId2"/>
                <a:stretch>
                  <a:fillRect l="-487" t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9ABA9B8B-5F48-D2F0-E3E4-5B61A1DA2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7590" y="1697963"/>
            <a:ext cx="3221801" cy="307773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29105670-6C93-D5BD-741E-1750E6B37F8E}"/>
              </a:ext>
            </a:extLst>
          </p:cNvPr>
          <p:cNvGrpSpPr/>
          <p:nvPr/>
        </p:nvGrpSpPr>
        <p:grpSpPr>
          <a:xfrm>
            <a:off x="1967332" y="2152850"/>
            <a:ext cx="3785795" cy="1297880"/>
            <a:chOff x="966044" y="2502734"/>
            <a:chExt cx="4173441" cy="150122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138FC6E-C851-DA34-09E0-B47B846D6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69306" b="66446"/>
            <a:stretch>
              <a:fillRect/>
            </a:stretch>
          </p:blipFill>
          <p:spPr>
            <a:xfrm>
              <a:off x="966044" y="2528134"/>
              <a:ext cx="1237406" cy="51435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3851D37-D72F-67D3-C6F1-CB2747B16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1266" r="26993" b="72079"/>
            <a:stretch>
              <a:fillRect/>
            </a:stretch>
          </p:blipFill>
          <p:spPr>
            <a:xfrm>
              <a:off x="3397250" y="2502734"/>
              <a:ext cx="1682750" cy="42799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98C6F43-B215-2564-73E1-E744D2E6B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30745" r="63478" b="33554"/>
            <a:stretch>
              <a:fillRect/>
            </a:stretch>
          </p:blipFill>
          <p:spPr>
            <a:xfrm>
              <a:off x="966044" y="2980771"/>
              <a:ext cx="1472356" cy="54725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2667037-297E-CDC8-5228-7A62B4F25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6446" r="44261"/>
            <a:stretch>
              <a:fillRect/>
            </a:stretch>
          </p:blipFill>
          <p:spPr>
            <a:xfrm>
              <a:off x="966044" y="3489611"/>
              <a:ext cx="2247056" cy="51435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4374E35-24DA-A736-DD1A-8575270DA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5519" t="40182" r="21107" b="41011"/>
            <a:stretch>
              <a:fillRect/>
            </a:stretch>
          </p:blipFill>
          <p:spPr>
            <a:xfrm>
              <a:off x="3352800" y="3106385"/>
              <a:ext cx="1748586" cy="28829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0BE7E90-CFE9-9CBD-D754-C645EA75F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6626" t="71756"/>
            <a:stretch>
              <a:fillRect/>
            </a:stretch>
          </p:blipFill>
          <p:spPr>
            <a:xfrm>
              <a:off x="3390900" y="3571003"/>
              <a:ext cx="1748585" cy="432958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0447D598-AA2F-97B9-4650-A3933975C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00" y="3920626"/>
            <a:ext cx="1901482" cy="73418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5CA4121-C781-E46F-FCA3-4B6722528E4A}"/>
              </a:ext>
            </a:extLst>
          </p:cNvPr>
          <p:cNvSpPr txBox="1"/>
          <p:nvPr/>
        </p:nvSpPr>
        <p:spPr>
          <a:xfrm>
            <a:off x="244889" y="3564176"/>
            <a:ext cx="3253961" cy="3631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/>
              <a:t>- 3x3 </a:t>
            </a:r>
            <a:r>
              <a:rPr lang="en-US" dirty="0"/>
              <a:t>matrix inverse for </a:t>
            </a:r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A,B,C</a:t>
            </a:r>
            <a:r>
              <a:rPr lang="en-US" dirty="0"/>
              <a:t> :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B4CF883-C117-2055-E523-A382D2871D76}"/>
              </a:ext>
            </a:extLst>
          </p:cNvPr>
          <p:cNvGrpSpPr/>
          <p:nvPr/>
        </p:nvGrpSpPr>
        <p:grpSpPr>
          <a:xfrm>
            <a:off x="6741578" y="2104794"/>
            <a:ext cx="4781019" cy="1338679"/>
            <a:chOff x="6805078" y="2439330"/>
            <a:chExt cx="4979781" cy="1520541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75C028BD-BD75-F6BB-4749-EEC36F1A8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81457" b="48057"/>
            <a:stretch>
              <a:fillRect/>
            </a:stretch>
          </p:blipFill>
          <p:spPr>
            <a:xfrm>
              <a:off x="6805078" y="2472929"/>
              <a:ext cx="1226189" cy="509210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A7574476-9419-DFD8-4DA9-0D5B7D172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48056" r="77735" b="1"/>
            <a:stretch>
              <a:fillRect/>
            </a:stretch>
          </p:blipFill>
          <p:spPr>
            <a:xfrm>
              <a:off x="9275126" y="2439330"/>
              <a:ext cx="1472356" cy="509209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DB8106FE-A040-F929-6381-D4450FC77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4569" r="41319" b="48057"/>
            <a:stretch>
              <a:fillRect/>
            </a:stretch>
          </p:blipFill>
          <p:spPr>
            <a:xfrm>
              <a:off x="6805078" y="2945645"/>
              <a:ext cx="2255733" cy="509210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75AF1116-605C-A97C-8D1B-61B10A587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4569" t="48056" r="37478" b="-1048"/>
            <a:stretch>
              <a:fillRect/>
            </a:stretch>
          </p:blipFill>
          <p:spPr>
            <a:xfrm>
              <a:off x="9275126" y="2921506"/>
              <a:ext cx="2509733" cy="519492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D67C8AA-D538-5F29-F860-001C31A57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4517" b="48056"/>
            <a:stretch>
              <a:fillRect/>
            </a:stretch>
          </p:blipFill>
          <p:spPr>
            <a:xfrm>
              <a:off x="6805078" y="3450660"/>
              <a:ext cx="2346448" cy="509211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9447E49E-23DB-49AC-FBAB-505CA2149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4517" t="48057" r="13406"/>
            <a:stretch>
              <a:fillRect/>
            </a:stretch>
          </p:blipFill>
          <p:spPr>
            <a:xfrm>
              <a:off x="9275126" y="3419463"/>
              <a:ext cx="1459863" cy="509209"/>
            </a:xfrm>
            <a:prstGeom prst="rect">
              <a:avLst/>
            </a:prstGeom>
          </p:spPr>
        </p:pic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6DFA8935-CF0E-8CEC-8DA7-33E4026498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66767"/>
          <a:stretch>
            <a:fillRect/>
          </a:stretch>
        </p:blipFill>
        <p:spPr>
          <a:xfrm>
            <a:off x="3234211" y="4065109"/>
            <a:ext cx="2742644" cy="484812"/>
          </a:xfrm>
          <a:prstGeom prst="rect">
            <a:avLst/>
          </a:prstGeom>
        </p:spPr>
      </p:pic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1645B5E-9D71-B0AB-01B4-1D7FE726CD60}"/>
              </a:ext>
            </a:extLst>
          </p:cNvPr>
          <p:cNvCxnSpPr>
            <a:cxnSpLocks/>
          </p:cNvCxnSpPr>
          <p:nvPr/>
        </p:nvCxnSpPr>
        <p:spPr>
          <a:xfrm>
            <a:off x="2662632" y="4287717"/>
            <a:ext cx="38151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6A3560-6B56-5C4D-8A03-C9190BBAA02F}"/>
                  </a:ext>
                </a:extLst>
              </p:cNvPr>
              <p:cNvSpPr txBox="1"/>
              <p:nvPr/>
            </p:nvSpPr>
            <p:spPr>
              <a:xfrm>
                <a:off x="238539" y="4808275"/>
                <a:ext cx="10018853" cy="106160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Modification to prevent oscillation at sheath entrance going towards steady state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/>
                  <a:t>- weight so </a:t>
                </a:r>
                <a:r>
                  <a:rPr lang="en-US" i="1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B,C</a:t>
                </a:r>
                <a:r>
                  <a:rPr lang="en-US" dirty="0"/>
                  <a:t> corrections go to 0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||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: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6A3560-6B56-5C4D-8A03-C9190BBAA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4808275"/>
                <a:ext cx="10018853" cy="1061607"/>
              </a:xfrm>
              <a:prstGeom prst="rect">
                <a:avLst/>
              </a:prstGeom>
              <a:blipFill>
                <a:blip r:embed="rId8"/>
                <a:stretch>
                  <a:fillRect l="-487" t="-3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14F6BE35-B299-82C8-61D8-EFE9F0C6293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70681"/>
          <a:stretch>
            <a:fillRect/>
          </a:stretch>
        </p:blipFill>
        <p:spPr>
          <a:xfrm>
            <a:off x="4933709" y="5308862"/>
            <a:ext cx="5988028" cy="4572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8851D71-8B54-1D17-7C45-5A3FD5DBB20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3616" b="34843"/>
          <a:stretch>
            <a:fillRect/>
          </a:stretch>
        </p:blipFill>
        <p:spPr>
          <a:xfrm>
            <a:off x="6364088" y="4102618"/>
            <a:ext cx="2742644" cy="4601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9E9FD88-720C-1ED8-A3C0-C08A4851231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2942"/>
          <a:stretch>
            <a:fillRect/>
          </a:stretch>
        </p:blipFill>
        <p:spPr>
          <a:xfrm>
            <a:off x="8988299" y="4067115"/>
            <a:ext cx="2742644" cy="54062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1FCAD4B-F40D-68BB-A68E-93F3CAE5852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394" t="24742" r="41991" b="34063"/>
          <a:stretch>
            <a:fillRect/>
          </a:stretch>
        </p:blipFill>
        <p:spPr>
          <a:xfrm>
            <a:off x="5931281" y="5949108"/>
            <a:ext cx="2471004" cy="54529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492DDF2-B321-A450-0BD7-1C29A380EBC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394" t="63340" r="27398"/>
          <a:stretch>
            <a:fillRect/>
          </a:stretch>
        </p:blipFill>
        <p:spPr>
          <a:xfrm>
            <a:off x="8753222" y="5979123"/>
            <a:ext cx="3212797" cy="48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42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2F56"/>
      </a:dk1>
      <a:lt1>
        <a:srgbClr val="FFFFFF"/>
      </a:lt1>
      <a:dk2>
        <a:srgbClr val="000000"/>
      </a:dk2>
      <a:lt2>
        <a:srgbClr val="D1D2D3"/>
      </a:lt2>
      <a:accent1>
        <a:srgbClr val="002F56"/>
      </a:accent1>
      <a:accent2>
        <a:srgbClr val="F6D34D"/>
      </a:accent2>
      <a:accent3>
        <a:srgbClr val="006F45"/>
      </a:accent3>
      <a:accent4>
        <a:srgbClr val="0082CA"/>
      </a:accent4>
      <a:accent5>
        <a:srgbClr val="C9242C"/>
      </a:accent5>
      <a:accent6>
        <a:srgbClr val="808283"/>
      </a:accent6>
      <a:hlink>
        <a:srgbClr val="002F56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KAEA presentation (widescreen)-v4" id="{60BF19D2-2AFC-7D40-B10F-E02292CED2D6}" vid="{344D2DA7-7D26-A847-8A27-E85A15182C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UKAEA presentation widescreen</Template>
  <TotalTime>0</TotalTime>
  <Words>1982</Words>
  <Application>Microsoft Office PowerPoint</Application>
  <PresentationFormat>Widescreen</PresentationFormat>
  <Paragraphs>291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Black</vt:lpstr>
      <vt:lpstr>Calibri</vt:lpstr>
      <vt:lpstr>Cambria Math</vt:lpstr>
      <vt:lpstr>Times New Roman</vt:lpstr>
      <vt:lpstr>Office Theme</vt:lpstr>
      <vt:lpstr>Acrobat Document</vt:lpstr>
      <vt:lpstr>PowerPoint Presentation</vt:lpstr>
      <vt:lpstr>Overview</vt:lpstr>
      <vt:lpstr>Moment-kinetic approach - 1D1V</vt:lpstr>
      <vt:lpstr>Moment-kinetic approach - 1D1V</vt:lpstr>
      <vt:lpstr>Moment-kinetic approach - 1D1V</vt:lpstr>
      <vt:lpstr>Moment-kinetic approach - electrons</vt:lpstr>
      <vt:lpstr>Implementation - KfT - grid</vt:lpstr>
      <vt:lpstr>Implementation - KfT - BCs</vt:lpstr>
      <vt:lpstr>Implementation - KfT - time-advance</vt:lpstr>
      <vt:lpstr>Implementation - KfT - IMEX ARK JFNK</vt:lpstr>
      <vt:lpstr>Example : adiabatic electrons</vt:lpstr>
      <vt:lpstr>Example : …. convergence</vt:lpstr>
      <vt:lpstr>Example : …. convergence</vt:lpstr>
      <vt:lpstr>Example : …. + recycling neutrals</vt:lpstr>
      <vt:lpstr>Ongoing and future work</vt:lpstr>
      <vt:lpstr>Example : kinetic ions and electrons</vt:lpstr>
      <vt:lpstr>Details ….</vt:lpstr>
      <vt:lpstr>1D1V system - definitions</vt:lpstr>
      <vt:lpstr>Implementation details</vt:lpstr>
      <vt:lpstr>Implementation - moment constraints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Newton, Sarah L</dc:creator>
  <cp:lastModifiedBy>Newton, Sarah L</cp:lastModifiedBy>
  <cp:revision>224</cp:revision>
  <cp:lastPrinted>2017-03-10T11:43:47Z</cp:lastPrinted>
  <dcterms:created xsi:type="dcterms:W3CDTF">2026-10-02T17:29:59Z</dcterms:created>
  <dcterms:modified xsi:type="dcterms:W3CDTF">2026-10-07T12:04:30Z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2759de7-3255-46b5-8dfe-736652f9c6c1_Enabled">
    <vt:lpwstr>true</vt:lpwstr>
  </property>
  <property fmtid="{D5CDD505-2E9C-101B-9397-08002B2CF9AE}" pid="3" name="MSIP_Label_22759de7-3255-46b5-8dfe-736652f9c6c1_SetDate">
    <vt:lpwstr>2022-10-14T08:35:44Z</vt:lpwstr>
  </property>
  <property fmtid="{D5CDD505-2E9C-101B-9397-08002B2CF9AE}" pid="4" name="MSIP_Label_22759de7-3255-46b5-8dfe-736652f9c6c1_Method">
    <vt:lpwstr>Standard</vt:lpwstr>
  </property>
  <property fmtid="{D5CDD505-2E9C-101B-9397-08002B2CF9AE}" pid="5" name="MSIP_Label_22759de7-3255-46b5-8dfe-736652f9c6c1_Name">
    <vt:lpwstr>22759de7-3255-46b5-8dfe-736652f9c6c1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ActionId">
    <vt:lpwstr>05906721-d4f5-4961-97bc-efe86c56c4c4</vt:lpwstr>
  </property>
  <property fmtid="{D5CDD505-2E9C-101B-9397-08002B2CF9AE}" pid="8" name="MSIP_Label_22759de7-3255-46b5-8dfe-736652f9c6c1_ContentBits">
    <vt:lpwstr>0</vt:lpwstr>
  </property>
</Properties>
</file>