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25"/>
  </p:notesMasterIdLst>
  <p:handoutMasterIdLst>
    <p:handoutMasterId r:id="rId26"/>
  </p:handoutMasterIdLst>
  <p:sldIdLst>
    <p:sldId id="257" r:id="rId5"/>
    <p:sldId id="589" r:id="rId6"/>
    <p:sldId id="588" r:id="rId7"/>
    <p:sldId id="591" r:id="rId8"/>
    <p:sldId id="572" r:id="rId9"/>
    <p:sldId id="574" r:id="rId10"/>
    <p:sldId id="582" r:id="rId11"/>
    <p:sldId id="578" r:id="rId12"/>
    <p:sldId id="592" r:id="rId13"/>
    <p:sldId id="597" r:id="rId14"/>
    <p:sldId id="593" r:id="rId15"/>
    <p:sldId id="575" r:id="rId16"/>
    <p:sldId id="598" r:id="rId17"/>
    <p:sldId id="570" r:id="rId18"/>
    <p:sldId id="586" r:id="rId19"/>
    <p:sldId id="573" r:id="rId20"/>
    <p:sldId id="577" r:id="rId21"/>
    <p:sldId id="585" r:id="rId22"/>
    <p:sldId id="587" r:id="rId23"/>
    <p:sldId id="537" r:id="rId24"/>
  </p:sldIdLst>
  <p:sldSz cx="12192000" cy="6858000"/>
  <p:notesSz cx="6858000" cy="9144000"/>
  <p:embeddedFontLst>
    <p:embeddedFont>
      <p:font typeface="Cambria Math" panose="02040503050406030204" pitchFamily="18" charset="0"/>
      <p:regular r:id="rId27"/>
    </p:embeddedFont>
    <p:embeddedFont>
      <p:font typeface="Constantia" panose="02030602050306030303" pitchFamily="18" charset="0"/>
      <p:regular r:id="rId28"/>
      <p:bold r:id="rId29"/>
      <p:italic r:id="rId30"/>
      <p:boldItalic r:id="rId31"/>
    </p:embeddedFont>
    <p:embeddedFont>
      <p:font typeface="Open Sans" panose="020B0606030504020204" pitchFamily="34" charset="0"/>
      <p:regular r:id="rId32"/>
      <p:bold r:id="rId33"/>
      <p:italic r:id="rId34"/>
      <p:boldItalic r:id="rId35"/>
    </p:embeddedFont>
  </p:embeddedFont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ert Nijsen" initials="GN" lastIdx="47" clrIdx="0">
    <p:extLst>
      <p:ext uri="{19B8F6BF-5375-455C-9EA6-DF929625EA0E}">
        <p15:presenceInfo xmlns:p15="http://schemas.microsoft.com/office/powerpoint/2012/main" userId="S::geert@o2communicatie.nl::fb4c12ae-5a84-4618-a7c7-551b4906f844" providerId="AD"/>
      </p:ext>
    </p:extLst>
  </p:cmAuthor>
  <p:cmAuthor id="2" name="Gijs Derks" initials="GD" lastIdx="1" clrIdx="1">
    <p:extLst>
      <p:ext uri="{19B8F6BF-5375-455C-9EA6-DF929625EA0E}">
        <p15:presenceInfo xmlns:p15="http://schemas.microsoft.com/office/powerpoint/2012/main" userId="S::derks@differ.nl::8fe5d806-9cfc-49d2-b83d-c9eac5d0d73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A0AFF"/>
    <a:srgbClr val="00FF00"/>
    <a:srgbClr val="FF00FF"/>
    <a:srgbClr val="42677F"/>
    <a:srgbClr val="1D4857"/>
    <a:srgbClr val="FCF6FF"/>
    <a:srgbClr val="FDF5FD"/>
    <a:srgbClr val="0CB458"/>
    <a:srgbClr val="2585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0311BA-E8D1-4706-B86E-5A79C484EF51}" v="663" dt="2026-01-16T08:41:16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Stijl, gemiddeld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Stijl, gemiddeld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ijl, gemiddeld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286" autoAdjust="0"/>
    <p:restoredTop sz="75182" autoAdjust="0"/>
  </p:normalViewPr>
  <p:slideViewPr>
    <p:cSldViewPr snapToGrid="0" snapToObjects="1" showGuides="1">
      <p:cViewPr varScale="1">
        <p:scale>
          <a:sx n="72" d="100"/>
          <a:sy n="72" d="100"/>
        </p:scale>
        <p:origin x="460" y="3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napToObjects="1">
      <p:cViewPr varScale="1">
        <p:scale>
          <a:sx n="50" d="100"/>
          <a:sy n="50" d="100"/>
        </p:scale>
        <p:origin x="2708" y="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handoutMaster" Target="handoutMasters/handoutMaster1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8.fntdata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3.fntdata"/><Relationship Id="rId41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2.fntdata"/><Relationship Id="rId36" Type="http://schemas.openxmlformats.org/officeDocument/2006/relationships/commentAuthors" Target="comment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5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7.fntdata"/><Relationship Id="rId38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5DB19F5-574E-49CF-8CA4-2D8D581085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D58B710-766B-440E-B46B-779B60D59DF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B11316-1D74-4551-9409-D18E5F7B4ED8}" type="datetimeFigureOut">
              <a:rPr lang="nl-NL" smtClean="0"/>
              <a:t>05/okt/26</a:t>
            </a:fld>
            <a:endParaRPr lang="nl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4580F4-AFDB-440A-870B-4A165DF87BD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31BA6C-7819-46EA-AE75-D5229B2092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98726-D119-4DC0-9DD9-6F25F0A3D3CC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2907266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4DDE06-D79E-4B2D-B90A-65608204DC48}" type="datetimeFigureOut">
              <a:rPr lang="nl-NL" smtClean="0"/>
              <a:t>05/okt/26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6DEF54-6215-4A11-85A8-655592631808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583261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8464047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see from the comparison with experiments that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DEF54-6215-4A11-85A8-655592631808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177520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3" Type="http://schemas.microsoft.com/office/2007/relationships/hdphoto" Target="../media/hdphoto2.wdp"/><Relationship Id="rId7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microsoft.com/office/2007/relationships/hdphoto" Target="../media/hdphoto1.wdp"/><Relationship Id="rId5" Type="http://schemas.openxmlformats.org/officeDocument/2006/relationships/image" Target="../media/image6.png"/><Relationship Id="rId10" Type="http://schemas.openxmlformats.org/officeDocument/2006/relationships/image" Target="../media/image3.png"/><Relationship Id="rId4" Type="http://schemas.openxmlformats.org/officeDocument/2006/relationships/image" Target="../media/image5.jpg"/><Relationship Id="rId9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5.jp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DIFF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Afbeelding 28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1203F8B5-AD8A-4768-A6A3-D70AF851606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63" r="19211" b="444"/>
          <a:stretch/>
        </p:blipFill>
        <p:spPr>
          <a:xfrm>
            <a:off x="0" y="1"/>
            <a:ext cx="12192000" cy="6866912"/>
          </a:xfrm>
          <a:prstGeom prst="rect">
            <a:avLst/>
          </a:prstGeom>
        </p:spPr>
      </p:pic>
      <p:pic>
        <p:nvPicPr>
          <p:cNvPr id="12" name="Afbeelding 28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B1F1DCA6-EACF-41CF-8D01-5C81C1658E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63" r="42519" b="444"/>
          <a:stretch/>
        </p:blipFill>
        <p:spPr>
          <a:xfrm>
            <a:off x="0" y="1"/>
            <a:ext cx="7426036" cy="686691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28AED6-AB27-4CD6-9A3E-9E8C200584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57221" y="824654"/>
            <a:ext cx="6956245" cy="1410070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GB" noProof="0" dirty="0"/>
              <a:t>Click to edit title style</a:t>
            </a:r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D422B-081F-4C4B-8A3F-40615718DB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57221" y="2314631"/>
            <a:ext cx="6956245" cy="1063093"/>
          </a:xfrm>
        </p:spPr>
        <p:txBody>
          <a:bodyPr lIns="9000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Click to edit subtitle style</a:t>
            </a:r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C42F8C46-8E51-4D21-9D5D-2B7BD96928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7220" y="4230432"/>
            <a:ext cx="6956245" cy="365125"/>
          </a:xfrm>
        </p:spPr>
        <p:txBody>
          <a:bodyPr vert="horz" lIns="91440" tIns="45720" rIns="0" bIns="45720" rtlCol="0" anchor="ctr">
            <a:noAutofit/>
          </a:bodyPr>
          <a:lstStyle>
            <a:lvl1pPr>
              <a:lnSpc>
                <a:spcPct val="100000"/>
              </a:lnSpc>
              <a:defRPr lang="nl-NL" sz="2200" spc="-4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author/presenter + congress/event name</a:t>
            </a:r>
            <a:endParaRPr lang="en-GB" noProof="0" dirty="0"/>
          </a:p>
        </p:txBody>
      </p:sp>
      <p:pic>
        <p:nvPicPr>
          <p:cNvPr id="19" name="Afbeelding 18">
            <a:extLst>
              <a:ext uri="{FF2B5EF4-FFF2-40B4-BE49-F238E27FC236}">
                <a16:creationId xmlns:a16="http://schemas.microsoft.com/office/drawing/2014/main" id="{2834D921-AC8F-463B-AA39-12AC9CC520B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400" y="5847488"/>
            <a:ext cx="400070" cy="648000"/>
          </a:xfrm>
          <a:prstGeom prst="rect">
            <a:avLst/>
          </a:prstGeom>
        </p:spPr>
      </p:pic>
      <p:pic>
        <p:nvPicPr>
          <p:cNvPr id="21" name="Afbeelding 20">
            <a:extLst>
              <a:ext uri="{FF2B5EF4-FFF2-40B4-BE49-F238E27FC236}">
                <a16:creationId xmlns:a16="http://schemas.microsoft.com/office/drawing/2014/main" id="{4612B797-2D80-458A-8656-9BC30F61DB4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009" y="5813031"/>
            <a:ext cx="2857924" cy="7128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DF87308-019A-4476-AFD8-6FE705BF0D8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b="3579"/>
          <a:stretch/>
        </p:blipFill>
        <p:spPr>
          <a:xfrm>
            <a:off x="9204043" y="1849181"/>
            <a:ext cx="1663314" cy="137474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11A3A3"/>
            </a:solidFill>
            <a:miter lim="800000"/>
          </a:ln>
          <a:effectLst/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4C55085A-6402-44F8-8963-7D654C90CF4C}"/>
              </a:ext>
            </a:extLst>
          </p:cNvPr>
          <p:cNvSpPr/>
          <p:nvPr userDrawn="1"/>
        </p:nvSpPr>
        <p:spPr>
          <a:xfrm>
            <a:off x="9204045" y="3475269"/>
            <a:ext cx="1697720" cy="663336"/>
          </a:xfrm>
          <a:prstGeom prst="rect">
            <a:avLst/>
          </a:prstGeom>
          <a:noFill/>
          <a:ln w="38100">
            <a:solidFill>
              <a:srgbClr val="1F233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bg2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control</a:t>
            </a:r>
          </a:p>
        </p:txBody>
      </p:sp>
      <p:cxnSp>
        <p:nvCxnSpPr>
          <p:cNvPr id="15" name="Connector: Elbow 14">
            <a:extLst>
              <a:ext uri="{FF2B5EF4-FFF2-40B4-BE49-F238E27FC236}">
                <a16:creationId xmlns:a16="http://schemas.microsoft.com/office/drawing/2014/main" id="{ABD58173-68F9-49E5-93F3-524D9348DF8A}"/>
              </a:ext>
            </a:extLst>
          </p:cNvPr>
          <p:cNvCxnSpPr>
            <a:cxnSpLocks/>
            <a:stCxn id="22" idx="3"/>
            <a:endCxn id="14" idx="3"/>
          </p:cNvCxnSpPr>
          <p:nvPr userDrawn="1"/>
        </p:nvCxnSpPr>
        <p:spPr>
          <a:xfrm>
            <a:off x="10884561" y="3030232"/>
            <a:ext cx="17204" cy="776705"/>
          </a:xfrm>
          <a:prstGeom prst="bentConnector3">
            <a:avLst>
              <a:gd name="adj1" fmla="val 3275517"/>
            </a:avLst>
          </a:prstGeom>
          <a:ln w="38100">
            <a:solidFill>
              <a:srgbClr val="11A3A3"/>
            </a:solidFill>
            <a:tailEnd type="triangle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74D3B22C-8392-4207-87D6-709897E88D75}"/>
              </a:ext>
            </a:extLst>
          </p:cNvPr>
          <p:cNvCxnSpPr>
            <a:cxnSpLocks/>
            <a:stCxn id="14" idx="1"/>
            <a:endCxn id="22" idx="1"/>
          </p:cNvCxnSpPr>
          <p:nvPr userDrawn="1"/>
        </p:nvCxnSpPr>
        <p:spPr>
          <a:xfrm rot="10800000">
            <a:off x="9186841" y="3030233"/>
            <a:ext cx="17204" cy="776705"/>
          </a:xfrm>
          <a:prstGeom prst="bentConnector3">
            <a:avLst>
              <a:gd name="adj1" fmla="val 3545768"/>
            </a:avLst>
          </a:prstGeom>
          <a:ln w="38100">
            <a:solidFill>
              <a:srgbClr val="1F23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7150073C-F5BD-412F-8145-981431441F1A}"/>
              </a:ext>
            </a:extLst>
          </p:cNvPr>
          <p:cNvSpPr/>
          <p:nvPr userDrawn="1"/>
        </p:nvSpPr>
        <p:spPr>
          <a:xfrm>
            <a:off x="8877581" y="306865"/>
            <a:ext cx="225914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cap="all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Integrated Modeling</a:t>
            </a:r>
          </a:p>
          <a:p>
            <a:pPr algn="ctr"/>
            <a:r>
              <a:rPr lang="en-US" sz="1600" b="1" i="0" cap="all" dirty="0">
                <a:solidFill>
                  <a:srgbClr val="000000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For Control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516A1D9-499B-4B7E-99B4-EF6DDBE45000}"/>
              </a:ext>
            </a:extLst>
          </p:cNvPr>
          <p:cNvSpPr/>
          <p:nvPr userDrawn="1"/>
        </p:nvSpPr>
        <p:spPr>
          <a:xfrm>
            <a:off x="9186841" y="2804387"/>
            <a:ext cx="1697720" cy="451689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2"/>
              </a:solidFill>
              <a:latin typeface="Constantia" panose="02030602050306030303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366FAE1-8010-4268-97B1-78E698A1A8D7}"/>
              </a:ext>
            </a:extLst>
          </p:cNvPr>
          <p:cNvSpPr/>
          <p:nvPr userDrawn="1"/>
        </p:nvSpPr>
        <p:spPr>
          <a:xfrm>
            <a:off x="9186841" y="1802547"/>
            <a:ext cx="1697720" cy="451689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2"/>
              </a:solidFill>
              <a:latin typeface="Constantia" panose="02030602050306030303" pitchFamily="18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3389895-68B4-44AE-9BC5-D9B8ED093B3C}"/>
              </a:ext>
            </a:extLst>
          </p:cNvPr>
          <p:cNvSpPr/>
          <p:nvPr userDrawn="1"/>
        </p:nvSpPr>
        <p:spPr>
          <a:xfrm>
            <a:off x="9186840" y="2305038"/>
            <a:ext cx="1697720" cy="451689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bg2"/>
              </a:solidFill>
              <a:latin typeface="Constantia" panose="02030602050306030303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9352578-0D90-4324-8C01-12CFA0B7A3F5}"/>
                  </a:ext>
                </a:extLst>
              </p:cNvPr>
              <p:cNvSpPr/>
              <p:nvPr userDrawn="1"/>
            </p:nvSpPr>
            <p:spPr>
              <a:xfrm>
                <a:off x="9169637" y="920728"/>
                <a:ext cx="1697720" cy="663336"/>
              </a:xfrm>
              <a:prstGeom prst="rect">
                <a:avLst/>
              </a:prstGeom>
              <a:noFill/>
              <a:ln w="38100">
                <a:solidFill>
                  <a:srgbClr val="1F2335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sz="1800" b="0" i="0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Δ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sz="1800" b="0" i="0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uncertainty</m:t>
                          </m:r>
                        </m:sub>
                      </m:sSub>
                    </m:oMath>
                  </m:oMathPara>
                </a14:m>
                <a:endParaRPr lang="en-US" sz="2400" i="0" dirty="0">
                  <a:solidFill>
                    <a:schemeClr val="bg2"/>
                  </a:solidFill>
                  <a:latin typeface="Constantia" panose="02030602050306030303" pitchFamily="18" charset="0"/>
                </a:endParaRPr>
              </a:p>
            </p:txBody>
          </p:sp>
        </mc:Choice>
        <mc:Fallback xmlns=""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9352578-0D90-4324-8C01-12CFA0B7A3F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 userDrawn="1"/>
            </p:nvSpPr>
            <p:spPr>
              <a:xfrm>
                <a:off x="9169637" y="920728"/>
                <a:ext cx="1697720" cy="66333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38100">
                <a:solidFill>
                  <a:srgbClr val="1F2335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5" name="Connector: Elbow 44">
            <a:extLst>
              <a:ext uri="{FF2B5EF4-FFF2-40B4-BE49-F238E27FC236}">
                <a16:creationId xmlns:a16="http://schemas.microsoft.com/office/drawing/2014/main" id="{2B05554F-381E-4739-AA30-1C67E54906D0}"/>
              </a:ext>
            </a:extLst>
          </p:cNvPr>
          <p:cNvCxnSpPr>
            <a:cxnSpLocks/>
            <a:stCxn id="23" idx="3"/>
            <a:endCxn id="43" idx="3"/>
          </p:cNvCxnSpPr>
          <p:nvPr userDrawn="1"/>
        </p:nvCxnSpPr>
        <p:spPr>
          <a:xfrm flipH="1" flipV="1">
            <a:off x="10867357" y="1252396"/>
            <a:ext cx="17204" cy="775996"/>
          </a:xfrm>
          <a:prstGeom prst="bentConnector3">
            <a:avLst>
              <a:gd name="adj1" fmla="val -3175512"/>
            </a:avLst>
          </a:prstGeom>
          <a:ln w="38100">
            <a:solidFill>
              <a:srgbClr val="11A3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Connector: Elbow 49">
            <a:extLst>
              <a:ext uri="{FF2B5EF4-FFF2-40B4-BE49-F238E27FC236}">
                <a16:creationId xmlns:a16="http://schemas.microsoft.com/office/drawing/2014/main" id="{684E6D05-D0DA-4C11-8DD5-1E3F803E4AF5}"/>
              </a:ext>
            </a:extLst>
          </p:cNvPr>
          <p:cNvCxnSpPr>
            <a:cxnSpLocks/>
            <a:stCxn id="43" idx="1"/>
            <a:endCxn id="23" idx="1"/>
          </p:cNvCxnSpPr>
          <p:nvPr userDrawn="1"/>
        </p:nvCxnSpPr>
        <p:spPr>
          <a:xfrm rot="10800000" flipH="1" flipV="1">
            <a:off x="9169637" y="1252396"/>
            <a:ext cx="17204" cy="775996"/>
          </a:xfrm>
          <a:prstGeom prst="bentConnector3">
            <a:avLst>
              <a:gd name="adj1" fmla="val -3535852"/>
            </a:avLst>
          </a:prstGeom>
          <a:ln w="38100">
            <a:solidFill>
              <a:srgbClr val="1F23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2BBFDA45-10A5-4E7B-A61D-E7A8A50D551F}"/>
              </a:ext>
            </a:extLst>
          </p:cNvPr>
          <p:cNvCxnSpPr>
            <a:cxnSpLocks/>
            <a:stCxn id="25" idx="3"/>
          </p:cNvCxnSpPr>
          <p:nvPr userDrawn="1"/>
        </p:nvCxnSpPr>
        <p:spPr>
          <a:xfrm>
            <a:off x="10884560" y="2530883"/>
            <a:ext cx="1072382" cy="0"/>
          </a:xfrm>
          <a:prstGeom prst="straightConnector1">
            <a:avLst/>
          </a:prstGeom>
          <a:ln w="38100">
            <a:solidFill>
              <a:srgbClr val="11A3A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>
            <a:extLst>
              <a:ext uri="{FF2B5EF4-FFF2-40B4-BE49-F238E27FC236}">
                <a16:creationId xmlns:a16="http://schemas.microsoft.com/office/drawing/2014/main" id="{5E7513EF-3C6E-4367-8940-3D83A7FE37F3}"/>
              </a:ext>
            </a:extLst>
          </p:cNvPr>
          <p:cNvCxnSpPr>
            <a:cxnSpLocks/>
            <a:endCxn id="25" idx="1"/>
          </p:cNvCxnSpPr>
          <p:nvPr userDrawn="1"/>
        </p:nvCxnSpPr>
        <p:spPr>
          <a:xfrm>
            <a:off x="8097255" y="2530135"/>
            <a:ext cx="1089585" cy="748"/>
          </a:xfrm>
          <a:prstGeom prst="straightConnector1">
            <a:avLst/>
          </a:prstGeom>
          <a:ln w="38100">
            <a:solidFill>
              <a:srgbClr val="1F2335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TUeLogo">
            <a:extLst>
              <a:ext uri="{FF2B5EF4-FFF2-40B4-BE49-F238E27FC236}">
                <a16:creationId xmlns:a16="http://schemas.microsoft.com/office/drawing/2014/main" id="{EB35E595-8643-455A-BB43-2F4DBA8E7B96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5154947" y="5847488"/>
            <a:ext cx="1283509" cy="643886"/>
          </a:xfrm>
          <a:prstGeom prst="rect">
            <a:avLst/>
          </a:prstGeom>
          <a:solidFill>
            <a:srgbClr val="1D4857"/>
          </a:solidFill>
        </p:spPr>
      </p:pic>
      <p:pic>
        <p:nvPicPr>
          <p:cNvPr id="27" name="Picture 4">
            <a:extLst>
              <a:ext uri="{FF2B5EF4-FFF2-40B4-BE49-F238E27FC236}">
                <a16:creationId xmlns:a16="http://schemas.microsoft.com/office/drawing/2014/main" id="{08962CFD-2413-4C75-A1F3-163BD108C88B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0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734" y="5754229"/>
            <a:ext cx="287655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7910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DIFFER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Afbeelding 28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D9F435A3-E874-40A9-950D-F3B08E5200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  <a14:imgEffect>
                      <a14:brightnessContrast bright="7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1163" r="19211" b="444"/>
          <a:stretch/>
        </p:blipFill>
        <p:spPr>
          <a:xfrm>
            <a:off x="0" y="1"/>
            <a:ext cx="12192000" cy="6866912"/>
          </a:xfrm>
          <a:prstGeom prst="rect">
            <a:avLst/>
          </a:prstGeom>
        </p:spPr>
      </p:pic>
      <p:pic>
        <p:nvPicPr>
          <p:cNvPr id="13" name="Afbeelding 12" descr="Afbeelding met vrouw, natuur&#10;&#10;Automatisch gegenereerde beschrijving">
            <a:extLst>
              <a:ext uri="{FF2B5EF4-FFF2-40B4-BE49-F238E27FC236}">
                <a16:creationId xmlns:a16="http://schemas.microsoft.com/office/drawing/2014/main" id="{2512E1A9-7D7F-4934-B6A5-91A80978680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93" t="52" r="22941"/>
          <a:stretch/>
        </p:blipFill>
        <p:spPr>
          <a:xfrm flipV="1">
            <a:off x="3782576" y="-1"/>
            <a:ext cx="8414444" cy="6858001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EE28AED6-AB27-4CD6-9A3E-9E8C200584D6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64248" y="1174120"/>
            <a:ext cx="7011815" cy="1410070"/>
          </a:xfrm>
          <a:prstGeom prst="rect">
            <a:avLst/>
          </a:prstGeom>
        </p:spPr>
        <p:txBody>
          <a:bodyPr bIns="0" anchor="t">
            <a:normAutofit/>
          </a:bodyPr>
          <a:lstStyle>
            <a:lvl1pPr algn="l">
              <a:defRPr sz="42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add take home message (one line)</a:t>
            </a:r>
            <a:endParaRPr lang="en-GB" noProof="0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212D422B-081F-4C4B-8A3F-40615718DBC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664248" y="2659093"/>
            <a:ext cx="7011815" cy="1063093"/>
          </a:xfrm>
        </p:spPr>
        <p:txBody>
          <a:bodyPr lIns="90000">
            <a:normAutofit/>
          </a:bodyPr>
          <a:lstStyle>
            <a:lvl1pPr marL="0" indent="0" algn="l">
              <a:buNone/>
              <a:defRPr sz="22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key information</a:t>
            </a:r>
            <a:br>
              <a:rPr lang="en-US" dirty="0"/>
            </a:br>
            <a:r>
              <a:rPr lang="en-US" dirty="0"/>
              <a:t>to be displayed as final slide during discussion </a:t>
            </a:r>
            <a:endParaRPr lang="nl-NL" dirty="0"/>
          </a:p>
        </p:txBody>
      </p:sp>
      <p:sp>
        <p:nvSpPr>
          <p:cNvPr id="17" name="Tijdelijke aanduiding voor tekst 7">
            <a:extLst>
              <a:ext uri="{FF2B5EF4-FFF2-40B4-BE49-F238E27FC236}">
                <a16:creationId xmlns:a16="http://schemas.microsoft.com/office/drawing/2014/main" id="{C42F8C46-8E51-4D21-9D5D-2B7BD96928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674757" y="4156198"/>
            <a:ext cx="7001305" cy="365125"/>
          </a:xfrm>
        </p:spPr>
        <p:txBody>
          <a:bodyPr vert="horz" lIns="91440" tIns="45720" rIns="0" bIns="45720" rtlCol="0" anchor="ctr">
            <a:noAutofit/>
          </a:bodyPr>
          <a:lstStyle>
            <a:lvl1pPr>
              <a:lnSpc>
                <a:spcPct val="100000"/>
              </a:lnSpc>
              <a:defRPr lang="nl-NL" sz="2200" spc="-40" baseline="0" dirty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Click to edit author/presenter</a:t>
            </a:r>
            <a:endParaRPr lang="en-GB" noProof="0" dirty="0"/>
          </a:p>
        </p:txBody>
      </p:sp>
      <p:pic>
        <p:nvPicPr>
          <p:cNvPr id="21" name="Afbeelding 20">
            <a:extLst>
              <a:ext uri="{FF2B5EF4-FFF2-40B4-BE49-F238E27FC236}">
                <a16:creationId xmlns:a16="http://schemas.microsoft.com/office/drawing/2014/main" id="{4612B797-2D80-458A-8656-9BC30F61DB45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2158" y="5813031"/>
            <a:ext cx="2857924" cy="71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305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 - Custom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kstvak 10">
            <a:extLst>
              <a:ext uri="{FF2B5EF4-FFF2-40B4-BE49-F238E27FC236}">
                <a16:creationId xmlns:a16="http://schemas.microsoft.com/office/drawing/2014/main" id="{842E7C8E-4FEA-4866-8D67-3D0CA3CC4ECF}"/>
              </a:ext>
            </a:extLst>
          </p:cNvPr>
          <p:cNvSpPr txBox="1"/>
          <p:nvPr userDrawn="1"/>
        </p:nvSpPr>
        <p:spPr>
          <a:xfrm>
            <a:off x="-3541100" y="2091690"/>
            <a:ext cx="2535952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1400" noProof="0" dirty="0">
                <a:solidFill>
                  <a:schemeClr val="bg2"/>
                </a:solidFill>
              </a:rPr>
              <a:t>After replacing a new image:</a:t>
            </a:r>
            <a:br>
              <a:rPr lang="en-US" sz="1400" noProof="0" dirty="0">
                <a:solidFill>
                  <a:schemeClr val="bg2"/>
                </a:solidFill>
              </a:rPr>
            </a:br>
            <a:r>
              <a:rPr lang="en-US" sz="1400" noProof="0" dirty="0">
                <a:solidFill>
                  <a:schemeClr val="bg2"/>
                </a:solidFill>
              </a:rPr>
              <a:t>make sure to arrange the image</a:t>
            </a:r>
            <a:br>
              <a:rPr lang="en-US" sz="1400" noProof="0" dirty="0">
                <a:solidFill>
                  <a:schemeClr val="bg2"/>
                </a:solidFill>
              </a:rPr>
            </a:br>
            <a:r>
              <a:rPr lang="en-US" sz="1400" noProof="0" dirty="0">
                <a:solidFill>
                  <a:schemeClr val="bg2"/>
                </a:solidFill>
              </a:rPr>
              <a:t>to the background</a:t>
            </a:r>
          </a:p>
        </p:txBody>
      </p:sp>
      <p:sp>
        <p:nvSpPr>
          <p:cNvPr id="12" name="Gelijkbenige driehoek 11">
            <a:extLst>
              <a:ext uri="{FF2B5EF4-FFF2-40B4-BE49-F238E27FC236}">
                <a16:creationId xmlns:a16="http://schemas.microsoft.com/office/drawing/2014/main" id="{C9D9E286-C0FC-4596-85E8-38564247CDC5}"/>
              </a:ext>
            </a:extLst>
          </p:cNvPr>
          <p:cNvSpPr/>
          <p:nvPr userDrawn="1"/>
        </p:nvSpPr>
        <p:spPr>
          <a:xfrm rot="5400000" flipH="1">
            <a:off x="-1005157" y="2192392"/>
            <a:ext cx="217170" cy="18721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260C74DA-30F0-4253-B617-8A070B7777C2}"/>
              </a:ext>
            </a:extLst>
          </p:cNvPr>
          <p:cNvSpPr txBox="1"/>
          <p:nvPr userDrawn="1"/>
        </p:nvSpPr>
        <p:spPr>
          <a:xfrm>
            <a:off x="-2945103" y="3268980"/>
            <a:ext cx="193995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GB" sz="1400" noProof="0" dirty="0">
                <a:solidFill>
                  <a:schemeClr val="bg2"/>
                </a:solidFill>
              </a:rPr>
              <a:t>Don’t add an image,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in the circle placeholder</a:t>
            </a:r>
          </a:p>
        </p:txBody>
      </p:sp>
      <p:sp>
        <p:nvSpPr>
          <p:cNvPr id="14" name="Gelijkbenige driehoek 13">
            <a:extLst>
              <a:ext uri="{FF2B5EF4-FFF2-40B4-BE49-F238E27FC236}">
                <a16:creationId xmlns:a16="http://schemas.microsoft.com/office/drawing/2014/main" id="{2B710E17-039F-48FA-84AA-5509F0041060}"/>
              </a:ext>
            </a:extLst>
          </p:cNvPr>
          <p:cNvSpPr/>
          <p:nvPr userDrawn="1"/>
        </p:nvSpPr>
        <p:spPr>
          <a:xfrm rot="5400000" flipH="1">
            <a:off x="-1005157" y="3369682"/>
            <a:ext cx="217170" cy="187216"/>
          </a:xfrm>
          <a:prstGeom prst="triangle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3F5081-ADEB-4F7F-BC74-2680E2B4AA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92" y="-1"/>
            <a:ext cx="12200192" cy="6860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216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content slide: fullscre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1C9A692-14AE-4628-BC7A-01FC2AED47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0000" y="76813"/>
            <a:ext cx="10946800" cy="1130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>
              <a:defRPr lang="nl-NL" dirty="0"/>
            </a:lvl1pPr>
          </a:lstStyle>
          <a:p>
            <a:pPr lvl="0"/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A03E38F0-AFEB-4D48-9A07-6D7D2F9A84B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1146563" y="1769063"/>
            <a:ext cx="10160237" cy="4136437"/>
          </a:xfrm>
        </p:spPr>
        <p:txBody>
          <a:bodyPr/>
          <a:lstStyle>
            <a:lvl1pPr marL="203200" indent="-203200">
              <a:buFont typeface="Arial" panose="020B0604020202020204" pitchFamily="34" charset="0"/>
              <a:buChar char="•"/>
              <a:defRPr/>
            </a:lvl1pPr>
            <a:lvl2pPr>
              <a:spcBef>
                <a:spcPts val="400"/>
              </a:spcBef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A00A7BDA-065E-4DB2-8FCC-E1F72517F5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4959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56B1E6E1-D838-4D74-BB40-D99B32CF7F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706" y="76813"/>
            <a:ext cx="10958582" cy="113084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GB" noProof="0" dirty="0"/>
              <a:t>Click to edit title style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11BF839-02E3-4C7D-9EAD-E3D6CEF991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56102" y="1769062"/>
            <a:ext cx="10153650" cy="4131617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GB" noProof="0" dirty="0"/>
              <a:t>Click to edit text style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20B0E81-3B52-4998-8953-800B819F09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00609" y="6073200"/>
            <a:ext cx="7878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CF26CF14-CA55-4C05-9804-096C821AFF5B}" type="slidenum">
              <a:rPr lang="nl-NL" smtClean="0"/>
              <a:pPr/>
              <a:t>‹#›</a:t>
            </a:fld>
            <a:endParaRPr lang="nl-NL" dirty="0"/>
          </a:p>
        </p:txBody>
      </p:sp>
      <p:cxnSp>
        <p:nvCxnSpPr>
          <p:cNvPr id="28" name="Rechte verbindingslijn 27">
            <a:extLst>
              <a:ext uri="{FF2B5EF4-FFF2-40B4-BE49-F238E27FC236}">
                <a16:creationId xmlns:a16="http://schemas.microsoft.com/office/drawing/2014/main" id="{3AE83F09-AB9A-4A63-9E26-72CDB273A38F}"/>
              </a:ext>
            </a:extLst>
          </p:cNvPr>
          <p:cNvCxnSpPr/>
          <p:nvPr userDrawn="1"/>
        </p:nvCxnSpPr>
        <p:spPr>
          <a:xfrm>
            <a:off x="0" y="1327950"/>
            <a:ext cx="4980562" cy="0"/>
          </a:xfrm>
          <a:prstGeom prst="line">
            <a:avLst/>
          </a:prstGeom>
          <a:ln w="25400" cap="rnd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kstvak 6">
            <a:extLst>
              <a:ext uri="{FF2B5EF4-FFF2-40B4-BE49-F238E27FC236}">
                <a16:creationId xmlns:a16="http://schemas.microsoft.com/office/drawing/2014/main" id="{AE9E0087-4B1F-49F6-840E-E51EFCB56C9B}"/>
              </a:ext>
            </a:extLst>
          </p:cNvPr>
          <p:cNvSpPr txBox="1"/>
          <p:nvPr userDrawn="1"/>
        </p:nvSpPr>
        <p:spPr>
          <a:xfrm>
            <a:off x="-2208343" y="169759"/>
            <a:ext cx="18982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noProof="0" dirty="0">
                <a:solidFill>
                  <a:schemeClr val="bg2"/>
                </a:solidFill>
              </a:rPr>
              <a:t>Colours you can use</a:t>
            </a:r>
            <a:br>
              <a:rPr lang="en-GB" sz="1400" noProof="0" dirty="0">
                <a:solidFill>
                  <a:schemeClr val="bg2"/>
                </a:solidFill>
              </a:rPr>
            </a:br>
            <a:r>
              <a:rPr lang="en-GB" sz="1400" noProof="0" dirty="0">
                <a:solidFill>
                  <a:schemeClr val="bg2"/>
                </a:solidFill>
              </a:rPr>
              <a:t>from the colour palette</a:t>
            </a: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CEBB7260-3041-4FA8-804F-1508C5166B67}"/>
              </a:ext>
            </a:extLst>
          </p:cNvPr>
          <p:cNvSpPr txBox="1"/>
          <p:nvPr userDrawn="1"/>
        </p:nvSpPr>
        <p:spPr>
          <a:xfrm>
            <a:off x="-1773141" y="744154"/>
            <a:ext cx="10294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230 / 130 / 0</a:t>
            </a:r>
          </a:p>
        </p:txBody>
      </p:sp>
      <p:sp>
        <p:nvSpPr>
          <p:cNvPr id="12" name="Rechthoek 11">
            <a:extLst>
              <a:ext uri="{FF2B5EF4-FFF2-40B4-BE49-F238E27FC236}">
                <a16:creationId xmlns:a16="http://schemas.microsoft.com/office/drawing/2014/main" id="{824A7630-8387-41C4-9F4C-9F495A494852}"/>
              </a:ext>
            </a:extLst>
          </p:cNvPr>
          <p:cNvSpPr/>
          <p:nvPr userDrawn="1"/>
        </p:nvSpPr>
        <p:spPr>
          <a:xfrm>
            <a:off x="-2053071" y="790518"/>
            <a:ext cx="215048" cy="2150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7" name="Tekstvak 16">
            <a:extLst>
              <a:ext uri="{FF2B5EF4-FFF2-40B4-BE49-F238E27FC236}">
                <a16:creationId xmlns:a16="http://schemas.microsoft.com/office/drawing/2014/main" id="{168FF990-6680-4B40-A836-1BD155BA7663}"/>
              </a:ext>
            </a:extLst>
          </p:cNvPr>
          <p:cNvSpPr txBox="1"/>
          <p:nvPr userDrawn="1"/>
        </p:nvSpPr>
        <p:spPr>
          <a:xfrm>
            <a:off x="-1773141" y="1103105"/>
            <a:ext cx="111761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94 / 179 / 5</a:t>
            </a:r>
          </a:p>
        </p:txBody>
      </p:sp>
      <p:sp>
        <p:nvSpPr>
          <p:cNvPr id="18" name="Rechthoek 17">
            <a:extLst>
              <a:ext uri="{FF2B5EF4-FFF2-40B4-BE49-F238E27FC236}">
                <a16:creationId xmlns:a16="http://schemas.microsoft.com/office/drawing/2014/main" id="{ACAA715D-60D7-445E-950C-A9C64264646D}"/>
              </a:ext>
            </a:extLst>
          </p:cNvPr>
          <p:cNvSpPr/>
          <p:nvPr userDrawn="1"/>
        </p:nvSpPr>
        <p:spPr>
          <a:xfrm>
            <a:off x="-2053071" y="1149469"/>
            <a:ext cx="215048" cy="2150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3375ACB5-9D43-4919-8788-A29540D290B1}"/>
              </a:ext>
            </a:extLst>
          </p:cNvPr>
          <p:cNvSpPr txBox="1"/>
          <p:nvPr userDrawn="1"/>
        </p:nvSpPr>
        <p:spPr>
          <a:xfrm>
            <a:off x="-1773141" y="1462056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69 / 133 / 136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31353075-2B89-4C0B-876D-DD1CD854E32C}"/>
              </a:ext>
            </a:extLst>
          </p:cNvPr>
          <p:cNvSpPr/>
          <p:nvPr userDrawn="1"/>
        </p:nvSpPr>
        <p:spPr>
          <a:xfrm>
            <a:off x="-2053071" y="1508420"/>
            <a:ext cx="215048" cy="2150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562EC549-450B-40B7-80B7-2E5B787B0F74}"/>
              </a:ext>
            </a:extLst>
          </p:cNvPr>
          <p:cNvSpPr txBox="1"/>
          <p:nvPr userDrawn="1"/>
        </p:nvSpPr>
        <p:spPr>
          <a:xfrm>
            <a:off x="-1773141" y="1821007"/>
            <a:ext cx="101239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nl-NL" sz="1400" dirty="0">
                <a:solidFill>
                  <a:schemeClr val="bg2"/>
                </a:solidFill>
              </a:rPr>
              <a:t>57 / 87 / 163</a:t>
            </a: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2CCE84B7-282D-4BA5-AA3B-3BBA12C0BAC9}"/>
              </a:ext>
            </a:extLst>
          </p:cNvPr>
          <p:cNvSpPr/>
          <p:nvPr userDrawn="1"/>
        </p:nvSpPr>
        <p:spPr>
          <a:xfrm>
            <a:off x="-2053071" y="1867371"/>
            <a:ext cx="215048" cy="2150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3" name="Tekstvak 22">
            <a:extLst>
              <a:ext uri="{FF2B5EF4-FFF2-40B4-BE49-F238E27FC236}">
                <a16:creationId xmlns:a16="http://schemas.microsoft.com/office/drawing/2014/main" id="{913F1C8B-D55C-46D5-8E94-3BC739783825}"/>
              </a:ext>
            </a:extLst>
          </p:cNvPr>
          <p:cNvSpPr txBox="1"/>
          <p:nvPr userDrawn="1"/>
        </p:nvSpPr>
        <p:spPr>
          <a:xfrm>
            <a:off x="-1773141" y="2179958"/>
            <a:ext cx="132279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1400" dirty="0">
                <a:solidFill>
                  <a:schemeClr val="bg2"/>
                </a:solidFill>
              </a:rPr>
              <a:t>66 / 103 / 127</a:t>
            </a:r>
          </a:p>
        </p:txBody>
      </p:sp>
      <p:sp>
        <p:nvSpPr>
          <p:cNvPr id="24" name="Rechthoek 23">
            <a:extLst>
              <a:ext uri="{FF2B5EF4-FFF2-40B4-BE49-F238E27FC236}">
                <a16:creationId xmlns:a16="http://schemas.microsoft.com/office/drawing/2014/main" id="{442A86BD-59A5-48A2-9F87-F628C4659469}"/>
              </a:ext>
            </a:extLst>
          </p:cNvPr>
          <p:cNvSpPr/>
          <p:nvPr userDrawn="1"/>
        </p:nvSpPr>
        <p:spPr>
          <a:xfrm>
            <a:off x="-2053071" y="2226322"/>
            <a:ext cx="215048" cy="2150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11" name="Groep 10">
            <a:extLst>
              <a:ext uri="{FF2B5EF4-FFF2-40B4-BE49-F238E27FC236}">
                <a16:creationId xmlns:a16="http://schemas.microsoft.com/office/drawing/2014/main" id="{DE98A86A-946A-481C-AD49-4ECB4466EFFD}"/>
              </a:ext>
            </a:extLst>
          </p:cNvPr>
          <p:cNvGrpSpPr/>
          <p:nvPr userDrawn="1"/>
        </p:nvGrpSpPr>
        <p:grpSpPr>
          <a:xfrm>
            <a:off x="-2274277" y="136525"/>
            <a:ext cx="2126134" cy="2463669"/>
            <a:chOff x="-1989269" y="136525"/>
            <a:chExt cx="1710726" cy="2463669"/>
          </a:xfrm>
        </p:grpSpPr>
        <p:cxnSp>
          <p:nvCxnSpPr>
            <p:cNvPr id="9" name="Rechte verbindingslijn 8">
              <a:extLst>
                <a:ext uri="{FF2B5EF4-FFF2-40B4-BE49-F238E27FC236}">
                  <a16:creationId xmlns:a16="http://schemas.microsoft.com/office/drawing/2014/main" id="{A2CA6ED0-99F3-4BD1-A890-99F5A0A7475D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136525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Rechte verbindingslijn 24">
              <a:extLst>
                <a:ext uri="{FF2B5EF4-FFF2-40B4-BE49-F238E27FC236}">
                  <a16:creationId xmlns:a16="http://schemas.microsoft.com/office/drawing/2014/main" id="{4F9DBFAC-9644-4491-BD6D-DB9F32B9D223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692107"/>
              <a:ext cx="1710726" cy="0"/>
            </a:xfrm>
            <a:prstGeom prst="line">
              <a:avLst/>
            </a:prstGeom>
            <a:ln w="63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Rechte verbindingslijn 25">
              <a:extLst>
                <a:ext uri="{FF2B5EF4-FFF2-40B4-BE49-F238E27FC236}">
                  <a16:creationId xmlns:a16="http://schemas.microsoft.com/office/drawing/2014/main" id="{C62C0298-2532-4B79-B7D6-9120FFAF5FE7}"/>
                </a:ext>
              </a:extLst>
            </p:cNvPr>
            <p:cNvCxnSpPr>
              <a:cxnSpLocks/>
            </p:cNvCxnSpPr>
            <p:nvPr userDrawn="1"/>
          </p:nvCxnSpPr>
          <p:spPr>
            <a:xfrm flipH="1">
              <a:off x="-1989269" y="2600194"/>
              <a:ext cx="1710726" cy="0"/>
            </a:xfrm>
            <a:prstGeom prst="line">
              <a:avLst/>
            </a:prstGeom>
            <a:ln w="1905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7" name="Tekstvak 26">
            <a:extLst>
              <a:ext uri="{FF2B5EF4-FFF2-40B4-BE49-F238E27FC236}">
                <a16:creationId xmlns:a16="http://schemas.microsoft.com/office/drawing/2014/main" id="{3604120A-74F3-4913-9C0C-C316E84178BC}"/>
              </a:ext>
            </a:extLst>
          </p:cNvPr>
          <p:cNvSpPr txBox="1"/>
          <p:nvPr userDrawn="1"/>
        </p:nvSpPr>
        <p:spPr>
          <a:xfrm>
            <a:off x="12520337" y="5719982"/>
            <a:ext cx="12474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below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29" name="Gelijkbenige driehoek 28">
            <a:extLst>
              <a:ext uri="{FF2B5EF4-FFF2-40B4-BE49-F238E27FC236}">
                <a16:creationId xmlns:a16="http://schemas.microsoft.com/office/drawing/2014/main" id="{35426E9F-4CB0-4951-8E6D-27D9E43F8FB0}"/>
              </a:ext>
            </a:extLst>
          </p:cNvPr>
          <p:cNvSpPr/>
          <p:nvPr userDrawn="1"/>
        </p:nvSpPr>
        <p:spPr>
          <a:xfrm rot="16200000">
            <a:off x="12306037" y="5820684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0" name="Tekstvak 29">
            <a:extLst>
              <a:ext uri="{FF2B5EF4-FFF2-40B4-BE49-F238E27FC236}">
                <a16:creationId xmlns:a16="http://schemas.microsoft.com/office/drawing/2014/main" id="{7D347FC8-28AB-41E4-A90B-6F8EEFC490AC}"/>
              </a:ext>
            </a:extLst>
          </p:cNvPr>
          <p:cNvSpPr txBox="1"/>
          <p:nvPr userDrawn="1"/>
        </p:nvSpPr>
        <p:spPr>
          <a:xfrm>
            <a:off x="12520337" y="1575523"/>
            <a:ext cx="124906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>
                <a:solidFill>
                  <a:schemeClr val="bg2"/>
                </a:solidFill>
              </a:rPr>
              <a:t>No content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above</a:t>
            </a:r>
            <a:r>
              <a:rPr lang="nl-NL" sz="1400" dirty="0">
                <a:solidFill>
                  <a:schemeClr val="bg2"/>
                </a:solidFill>
              </a:rPr>
              <a:t> </a:t>
            </a:r>
            <a:r>
              <a:rPr lang="nl-NL" sz="1400" dirty="0" err="1">
                <a:solidFill>
                  <a:schemeClr val="bg2"/>
                </a:solidFill>
              </a:rPr>
              <a:t>this</a:t>
            </a:r>
            <a:r>
              <a:rPr lang="nl-NL" sz="1400" dirty="0">
                <a:solidFill>
                  <a:schemeClr val="bg2"/>
                </a:solidFill>
              </a:rPr>
              <a:t> line</a:t>
            </a:r>
          </a:p>
        </p:txBody>
      </p:sp>
      <p:sp>
        <p:nvSpPr>
          <p:cNvPr id="31" name="Gelijkbenige driehoek 30">
            <a:extLst>
              <a:ext uri="{FF2B5EF4-FFF2-40B4-BE49-F238E27FC236}">
                <a16:creationId xmlns:a16="http://schemas.microsoft.com/office/drawing/2014/main" id="{D86B6D5B-55CD-4151-B10E-963BB875D274}"/>
              </a:ext>
            </a:extLst>
          </p:cNvPr>
          <p:cNvSpPr/>
          <p:nvPr userDrawn="1"/>
        </p:nvSpPr>
        <p:spPr>
          <a:xfrm rot="16200000">
            <a:off x="12306037" y="1676225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39" name="Tekstvak 38">
            <a:extLst>
              <a:ext uri="{FF2B5EF4-FFF2-40B4-BE49-F238E27FC236}">
                <a16:creationId xmlns:a16="http://schemas.microsoft.com/office/drawing/2014/main" id="{F3618288-10B5-4ECD-B4E2-6F446368A160}"/>
              </a:ext>
            </a:extLst>
          </p:cNvPr>
          <p:cNvSpPr txBox="1"/>
          <p:nvPr userDrawn="1"/>
        </p:nvSpPr>
        <p:spPr>
          <a:xfrm>
            <a:off x="12520337" y="6211117"/>
            <a:ext cx="144623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1400" dirty="0" err="1">
                <a:solidFill>
                  <a:schemeClr val="bg2"/>
                </a:solidFill>
              </a:rPr>
              <a:t>Manually</a:t>
            </a:r>
            <a:r>
              <a:rPr lang="nl-NL" sz="1400" dirty="0">
                <a:solidFill>
                  <a:schemeClr val="bg2"/>
                </a:solidFill>
              </a:rPr>
              <a:t> change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>
                <a:solidFill>
                  <a:schemeClr val="bg2"/>
                </a:solidFill>
              </a:rPr>
              <a:t>/12 to the correct</a:t>
            </a:r>
            <a:br>
              <a:rPr lang="nl-NL" sz="1400" dirty="0">
                <a:solidFill>
                  <a:schemeClr val="bg2"/>
                </a:solidFill>
              </a:rPr>
            </a:br>
            <a:r>
              <a:rPr lang="nl-NL" sz="1400" dirty="0" err="1">
                <a:solidFill>
                  <a:schemeClr val="bg2"/>
                </a:solidFill>
              </a:rPr>
              <a:t>total</a:t>
            </a:r>
            <a:r>
              <a:rPr lang="nl-NL" sz="1400" dirty="0">
                <a:solidFill>
                  <a:schemeClr val="bg2"/>
                </a:solidFill>
              </a:rPr>
              <a:t> # of slides</a:t>
            </a:r>
          </a:p>
        </p:txBody>
      </p:sp>
      <p:sp>
        <p:nvSpPr>
          <p:cNvPr id="40" name="Gelijkbenige driehoek 39">
            <a:extLst>
              <a:ext uri="{FF2B5EF4-FFF2-40B4-BE49-F238E27FC236}">
                <a16:creationId xmlns:a16="http://schemas.microsoft.com/office/drawing/2014/main" id="{D72BD59B-0D58-4FD7-A1E5-ED24FCF5142B}"/>
              </a:ext>
            </a:extLst>
          </p:cNvPr>
          <p:cNvSpPr/>
          <p:nvPr userDrawn="1"/>
        </p:nvSpPr>
        <p:spPr>
          <a:xfrm rot="16200000">
            <a:off x="12306037" y="6311819"/>
            <a:ext cx="217170" cy="187216"/>
          </a:xfrm>
          <a:prstGeom prst="triangl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32" name="Content Placeholder 2">
            <a:extLst>
              <a:ext uri="{FF2B5EF4-FFF2-40B4-BE49-F238E27FC236}">
                <a16:creationId xmlns:a16="http://schemas.microsoft.com/office/drawing/2014/main" id="{9F069863-D074-47C6-BCE5-BA3A2B0CABD2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36" y="6224225"/>
            <a:ext cx="1873104" cy="473444"/>
          </a:xfrm>
          <a:prstGeom prst="rect">
            <a:avLst/>
          </a:prstGeom>
        </p:spPr>
      </p:pic>
      <p:pic>
        <p:nvPicPr>
          <p:cNvPr id="36" name="TUeLogo">
            <a:extLst>
              <a:ext uri="{FF2B5EF4-FFF2-40B4-BE49-F238E27FC236}">
                <a16:creationId xmlns:a16="http://schemas.microsoft.com/office/drawing/2014/main" id="{EBD31D13-1DBF-40D5-A811-E0F8E42B519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461183" y="6255762"/>
            <a:ext cx="787803" cy="395210"/>
          </a:xfrm>
          <a:prstGeom prst="rect">
            <a:avLst/>
          </a:prstGeom>
          <a:solidFill>
            <a:srgbClr val="1D4857"/>
          </a:solidFill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F5716354-3BBF-70E1-41DF-157A157D37CC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8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8986" y="6055899"/>
            <a:ext cx="2510705" cy="764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91697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9" r:id="rId2"/>
    <p:sldLayoutId id="2147483660" r:id="rId3"/>
    <p:sldLayoutId id="2147483650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700" b="1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SzPct val="120000"/>
        <a:buFont typeface="Arial" panose="020B0604020202020204" pitchFamily="34" charset="0"/>
        <a:buNone/>
        <a:defRPr sz="1800" kern="1200">
          <a:solidFill>
            <a:schemeClr val="bg2"/>
          </a:solidFill>
          <a:latin typeface="+mn-lt"/>
          <a:ea typeface="+mn-ea"/>
          <a:cs typeface="+mn-cs"/>
        </a:defRPr>
      </a:lvl1pPr>
      <a:lvl2pPr marL="385763" indent="-1857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984250" indent="-15398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598613" indent="-160338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•"/>
        <a:defRPr sz="16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209800" indent="-15875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anose="020B0604020202020204" pitchFamily="34" charset="0"/>
        <a:buChar char="­"/>
        <a:defRPr sz="16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726" userDrawn="1">
          <p15:clr>
            <a:srgbClr val="F26B43"/>
          </p15:clr>
        </p15:guide>
        <p15:guide id="4" pos="7129" userDrawn="1">
          <p15:clr>
            <a:srgbClr val="F26B43"/>
          </p15:clr>
        </p15:guide>
        <p15:guide id="6" orient="horz" pos="3720" userDrawn="1">
          <p15:clr>
            <a:srgbClr val="F26B43"/>
          </p15:clr>
        </p15:guide>
        <p15:guide id="8" orient="horz" pos="111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png"/><Relationship Id="rId7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00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16/j.jnucmat.2014.10.012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>
            <a:extLst>
              <a:ext uri="{FF2B5EF4-FFF2-40B4-BE49-F238E27FC236}">
                <a16:creationId xmlns:a16="http://schemas.microsoft.com/office/drawing/2014/main" id="{D662AF3C-8711-452C-A160-D08F8F85F32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4200" dirty="0"/>
              <a:t>Dynamic system identification simulations of MAST-U using SOLPS-ITER</a:t>
            </a:r>
            <a:endParaRPr lang="nl-NL" sz="4200" dirty="0"/>
          </a:p>
        </p:txBody>
      </p:sp>
      <p:sp>
        <p:nvSpPr>
          <p:cNvPr id="9" name="Ondertitel 8">
            <a:extLst>
              <a:ext uri="{FF2B5EF4-FFF2-40B4-BE49-F238E27FC236}">
                <a16:creationId xmlns:a16="http://schemas.microsoft.com/office/drawing/2014/main" id="{E368232D-70F5-46FD-976B-B6E666A9F2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57221" y="3081743"/>
            <a:ext cx="7077724" cy="1800169"/>
          </a:xfrm>
        </p:spPr>
        <p:txBody>
          <a:bodyPr>
            <a:normAutofit/>
          </a:bodyPr>
          <a:lstStyle/>
          <a:p>
            <a:r>
              <a:rPr lang="nl-NL" sz="2400" b="1" u="sng" dirty="0">
                <a:latin typeface="NimbusRomNo9L-Regu"/>
              </a:rPr>
              <a:t>S. Kobussen</a:t>
            </a:r>
            <a:r>
              <a:rPr lang="nl-NL" sz="2400" b="1" u="sng" baseline="30000" dirty="0">
                <a:latin typeface="NimbusRomNo9L-Regu"/>
              </a:rPr>
              <a:t>1,3</a:t>
            </a:r>
            <a:r>
              <a:rPr lang="nl-NL" sz="2400" dirty="0">
                <a:latin typeface="NimbusRomNo9L-Regu"/>
              </a:rPr>
              <a:t>, </a:t>
            </a:r>
            <a:r>
              <a:rPr lang="en-US" sz="2400" b="0" i="0" u="none" strike="noStrike" baseline="0" dirty="0">
                <a:latin typeface="NimbusRomNo9L-Regu"/>
              </a:rPr>
              <a:t>S. Wiesen</a:t>
            </a:r>
            <a:r>
              <a:rPr lang="en-US" sz="2400" b="0" i="0" u="none" strike="noStrike" baseline="30000" dirty="0">
                <a:latin typeface="NimbusRomNo9L-Regu"/>
              </a:rPr>
              <a:t>1</a:t>
            </a:r>
            <a:endParaRPr kumimoji="0" lang="nl-NL" sz="1000" b="0" i="0" u="none" strike="noStrike" kern="1200" cap="none" spc="-30" normalizeH="0" baseline="3000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nl-NL" sz="1000" b="0" i="0" u="none" strike="noStrike" kern="1200" cap="none" spc="-3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1</a:t>
            </a:r>
            <a:r>
              <a:rPr kumimoji="0" lang="nl-NL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DIFFER - Dutch </a:t>
            </a:r>
            <a:r>
              <a:rPr kumimoji="0" lang="nl-NL" sz="1000" b="0" i="0" u="none" strike="noStrike" kern="1200" cap="none" spc="-3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Institute</a:t>
            </a:r>
            <a:r>
              <a:rPr kumimoji="0" lang="nl-NL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NL" sz="1000" b="0" i="0" u="none" strike="noStrike" kern="1200" cap="none" spc="-3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for</a:t>
            </a:r>
            <a:r>
              <a:rPr kumimoji="0" lang="nl-NL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nl-NL" sz="1000" b="0" i="0" u="none" strike="noStrike" kern="1200" cap="none" spc="-3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Fundamental</a:t>
            </a:r>
            <a:r>
              <a:rPr kumimoji="0" lang="nl-NL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Energy Research, De </a:t>
            </a:r>
            <a:r>
              <a:rPr kumimoji="0" lang="nl-NL" sz="1000" b="0" i="0" u="none" strike="noStrike" kern="1200" cap="none" spc="-3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Zaale</a:t>
            </a:r>
            <a:r>
              <a:rPr kumimoji="0" lang="nl-NL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20, 5612 AJ Eindhoven, </a:t>
            </a:r>
            <a:r>
              <a:rPr lang="nl-NL" sz="1000" spc="-30" dirty="0">
                <a:solidFill>
                  <a:prstClr val="white"/>
                </a:solidFill>
                <a:latin typeface="Calibri"/>
              </a:rPr>
              <a:t>T</a:t>
            </a:r>
            <a:r>
              <a:rPr kumimoji="0" lang="nl-NL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he Netherlands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0" i="0" u="none" strike="noStrike" kern="1200" cap="none" spc="-30" normalizeH="0" baseline="3000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2</a:t>
            </a:r>
            <a:r>
              <a:rPr kumimoji="0" lang="en-US" sz="1000" b="0" i="0" u="none" strike="noStrike" kern="1200" cap="none" spc="-3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Eindhoven University of Technology, Control Systems Technology, Eindhoven, The Netherlands</a:t>
            </a:r>
          </a:p>
          <a:p>
            <a:pPr defTabSz="685800">
              <a:lnSpc>
                <a:spcPct val="100000"/>
              </a:lnSpc>
              <a:spcBef>
                <a:spcPts val="0"/>
              </a:spcBef>
              <a:buSzTx/>
              <a:defRPr/>
            </a:pPr>
            <a:r>
              <a:rPr lang="en-US" sz="1000" spc="-30" baseline="30000" dirty="0">
                <a:solidFill>
                  <a:prstClr val="white"/>
                </a:solidFill>
                <a:latin typeface="Calibri"/>
              </a:rPr>
              <a:t>3</a:t>
            </a:r>
            <a:r>
              <a:rPr lang="en-US" sz="1000" spc="-30" dirty="0">
                <a:solidFill>
                  <a:prstClr val="white"/>
                </a:solidFill>
                <a:latin typeface="Calibri"/>
              </a:rPr>
              <a:t>Eindhoven University of Technology, Control Systems, Eindhoven, The Netherlands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US" sz="1000" b="0" i="0" u="none" strike="noStrike" kern="1200" cap="none" spc="-3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algn="l"/>
            <a:endParaRPr lang="nl-NL" sz="2200" dirty="0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E8845AE1-787A-485C-8672-F3347293FDE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357220" y="4546118"/>
            <a:ext cx="6956245" cy="876300"/>
          </a:xfrm>
        </p:spPr>
        <p:txBody>
          <a:bodyPr/>
          <a:lstStyle/>
          <a:p>
            <a:r>
              <a:rPr lang="en-US" dirty="0"/>
              <a:t>Exhaust Code Workshop</a:t>
            </a:r>
          </a:p>
          <a:p>
            <a:r>
              <a:rPr lang="en-US" dirty="0"/>
              <a:t>October </a:t>
            </a:r>
            <a:r>
              <a:rPr lang="en-US" sz="2200" dirty="0"/>
              <a:t>2026</a:t>
            </a:r>
            <a:endParaRPr lang="nl-NL" sz="2200" dirty="0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28876AE1-F3E7-412E-8FD8-64B3A7F86F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2734" y="5754229"/>
            <a:ext cx="2876550" cy="876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05093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94193A-FA30-5199-37E3-AF27878804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0EAD74FE-7703-682C-37AA-8EE2EF3EB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System Identification Experiments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98FD1F0A-1BDB-FDF5-E10E-F30EC5EEE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</a:t>
            </a:fld>
            <a:endParaRPr lang="nl-NL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768CD56-99D4-FF34-C908-842369CB0B01}"/>
              </a:ext>
            </a:extLst>
          </p:cNvPr>
          <p:cNvSpPr txBox="1"/>
          <p:nvPr/>
        </p:nvSpPr>
        <p:spPr>
          <a:xfrm>
            <a:off x="735195" y="1683538"/>
            <a:ext cx="3642841" cy="2031325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l">
              <a:buFont typeface="+mj-lt"/>
              <a:buAutoNum type="arabicPeriod"/>
            </a:pPr>
            <a:r>
              <a:rPr lang="en-US" dirty="0" err="1">
                <a:solidFill>
                  <a:schemeClr val="bg2"/>
                </a:solidFill>
              </a:rPr>
              <a:t>Multisinal</a:t>
            </a:r>
            <a:r>
              <a:rPr lang="en-US" dirty="0">
                <a:solidFill>
                  <a:schemeClr val="bg2"/>
                </a:solidFill>
              </a:rPr>
              <a:t> input on gas valve</a:t>
            </a:r>
          </a:p>
          <a:p>
            <a:pPr marL="342900" indent="-342900" algn="l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Observe radiation front movement</a:t>
            </a:r>
          </a:p>
          <a:p>
            <a:pPr marL="342900" indent="-342900" algn="l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 algn="l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Obtain linearized dynamics at excited frequencies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528B406-48DA-CDA2-C1F4-61B29589CD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3584" y="1212820"/>
            <a:ext cx="6115202" cy="453055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DAE10212-C737-0293-03BE-E176C387D5AB}"/>
              </a:ext>
            </a:extLst>
          </p:cNvPr>
          <p:cNvSpPr txBox="1"/>
          <p:nvPr/>
        </p:nvSpPr>
        <p:spPr>
          <a:xfrm>
            <a:off x="6451243" y="5932596"/>
            <a:ext cx="3935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[1] M. van Berkel </a:t>
            </a:r>
            <a:r>
              <a:rPr lang="nl-NL" i="1" dirty="0"/>
              <a:t>et al</a:t>
            </a:r>
            <a:r>
              <a:rPr lang="nl-NL" dirty="0"/>
              <a:t>., </a:t>
            </a:r>
            <a:r>
              <a:rPr lang="nl-NL" i="1" dirty="0" err="1"/>
              <a:t>Nucl</a:t>
            </a:r>
            <a:r>
              <a:rPr lang="nl-NL" i="1" dirty="0"/>
              <a:t>. </a:t>
            </a:r>
            <a:r>
              <a:rPr lang="nl-NL" i="1" dirty="0" err="1"/>
              <a:t>Fusion</a:t>
            </a:r>
            <a:r>
              <a:rPr lang="nl-NL" dirty="0"/>
              <a:t> (2025).</a:t>
            </a:r>
          </a:p>
        </p:txBody>
      </p:sp>
    </p:spTree>
    <p:extLst>
      <p:ext uri="{BB962C8B-B14F-4D97-AF65-F5344CB8AC3E}">
        <p14:creationId xmlns:p14="http://schemas.microsoft.com/office/powerpoint/2010/main" val="391616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09DF35-F3AA-3FB6-86FE-9CB394F52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37F4FE27-4098-F48F-0A4F-C99240ED1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System Identification Experiments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AD89C2D-F30E-2D25-B059-2AA3B3F722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FB9479-6672-B71B-E2BF-B44552DBD4DA}"/>
              </a:ext>
            </a:extLst>
          </p:cNvPr>
          <p:cNvSpPr txBox="1"/>
          <p:nvPr/>
        </p:nvSpPr>
        <p:spPr>
          <a:xfrm>
            <a:off x="911243" y="1739588"/>
            <a:ext cx="3563103" cy="3970318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Magnitude and phase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Fit </a:t>
            </a:r>
            <a:r>
              <a:rPr lang="en-US" i="1" dirty="0">
                <a:solidFill>
                  <a:schemeClr val="bg2"/>
                </a:solidFill>
              </a:rPr>
              <a:t>some</a:t>
            </a:r>
            <a:r>
              <a:rPr lang="en-US" dirty="0">
                <a:solidFill>
                  <a:schemeClr val="bg2"/>
                </a:solidFill>
              </a:rPr>
              <a:t> model </a:t>
            </a: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 control</a:t>
            </a:r>
            <a:endParaRPr lang="en-US" dirty="0">
              <a:solidFill>
                <a:schemeClr val="bg2"/>
              </a:solidFill>
            </a:endParaRPr>
          </a:p>
          <a:p>
            <a:pPr algn="l"/>
            <a:endParaRPr lang="en-US" dirty="0">
              <a:solidFill>
                <a:schemeClr val="bg2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algn="l"/>
            <a:r>
              <a:rPr lang="en-US" dirty="0">
                <a:solidFill>
                  <a:schemeClr val="bg2"/>
                </a:solidFill>
              </a:rPr>
              <a:t>Works well for control, but…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Limited physical information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Hard to extrapolate to future reactors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FRFs needed for design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algn="l"/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dirty="0">
                <a:solidFill>
                  <a:schemeClr val="bg2"/>
                </a:solidFill>
              </a:rPr>
              <a:t> </a:t>
            </a:r>
          </a:p>
          <a:p>
            <a:pPr algn="ctr"/>
            <a:r>
              <a:rPr lang="en-US" dirty="0">
                <a:solidFill>
                  <a:schemeClr val="bg2"/>
                </a:solidFill>
              </a:rPr>
              <a:t>Can we reproduce this numerically? </a:t>
            </a:r>
            <a:endParaRPr lang="nl-NL" dirty="0">
              <a:solidFill>
                <a:schemeClr val="bg2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A85889C-6B4D-F9EB-098A-2DC66435F897}"/>
              </a:ext>
            </a:extLst>
          </p:cNvPr>
          <p:cNvSpPr txBox="1"/>
          <p:nvPr/>
        </p:nvSpPr>
        <p:spPr>
          <a:xfrm>
            <a:off x="6451243" y="5531268"/>
            <a:ext cx="39356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dirty="0"/>
              <a:t>[1] M. van Berkel </a:t>
            </a:r>
            <a:r>
              <a:rPr lang="nl-NL" i="1" dirty="0"/>
              <a:t>et al</a:t>
            </a:r>
            <a:r>
              <a:rPr lang="nl-NL" dirty="0"/>
              <a:t>., </a:t>
            </a:r>
            <a:r>
              <a:rPr lang="nl-NL" i="1" dirty="0" err="1"/>
              <a:t>Nucl</a:t>
            </a:r>
            <a:r>
              <a:rPr lang="nl-NL" i="1" dirty="0"/>
              <a:t>. </a:t>
            </a:r>
            <a:r>
              <a:rPr lang="nl-NL" i="1" dirty="0" err="1"/>
              <a:t>Fusion</a:t>
            </a:r>
            <a:r>
              <a:rPr lang="nl-NL" dirty="0"/>
              <a:t> (2025).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1BD62F-A39C-BE50-F8CE-065BF42942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1293" y="1741239"/>
            <a:ext cx="6149464" cy="362087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8329F73-5764-932D-B9E6-DA5716278A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1293" y="1739588"/>
            <a:ext cx="6181247" cy="363958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8CB055-62A3-A3D7-90CB-37A6E758F5F3}"/>
                  </a:ext>
                </a:extLst>
              </p:cNvPr>
              <p:cNvSpPr txBox="1"/>
              <p:nvPr/>
            </p:nvSpPr>
            <p:spPr>
              <a:xfrm>
                <a:off x="8383573" y="1587495"/>
                <a:ext cx="3204839" cy="61549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𝐾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𝜏𝜔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𝑖𝑇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𝜔</m:t>
                          </m:r>
                        </m:sup>
                      </m:sSup>
                    </m:oMath>
                  </m:oMathPara>
                </a14:m>
                <a:endParaRPr lang="nl-NL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8CB055-62A3-A3D7-90CB-37A6E758F5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83573" y="1587495"/>
                <a:ext cx="3204839" cy="61549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37116D2-EC08-E942-0DC3-6CC3C970C78C}"/>
              </a:ext>
            </a:extLst>
          </p:cNvPr>
          <p:cNvCxnSpPr/>
          <p:nvPr/>
        </p:nvCxnSpPr>
        <p:spPr>
          <a:xfrm>
            <a:off x="2620067" y="4495870"/>
            <a:ext cx="0" cy="409904"/>
          </a:xfrm>
          <a:prstGeom prst="straightConnector1">
            <a:avLst/>
          </a:prstGeom>
          <a:ln w="762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5069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C22527-709A-6069-D8C2-2E22209AD6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E254B6F2-6D2A-B8AE-29C7-9ED167EF6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This Presentation: SOLPS-ITER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6C09233-0B06-B0D8-7C73-D0160053EF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7D5DAF6-0BB3-2358-7C88-B45E72853E01}"/>
              </a:ext>
            </a:extLst>
          </p:cNvPr>
          <p:cNvSpPr txBox="1"/>
          <p:nvPr/>
        </p:nvSpPr>
        <p:spPr>
          <a:xfrm>
            <a:off x="1023248" y="1539764"/>
            <a:ext cx="4540973" cy="1754326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Previous work: DIV1D [2]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Reduced 1D SOL model </a:t>
            </a:r>
          </a:p>
          <a:p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chemeClr val="bg2"/>
                </a:solidFill>
              </a:rPr>
              <a:t>SOLPS-ITER [3]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2D mean-field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B2.5 </a:t>
            </a: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 Eirene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BE4E44-FC17-B35A-ACF7-A4DCB2E75AE6}"/>
              </a:ext>
            </a:extLst>
          </p:cNvPr>
          <p:cNvSpPr txBox="1"/>
          <p:nvPr/>
        </p:nvSpPr>
        <p:spPr>
          <a:xfrm>
            <a:off x="5950212" y="1539764"/>
            <a:ext cx="4540973" cy="2862322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Table of contents: 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General simulation setup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Frequency response results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Advanced Fluid Neutrals (AFN) vs. Eirene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Wide Grid vs. Narrow Grid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Time-dependent vs. Quasi-Steady-State neutrals</a:t>
            </a: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Conclusions and future work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  <a:sym typeface="Wingdings" panose="05000000000000000000" pitchFamily="2" charset="2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ABF6487-2C66-E47A-0CEB-26159AA5EA5C}"/>
              </a:ext>
            </a:extLst>
          </p:cNvPr>
          <p:cNvSpPr txBox="1"/>
          <p:nvPr/>
        </p:nvSpPr>
        <p:spPr>
          <a:xfrm>
            <a:off x="914401" y="4644398"/>
            <a:ext cx="6410528" cy="646331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Can SOLPS-ITER reproduce </a:t>
            </a:r>
            <a:r>
              <a:rPr lang="en-US" dirty="0" err="1">
                <a:solidFill>
                  <a:schemeClr val="bg2"/>
                </a:solidFill>
                <a:sym typeface="Wingdings" panose="05000000000000000000" pitchFamily="2" charset="2"/>
              </a:rPr>
              <a:t>SysID</a:t>
            </a: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 experiments on MAST-U?</a:t>
            </a: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n-US" dirty="0">
                <a:solidFill>
                  <a:schemeClr val="bg2"/>
                </a:solidFill>
                <a:sym typeface="Wingdings" panose="05000000000000000000" pitchFamily="2" charset="2"/>
              </a:rPr>
              <a:t>What level of fidelity is required?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DF3EE70-3CB6-1827-9C93-505CDCEF52D5}"/>
              </a:ext>
            </a:extLst>
          </p:cNvPr>
          <p:cNvSpPr txBox="1"/>
          <p:nvPr/>
        </p:nvSpPr>
        <p:spPr>
          <a:xfrm>
            <a:off x="7655076" y="4671905"/>
            <a:ext cx="393563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0000"/>
            </a:pPr>
            <a:r>
              <a:rPr lang="nl-NL" dirty="0"/>
              <a:t>[2] </a:t>
            </a:r>
            <a:r>
              <a:rPr lang="en-US" dirty="0"/>
              <a:t>Derks </a:t>
            </a:r>
            <a:r>
              <a:rPr lang="en-US" i="1" dirty="0"/>
              <a:t>et al, Nuclear Fusion </a:t>
            </a:r>
            <a:r>
              <a:rPr lang="en-US" dirty="0"/>
              <a:t>(2026). </a:t>
            </a:r>
          </a:p>
          <a:p>
            <a:pPr>
              <a:buSzPct val="120000"/>
            </a:pPr>
            <a:r>
              <a:rPr lang="nl-NL" dirty="0"/>
              <a:t>[3] Wiesen </a:t>
            </a:r>
            <a:r>
              <a:rPr lang="nl-NL" i="1" dirty="0"/>
              <a:t>et al, Journal of </a:t>
            </a:r>
            <a:r>
              <a:rPr lang="nl-NL" i="1" dirty="0" err="1"/>
              <a:t>nuclear</a:t>
            </a:r>
            <a:r>
              <a:rPr lang="nl-NL" i="1" dirty="0"/>
              <a:t> </a:t>
            </a:r>
            <a:r>
              <a:rPr lang="nl-NL" i="1" dirty="0" err="1"/>
              <a:t>materials</a:t>
            </a:r>
            <a:r>
              <a:rPr lang="nl-NL" i="1" dirty="0"/>
              <a:t> </a:t>
            </a:r>
            <a:r>
              <a:rPr lang="nl-NL" dirty="0"/>
              <a:t>(2015).</a:t>
            </a:r>
            <a:endParaRPr lang="en-US" dirty="0"/>
          </a:p>
          <a:p>
            <a:pPr>
              <a:buSzPct val="120000"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61666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allAtOnce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06D04D-5F8D-3C96-82CE-35CF0CD32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7F275FD0-1F76-E6B8-5F9E-28F7B4C6A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Step 1: Simulation setup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B2D6E31-0C17-4099-C2CE-979A3C19BC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5</a:t>
            </a:fld>
            <a:endParaRPr lang="nl-NL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BD2FA3-33EE-1700-2D94-B573A8BC6569}"/>
              </a:ext>
            </a:extLst>
          </p:cNvPr>
          <p:cNvSpPr txBox="1"/>
          <p:nvPr/>
        </p:nvSpPr>
        <p:spPr>
          <a:xfrm>
            <a:off x="1005511" y="1765236"/>
            <a:ext cx="3376917" cy="1754326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Grid configurations: 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Narrow Grid (Carre2)</a:t>
            </a:r>
          </a:p>
          <a:p>
            <a:pPr marL="800100" lvl="1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Wide Grid (GOAT [4])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Gas valve at lower divertor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 only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No drifts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DC5597B-FA3B-7C60-DE29-61AD41E2C8EC}"/>
              </a:ext>
            </a:extLst>
          </p:cNvPr>
          <p:cNvSpPr txBox="1"/>
          <p:nvPr/>
        </p:nvSpPr>
        <p:spPr>
          <a:xfrm>
            <a:off x="6015476" y="6016332"/>
            <a:ext cx="53621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dirty="0"/>
              <a:t>[4]  S. </a:t>
            </a:r>
            <a:r>
              <a:rPr lang="nl-NL" dirty="0"/>
              <a:t>Van den Kerkhof et al., </a:t>
            </a:r>
            <a:r>
              <a:rPr lang="nl-NL" i="1" dirty="0" err="1"/>
              <a:t>Contributions</a:t>
            </a:r>
            <a:r>
              <a:rPr lang="nl-NL" i="1" dirty="0"/>
              <a:t> </a:t>
            </a:r>
            <a:r>
              <a:rPr lang="nl-NL" i="1" dirty="0" err="1"/>
              <a:t>to</a:t>
            </a:r>
            <a:r>
              <a:rPr lang="nl-NL" i="1" dirty="0"/>
              <a:t> Plasma </a:t>
            </a:r>
            <a:r>
              <a:rPr lang="nl-NL" i="1" dirty="0" err="1"/>
              <a:t>Physics</a:t>
            </a:r>
            <a:r>
              <a:rPr lang="nl-NL" dirty="0"/>
              <a:t>, </a:t>
            </a:r>
            <a:r>
              <a:rPr lang="nl-NL" b="1" dirty="0"/>
              <a:t>64</a:t>
            </a:r>
            <a:r>
              <a:rPr lang="nl-NL" dirty="0"/>
              <a:t>, (2024). </a:t>
            </a:r>
            <a:endParaRPr lang="da-DK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1B4311F-889A-B4E9-32E0-436D7B7E09EC}"/>
              </a:ext>
            </a:extLst>
          </p:cNvPr>
          <p:cNvGrpSpPr/>
          <p:nvPr/>
        </p:nvGrpSpPr>
        <p:grpSpPr>
          <a:xfrm>
            <a:off x="5812325" y="594085"/>
            <a:ext cx="5360508" cy="5262466"/>
            <a:chOff x="8192070" y="23691745"/>
            <a:chExt cx="10286561" cy="10137218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74C425B9-2166-D839-7436-49C1AFD66D73}"/>
                </a:ext>
              </a:extLst>
            </p:cNvPr>
            <p:cNvGrpSpPr/>
            <p:nvPr/>
          </p:nvGrpSpPr>
          <p:grpSpPr>
            <a:xfrm>
              <a:off x="8192070" y="24277432"/>
              <a:ext cx="9121789" cy="9551531"/>
              <a:chOff x="7200851" y="23643548"/>
              <a:chExt cx="9121789" cy="9551531"/>
            </a:xfrm>
          </p:grpSpPr>
          <p:pic>
            <p:nvPicPr>
              <p:cNvPr id="27" name="Picture 26">
                <a:extLst>
                  <a:ext uri="{FF2B5EF4-FFF2-40B4-BE49-F238E27FC236}">
                    <a16:creationId xmlns:a16="http://schemas.microsoft.com/office/drawing/2014/main" id="{211E21A4-1D9D-C328-4F9E-5298E7A0AF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7200851" y="23650938"/>
                <a:ext cx="4505873" cy="9544141"/>
              </a:xfrm>
              <a:prstGeom prst="rect">
                <a:avLst/>
              </a:prstGeom>
            </p:spPr>
          </p:pic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37D4E0C6-2D7B-74AA-442C-C286D806C3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809888" y="23643548"/>
                <a:ext cx="4512752" cy="9551531"/>
              </a:xfrm>
              <a:prstGeom prst="rect">
                <a:avLst/>
              </a:prstGeom>
            </p:spPr>
          </p:pic>
        </p:grp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0679348A-8E99-D7E4-1494-1574511B96C3}"/>
                </a:ext>
              </a:extLst>
            </p:cNvPr>
            <p:cNvGrpSpPr/>
            <p:nvPr/>
          </p:nvGrpSpPr>
          <p:grpSpPr>
            <a:xfrm>
              <a:off x="10726712" y="30793180"/>
              <a:ext cx="3032843" cy="2069994"/>
              <a:chOff x="10726712" y="30793180"/>
              <a:chExt cx="3032843" cy="2069994"/>
            </a:xfrm>
          </p:grpSpPr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DF534222-75C1-F5AB-54E5-E337EBBCDB65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488532" y="31445345"/>
                <a:ext cx="540646" cy="501361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7DB6D3F-3782-BA87-3A68-F0D513B4CE78}"/>
                  </a:ext>
                </a:extLst>
              </p:cNvPr>
              <p:cNvSpPr txBox="1"/>
              <p:nvPr/>
            </p:nvSpPr>
            <p:spPr>
              <a:xfrm>
                <a:off x="11636334" y="30793180"/>
                <a:ext cx="2123221" cy="652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aseline="-25000" dirty="0">
                    <a:solidFill>
                      <a:srgbClr val="00B050"/>
                    </a:solidFill>
                  </a:rPr>
                  <a:t>Gas Valve</a:t>
                </a:r>
                <a:endParaRPr lang="nl-NL" sz="2400" baseline="-25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C57E6C55-4551-3250-BA88-9BAD50011EA3}"/>
                  </a:ext>
                </a:extLst>
              </p:cNvPr>
              <p:cNvSpPr/>
              <p:nvPr/>
            </p:nvSpPr>
            <p:spPr>
              <a:xfrm>
                <a:off x="11334662" y="31932144"/>
                <a:ext cx="161981" cy="14828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5FE70D22-E22A-D1E5-A624-49FC1373E5FF}"/>
                  </a:ext>
                </a:extLst>
              </p:cNvPr>
              <p:cNvSpPr/>
              <p:nvPr/>
            </p:nvSpPr>
            <p:spPr>
              <a:xfrm>
                <a:off x="10925394" y="32582955"/>
                <a:ext cx="818536" cy="280219"/>
              </a:xfrm>
              <a:custGeom>
                <a:avLst/>
                <a:gdLst>
                  <a:gd name="csX0" fmla="*/ 0 w 818536"/>
                  <a:gd name="csY0" fmla="*/ 0 h 280219"/>
                  <a:gd name="csX1" fmla="*/ 420329 w 818536"/>
                  <a:gd name="csY1" fmla="*/ 221226 h 280219"/>
                  <a:gd name="csX2" fmla="*/ 818536 w 818536"/>
                  <a:gd name="csY2" fmla="*/ 280219 h 2802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818536" h="280219">
                    <a:moveTo>
                      <a:pt x="0" y="0"/>
                    </a:moveTo>
                    <a:cubicBezTo>
                      <a:pt x="141953" y="87261"/>
                      <a:pt x="283906" y="174523"/>
                      <a:pt x="420329" y="221226"/>
                    </a:cubicBezTo>
                    <a:cubicBezTo>
                      <a:pt x="556752" y="267929"/>
                      <a:pt x="818536" y="280219"/>
                      <a:pt x="818536" y="280219"/>
                    </a:cubicBezTo>
                  </a:path>
                </a:pathLst>
              </a:custGeom>
              <a:noFill/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25" name="Plus Sign 24">
                <a:extLst>
                  <a:ext uri="{FF2B5EF4-FFF2-40B4-BE49-F238E27FC236}">
                    <a16:creationId xmlns:a16="http://schemas.microsoft.com/office/drawing/2014/main" id="{2939ED31-97E4-0BE7-F0E2-DAFF556AB872}"/>
                  </a:ext>
                </a:extLst>
              </p:cNvPr>
              <p:cNvSpPr/>
              <p:nvPr/>
            </p:nvSpPr>
            <p:spPr>
              <a:xfrm>
                <a:off x="10726712" y="32408383"/>
                <a:ext cx="215153" cy="239717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D28D74F7-F181-7420-1770-8EBA7C06D089}"/>
                      </a:ext>
                    </a:extLst>
                  </p:cNvPr>
                  <p:cNvSpPr txBox="1"/>
                  <p:nvPr/>
                </p:nvSpPr>
                <p:spPr>
                  <a:xfrm>
                    <a:off x="11247222" y="32133449"/>
                    <a:ext cx="803911" cy="7114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𝒕𝒂𝒓</m:t>
                              </m:r>
                            </m:sub>
                          </m:sSub>
                        </m:oMath>
                      </m:oMathPara>
                    </a14:m>
                    <a:endParaRPr lang="nl-NL" b="1" dirty="0"/>
                  </a:p>
                </p:txBody>
              </p:sp>
            </mc:Choice>
            <mc:Fallback xmlns="">
              <p:sp>
                <p:nvSpPr>
                  <p:cNvPr id="26" name="TextBox 25">
                    <a:extLst>
                      <a:ext uri="{FF2B5EF4-FFF2-40B4-BE49-F238E27FC236}">
                        <a16:creationId xmlns:a16="http://schemas.microsoft.com/office/drawing/2014/main" id="{D28D74F7-F181-7420-1770-8EBA7C06D089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47222" y="32133449"/>
                    <a:ext cx="803911" cy="711453"/>
                  </a:xfrm>
                  <a:prstGeom prst="rect">
                    <a:avLst/>
                  </a:prstGeom>
                  <a:blipFill>
                    <a:blip r:embed="rId4"/>
                    <a:stretch>
                      <a:fillRect r="-27941"/>
                    </a:stretch>
                  </a:blipFill>
                </p:spPr>
                <p:txBody>
                  <a:bodyPr/>
                  <a:lstStyle/>
                  <a:p>
                    <a:r>
                      <a:rPr lang="nl-NL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5C1B444D-F405-12AE-B7D0-1E0CF364AF1C}"/>
                </a:ext>
              </a:extLst>
            </p:cNvPr>
            <p:cNvGrpSpPr/>
            <p:nvPr/>
          </p:nvGrpSpPr>
          <p:grpSpPr>
            <a:xfrm>
              <a:off x="15330101" y="30789342"/>
              <a:ext cx="3148530" cy="2078624"/>
              <a:chOff x="10726712" y="30770717"/>
              <a:chExt cx="3148530" cy="2078624"/>
            </a:xfrm>
          </p:grpSpPr>
          <p:cxnSp>
            <p:nvCxnSpPr>
              <p:cNvPr id="13" name="Straight Arrow Connector 12">
                <a:extLst>
                  <a:ext uri="{FF2B5EF4-FFF2-40B4-BE49-F238E27FC236}">
                    <a16:creationId xmlns:a16="http://schemas.microsoft.com/office/drawing/2014/main" id="{C26301B3-C1ED-EF13-FD67-C38C1E032C4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1488533" y="31422882"/>
                <a:ext cx="540646" cy="523824"/>
              </a:xfrm>
              <a:prstGeom prst="straightConnector1">
                <a:avLst/>
              </a:prstGeom>
              <a:ln w="76200">
                <a:solidFill>
                  <a:srgbClr val="00B05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1C30093-9468-6C5E-CED0-FEAB7AEE9612}"/>
                  </a:ext>
                </a:extLst>
              </p:cNvPr>
              <p:cNvSpPr txBox="1"/>
              <p:nvPr/>
            </p:nvSpPr>
            <p:spPr>
              <a:xfrm>
                <a:off x="11752022" y="30770717"/>
                <a:ext cx="2123220" cy="6521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:r>
                  <a:rPr lang="en-US" sz="2400" baseline="-25000" dirty="0">
                    <a:solidFill>
                      <a:srgbClr val="00B050"/>
                    </a:solidFill>
                  </a:rPr>
                  <a:t>Gas Valve</a:t>
                </a:r>
                <a:endParaRPr lang="nl-NL" sz="2400" baseline="-25000" dirty="0">
                  <a:solidFill>
                    <a:srgbClr val="00B050"/>
                  </a:solidFill>
                </a:endParaRPr>
              </a:p>
            </p:txBody>
          </p:sp>
          <p:sp>
            <p:nvSpPr>
              <p:cNvPr id="16" name="Oval 15">
                <a:extLst>
                  <a:ext uri="{FF2B5EF4-FFF2-40B4-BE49-F238E27FC236}">
                    <a16:creationId xmlns:a16="http://schemas.microsoft.com/office/drawing/2014/main" id="{2F636717-0799-5958-064C-BF4B8711FC50}"/>
                  </a:ext>
                </a:extLst>
              </p:cNvPr>
              <p:cNvSpPr/>
              <p:nvPr/>
            </p:nvSpPr>
            <p:spPr>
              <a:xfrm>
                <a:off x="11334662" y="31932144"/>
                <a:ext cx="161981" cy="148281"/>
              </a:xfrm>
              <a:prstGeom prst="ellipse">
                <a:avLst/>
              </a:prstGeom>
              <a:solidFill>
                <a:srgbClr val="00B050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p:sp>
            <p:nvSpPr>
              <p:cNvPr id="17" name="Freeform: Shape 16">
                <a:extLst>
                  <a:ext uri="{FF2B5EF4-FFF2-40B4-BE49-F238E27FC236}">
                    <a16:creationId xmlns:a16="http://schemas.microsoft.com/office/drawing/2014/main" id="{4B68BEBA-352E-6373-0179-F42A01AC7E48}"/>
                  </a:ext>
                </a:extLst>
              </p:cNvPr>
              <p:cNvSpPr/>
              <p:nvPr/>
            </p:nvSpPr>
            <p:spPr>
              <a:xfrm rot="21304658">
                <a:off x="10945035" y="32569122"/>
                <a:ext cx="818536" cy="280219"/>
              </a:xfrm>
              <a:custGeom>
                <a:avLst/>
                <a:gdLst>
                  <a:gd name="csX0" fmla="*/ 0 w 818536"/>
                  <a:gd name="csY0" fmla="*/ 0 h 280219"/>
                  <a:gd name="csX1" fmla="*/ 420329 w 818536"/>
                  <a:gd name="csY1" fmla="*/ 221226 h 280219"/>
                  <a:gd name="csX2" fmla="*/ 818536 w 818536"/>
                  <a:gd name="csY2" fmla="*/ 280219 h 280219"/>
                </a:gdLst>
                <a:ahLst/>
                <a:cxnLst>
                  <a:cxn ang="0">
                    <a:pos x="csX0" y="csY0"/>
                  </a:cxn>
                  <a:cxn ang="0">
                    <a:pos x="csX1" y="csY1"/>
                  </a:cxn>
                  <a:cxn ang="0">
                    <a:pos x="csX2" y="csY2"/>
                  </a:cxn>
                </a:cxnLst>
                <a:rect l="l" t="t" r="r" b="b"/>
                <a:pathLst>
                  <a:path w="818536" h="280219">
                    <a:moveTo>
                      <a:pt x="0" y="0"/>
                    </a:moveTo>
                    <a:cubicBezTo>
                      <a:pt x="141953" y="87261"/>
                      <a:pt x="283906" y="174523"/>
                      <a:pt x="420329" y="221226"/>
                    </a:cubicBezTo>
                    <a:cubicBezTo>
                      <a:pt x="556752" y="267929"/>
                      <a:pt x="818536" y="280219"/>
                      <a:pt x="818536" y="280219"/>
                    </a:cubicBezTo>
                  </a:path>
                </a:pathLst>
              </a:custGeom>
              <a:noFill/>
              <a:ln w="38100">
                <a:solidFill>
                  <a:srgbClr val="FF0000"/>
                </a:solidFill>
                <a:headEnd type="triangle"/>
                <a:tailEnd type="triangle"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 dirty="0"/>
              </a:p>
            </p:txBody>
          </p:sp>
          <p:sp>
            <p:nvSpPr>
              <p:cNvPr id="18" name="Plus Sign 17">
                <a:extLst>
                  <a:ext uri="{FF2B5EF4-FFF2-40B4-BE49-F238E27FC236}">
                    <a16:creationId xmlns:a16="http://schemas.microsoft.com/office/drawing/2014/main" id="{728C10FC-D256-D5A0-6D50-0C8E1430E308}"/>
                  </a:ext>
                </a:extLst>
              </p:cNvPr>
              <p:cNvSpPr/>
              <p:nvPr/>
            </p:nvSpPr>
            <p:spPr>
              <a:xfrm>
                <a:off x="10726712" y="32408383"/>
                <a:ext cx="215153" cy="239717"/>
              </a:xfrm>
              <a:prstGeom prst="mathPlus">
                <a:avLst/>
              </a:prstGeom>
              <a:solidFill>
                <a:srgbClr val="FF0000"/>
              </a:solidFill>
              <a:ln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nl-NL"/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7882F1A-57C1-CB27-09A3-B934BC70BEE3}"/>
                      </a:ext>
                    </a:extLst>
                  </p:cNvPr>
                  <p:cNvSpPr txBox="1"/>
                  <p:nvPr/>
                </p:nvSpPr>
                <p:spPr>
                  <a:xfrm>
                    <a:off x="11284603" y="32024764"/>
                    <a:ext cx="803911" cy="711453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>
                          <m:sSub>
                            <m:sSubPr>
                              <m:ctrlP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e>
                            <m:sub>
                              <m:r>
                                <a:rPr lang="en-US" b="1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𝒕𝒂𝒓</m:t>
                              </m:r>
                            </m:sub>
                          </m:sSub>
                        </m:oMath>
                      </m:oMathPara>
                    </a14:m>
                    <a:endParaRPr lang="nl-NL" b="1" dirty="0"/>
                  </a:p>
                </p:txBody>
              </p:sp>
            </mc:Choice>
            <mc:Fallback xmlns="">
              <p:sp>
                <p:nvSpPr>
                  <p:cNvPr id="20" name="TextBox 19">
                    <a:extLst>
                      <a:ext uri="{FF2B5EF4-FFF2-40B4-BE49-F238E27FC236}">
                        <a16:creationId xmlns:a16="http://schemas.microsoft.com/office/drawing/2014/main" id="{17882F1A-57C1-CB27-09A3-B934BC70BEE3}"/>
                      </a:ext>
                    </a:extLst>
                  </p:cNvPr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11284603" y="32024764"/>
                    <a:ext cx="803911" cy="711453"/>
                  </a:xfrm>
                  <a:prstGeom prst="rect">
                    <a:avLst/>
                  </a:prstGeom>
                  <a:blipFill>
                    <a:blip r:embed="rId5"/>
                    <a:stretch>
                      <a:fillRect r="-27536"/>
                    </a:stretch>
                  </a:blipFill>
                </p:spPr>
                <p:txBody>
                  <a:bodyPr/>
                  <a:lstStyle/>
                  <a:p>
                    <a:r>
                      <a:rPr lang="nl-NL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516EA65-9291-3F7A-A706-A4E99F786D5B}"/>
                </a:ext>
              </a:extLst>
            </p:cNvPr>
            <p:cNvSpPr txBox="1"/>
            <p:nvPr/>
          </p:nvSpPr>
          <p:spPr>
            <a:xfrm>
              <a:off x="8932966" y="23721389"/>
              <a:ext cx="3764977" cy="6521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>
                  <a:solidFill>
                    <a:schemeClr val="bg2"/>
                  </a:solidFill>
                </a:rPr>
                <a:t>Narrow Grid (NG)</a:t>
              </a:r>
              <a:endParaRPr lang="nl-NL" sz="1600" dirty="0">
                <a:solidFill>
                  <a:schemeClr val="bg2"/>
                </a:solidFill>
              </a:endParaRP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A3082665-EEA4-0A81-EE07-164C2C3A1E7F}"/>
                </a:ext>
              </a:extLst>
            </p:cNvPr>
            <p:cNvSpPr txBox="1"/>
            <p:nvPr/>
          </p:nvSpPr>
          <p:spPr>
            <a:xfrm>
              <a:off x="13438840" y="23691745"/>
              <a:ext cx="3802643" cy="7114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dirty="0">
                  <a:solidFill>
                    <a:schemeClr val="bg2"/>
                  </a:solidFill>
                </a:rPr>
                <a:t>Wide Grid (WG)</a:t>
              </a:r>
              <a:endParaRPr lang="nl-NL" dirty="0">
                <a:solidFill>
                  <a:schemeClr val="bg2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6773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EC457F-DBD9-B507-D4C8-DCB7BBDA6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046AB8C-ED79-31E8-CC9D-FA065296A1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566" y="1600939"/>
            <a:ext cx="11316509" cy="4384426"/>
          </a:xfrm>
          <a:prstGeom prst="rect">
            <a:avLst/>
          </a:prstGeom>
        </p:spPr>
      </p:pic>
      <p:sp>
        <p:nvSpPr>
          <p:cNvPr id="15" name="Titel 14">
            <a:extLst>
              <a:ext uri="{FF2B5EF4-FFF2-40B4-BE49-F238E27FC236}">
                <a16:creationId xmlns:a16="http://schemas.microsoft.com/office/drawing/2014/main" id="{9580368B-5DE1-14F5-DE03-D1AB9D7BB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Step 2: Selecting operating point 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7E864D3F-FC10-C769-1401-DFCF6F8CB03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6</a:t>
            </a:fld>
            <a:endParaRPr lang="nl-NL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4980588-90D4-F5E8-DA0F-92217E6C51E9}"/>
              </a:ext>
            </a:extLst>
          </p:cNvPr>
          <p:cNvSpPr/>
          <p:nvPr/>
        </p:nvSpPr>
        <p:spPr>
          <a:xfrm>
            <a:off x="5515583" y="1425019"/>
            <a:ext cx="2529192" cy="4648181"/>
          </a:xfrm>
          <a:prstGeom prst="rect">
            <a:avLst/>
          </a:prstGeom>
          <a:noFill/>
          <a:ln w="76200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CE2E6996-B3E6-75DB-FD0C-26B6BAB728C0}"/>
              </a:ext>
            </a:extLst>
          </p:cNvPr>
          <p:cNvSpPr/>
          <p:nvPr/>
        </p:nvSpPr>
        <p:spPr>
          <a:xfrm>
            <a:off x="7161229" y="5387262"/>
            <a:ext cx="323654" cy="45719"/>
          </a:xfrm>
          <a:custGeom>
            <a:avLst/>
            <a:gdLst>
              <a:gd name="csX0" fmla="*/ 0 w 481649"/>
              <a:gd name="csY0" fmla="*/ 0 h 128289"/>
              <a:gd name="csX1" fmla="*/ 202928 w 481649"/>
              <a:gd name="csY1" fmla="*/ 92907 h 128289"/>
              <a:gd name="csX2" fmla="*/ 481649 w 481649"/>
              <a:gd name="csY2" fmla="*/ 127136 h 1282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</a:cxnLst>
            <a:rect l="l" t="t" r="r" b="b"/>
            <a:pathLst>
              <a:path w="481649" h="128289">
                <a:moveTo>
                  <a:pt x="0" y="0"/>
                </a:moveTo>
                <a:cubicBezTo>
                  <a:pt x="61326" y="35859"/>
                  <a:pt x="122653" y="71718"/>
                  <a:pt x="202928" y="92907"/>
                </a:cubicBezTo>
                <a:cubicBezTo>
                  <a:pt x="283203" y="114096"/>
                  <a:pt x="410339" y="133248"/>
                  <a:pt x="481649" y="127136"/>
                </a:cubicBezTo>
              </a:path>
            </a:pathLst>
          </a:custGeom>
          <a:ln w="19050" cap="flat" cmpd="sng" algn="ctr">
            <a:solidFill>
              <a:srgbClr val="FF0000"/>
            </a:solidFill>
            <a:prstDash val="solid"/>
            <a:round/>
            <a:headEnd type="arrow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B56C49B-B352-E165-EBF1-B82DC747C58B}"/>
                  </a:ext>
                </a:extLst>
              </p:cNvPr>
              <p:cNvSpPr txBox="1"/>
              <p:nvPr/>
            </p:nvSpPr>
            <p:spPr>
              <a:xfrm>
                <a:off x="7033069" y="4970237"/>
                <a:ext cx="513286" cy="6677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𝐿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𝑝𝑜𝑙</m:t>
                          </m:r>
                        </m:sub>
                      </m:sSub>
                    </m:oMath>
                  </m:oMathPara>
                </a14:m>
                <a:endParaRPr lang="en-US" b="0" dirty="0">
                  <a:solidFill>
                    <a:srgbClr val="FF0000"/>
                  </a:solidFill>
                </a:endParaRPr>
              </a:p>
              <a:p>
                <a:pPr algn="l"/>
                <a:endParaRPr lang="nl-NL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0B56C49B-B352-E165-EBF1-B82DC747C5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3069" y="4970237"/>
                <a:ext cx="513286" cy="667747"/>
              </a:xfrm>
              <a:prstGeom prst="rect">
                <a:avLst/>
              </a:prstGeom>
              <a:blipFill>
                <a:blip r:embed="rId3"/>
                <a:stretch>
                  <a:fillRect r="-714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2544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animBg="1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BAA4370-E2E6-AFAB-7FD3-3D977FABE5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7C0F0D26-92D1-C03E-4CFB-C250395DCB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Step 3: Perturb around equilibrium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FCB80B6C-801A-DB65-B3DC-2FBA725320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FD4911-7BB3-F6C0-4EA5-371BCABB65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1420475"/>
            <a:ext cx="5216540" cy="432786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FD43B8-63DB-7558-3CC0-09A515363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460" y="1581269"/>
            <a:ext cx="4949698" cy="406492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3AD5E5-0F2A-E954-1775-889A9BCFEE7F}"/>
                  </a:ext>
                </a:extLst>
              </p:cNvPr>
              <p:cNvSpPr txBox="1"/>
              <p:nvPr/>
            </p:nvSpPr>
            <p:spPr>
              <a:xfrm>
                <a:off x="1940311" y="1465079"/>
                <a:ext cx="8140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𝒏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</m:oMath>
                  </m:oMathPara>
                </a14:m>
                <a:endParaRPr lang="nl-NL" b="1" dirty="0">
                  <a:solidFill>
                    <a:schemeClr val="tx2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8B3AD5E5-0F2A-E954-1775-889A9BCFEE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40311" y="1465079"/>
                <a:ext cx="814040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D08ED8-FA91-7A55-CF8C-232F308EAFE1}"/>
                  </a:ext>
                </a:extLst>
              </p:cNvPr>
              <p:cNvSpPr txBox="1"/>
              <p:nvPr/>
            </p:nvSpPr>
            <p:spPr>
              <a:xfrm>
                <a:off x="7092962" y="1325569"/>
                <a:ext cx="81404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US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𝒕</m:t>
                          </m:r>
                        </m:e>
                        <m:sub>
                          <m:r>
                            <a:rPr lang="en-US" b="1" i="1" smtClean="0">
                              <a:solidFill>
                                <a:schemeClr val="bg2"/>
                              </a:solidFill>
                              <a:latin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</m:oMath>
                  </m:oMathPara>
                </a14:m>
                <a:endParaRPr lang="en-US" b="1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7D08ED8-FA91-7A55-CF8C-232F308EAFE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2962" y="1325569"/>
                <a:ext cx="814040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8578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41FD2B-5D88-6633-E458-946A9CA90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7578ACB7-5BD5-9549-793F-1C8F56458F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Results: AFN vs. Eirene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8831224-0582-049D-92D1-5654BDD10E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8</a:t>
            </a:fld>
            <a:endParaRPr lang="nl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5743BEF-AE43-A12F-806B-234058874D9F}"/>
              </a:ext>
            </a:extLst>
          </p:cNvPr>
          <p:cNvSpPr txBox="1"/>
          <p:nvPr/>
        </p:nvSpPr>
        <p:spPr>
          <a:xfrm>
            <a:off x="911243" y="1739588"/>
            <a:ext cx="3805723" cy="3970318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rgbClr val="FF0000"/>
                </a:solidFill>
              </a:rPr>
              <a:t>AFN: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&lt;20 Hz: ~ 0º phase, constant magnitude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20-60 Hz: -45º phase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&gt; 60 Hz: decreasing phase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r>
              <a:rPr lang="en-US" dirty="0">
                <a:solidFill>
                  <a:srgbClr val="0A0AFF"/>
                </a:solidFill>
              </a:rPr>
              <a:t>Eirene (time dependent):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&lt;50 Hz: - 45º phase, decreasing magnitude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&gt; 50 Hz: decreasing phase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dirty="0">
                <a:solidFill>
                  <a:schemeClr val="bg2"/>
                </a:solidFill>
              </a:rPr>
              <a:t>Kinetic neutrals improve correspondence with experiment!</a:t>
            </a:r>
          </a:p>
          <a:p>
            <a:pPr algn="ctr"/>
            <a:endParaRPr lang="en-US" dirty="0">
              <a:solidFill>
                <a:schemeClr val="bg2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D7C360B-1B5B-EEAF-B480-E8A690B9BB2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12" y="1739588"/>
            <a:ext cx="6437028" cy="28063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51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EA20B3-6B3E-6FFD-79C3-434BB6E669C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ED3C5A2C-A0C3-BC84-4B53-BAF585D7E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Results: Wide Grid vs. Narrow Grid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5B00B0EA-65E6-2BE4-BB53-C0AF229B8F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9</a:t>
            </a:fld>
            <a:endParaRPr lang="nl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519133-01AA-2780-E045-EA9F1E141BA6}"/>
              </a:ext>
            </a:extLst>
          </p:cNvPr>
          <p:cNvSpPr txBox="1"/>
          <p:nvPr/>
        </p:nvSpPr>
        <p:spPr>
          <a:xfrm>
            <a:off x="812247" y="1591168"/>
            <a:ext cx="3805723" cy="1477328"/>
          </a:xfrm>
          <a:prstGeom prst="rect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Difference in magnitude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Similar phase (only small difference at low f)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Difference may be larger for high T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6E7B7B-75A2-B04B-8B82-A8EE2D81F0C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12" y="1739588"/>
            <a:ext cx="6437028" cy="28063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412842A0-3F7C-F181-F24E-0F13B7BF7C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813" y="1739588"/>
            <a:ext cx="6437028" cy="280634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191D33D0-B569-6B3A-2294-55F75C75AA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6156" y="3564748"/>
            <a:ext cx="1198287" cy="23000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6B16C5D0-8BEC-15C8-E788-0AA1D51CAE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938" y="3564748"/>
            <a:ext cx="1170012" cy="2300098"/>
          </a:xfrm>
          <a:prstGeom prst="rect">
            <a:avLst/>
          </a:prstGeom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097EF8A6-C2E8-40B8-B13D-F22F5BABE7D3}"/>
              </a:ext>
            </a:extLst>
          </p:cNvPr>
          <p:cNvSpPr txBox="1"/>
          <p:nvPr/>
        </p:nvSpPr>
        <p:spPr>
          <a:xfrm>
            <a:off x="1326419" y="3195416"/>
            <a:ext cx="11982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0FF00"/>
                </a:solidFill>
              </a:rPr>
              <a:t>NG</a:t>
            </a:r>
            <a:endParaRPr lang="nl-NL" dirty="0">
              <a:solidFill>
                <a:srgbClr val="00FF00"/>
              </a:solidFill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FD7981B-0F02-A848-82D0-4675F346E56D}"/>
              </a:ext>
            </a:extLst>
          </p:cNvPr>
          <p:cNvSpPr txBox="1"/>
          <p:nvPr/>
        </p:nvSpPr>
        <p:spPr>
          <a:xfrm>
            <a:off x="2784675" y="3195416"/>
            <a:ext cx="12102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rgbClr val="0A0AFF"/>
                </a:solidFill>
              </a:rPr>
              <a:t>WG</a:t>
            </a:r>
            <a:endParaRPr lang="nl-NL" dirty="0">
              <a:solidFill>
                <a:srgbClr val="0A0A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65725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D74200-0670-5108-6B9F-CB7409204D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C506A9CE-DEC3-AF46-9DAC-8081109BBB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Results: Time-dependent vs. Quasi-Steady-State neutrals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96E7681-FFDC-66C3-13E9-7F0738AB66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10</a:t>
            </a:fld>
            <a:endParaRPr lang="nl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89D647-A3A8-0F7D-0AD6-66D4CE62C156}"/>
                  </a:ext>
                </a:extLst>
              </p:cNvPr>
              <p:cNvSpPr txBox="1"/>
              <p:nvPr/>
            </p:nvSpPr>
            <p:spPr>
              <a:xfrm>
                <a:off x="809050" y="1634316"/>
                <a:ext cx="4184540" cy="2444644"/>
              </a:xfrm>
              <a:prstGeom prst="rect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𝑓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1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𝒗</m:t>
                      </m:r>
                      <m:r>
                        <a:rPr lang="en-US" b="1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⋅</m:t>
                      </m:r>
                      <m:r>
                        <m:rPr>
                          <m:sty m:val="p"/>
                        </m:rPr>
                        <a:rPr lang="en-US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𝑓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A0A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A0A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solidFill>
                                        <a:srgbClr val="0A0A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solidFill>
                                        <a:srgbClr val="0A0A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A0A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𝑓</m:t>
                                  </m:r>
                                </m:num>
                                <m:den>
                                  <m:r>
                                    <a:rPr lang="en-US" i="1">
                                      <a:solidFill>
                                        <a:srgbClr val="0A0AFF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US" i="1">
                                      <a:solidFill>
                                        <a:srgbClr val="0A0A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</m:e>
                          </m:d>
                        </m:e>
                        <m:sub>
                          <m:r>
                            <a:rPr lang="en-US" b="0" i="1" smtClean="0">
                              <a:solidFill>
                                <a:srgbClr val="0A0AFF"/>
                              </a:solidFill>
                              <a:latin typeface="Cambria Math" panose="02040503050406030204" pitchFamily="18" charset="0"/>
                            </a:rPr>
                            <m:t>𝑐𝑜𝑙𝑙</m:t>
                          </m:r>
                        </m:sub>
                      </m:sSub>
                    </m:oMath>
                  </m:oMathPara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endParaRPr lang="en-US" dirty="0">
                  <a:solidFill>
                    <a:schemeClr val="bg2"/>
                  </a:solidFill>
                </a:endParaRPr>
              </a:p>
              <a:p>
                <a:r>
                  <a:rPr lang="en-US" dirty="0">
                    <a:solidFill>
                      <a:schemeClr val="bg2"/>
                    </a:solidFill>
                  </a:rPr>
                  <a:t>QSS: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</m:num>
                      <m:den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US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≈0 </m:t>
                    </m:r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at each time step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Used often for steady-state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Also for dynamics ([2,6])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If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𝑒𝑥𝑐</m:t>
                        </m:r>
                      </m:sub>
                    </m:sSub>
                    <m:r>
                      <a:rPr lang="en-US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≪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schemeClr val="bg2"/>
                                </a:solidFill>
                                <a:latin typeface="Cambria Math" panose="02040503050406030204" pitchFamily="18" charset="0"/>
                              </a:rPr>
                              <m:t>𝑒𝑞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dirty="0">
                    <a:solidFill>
                      <a:schemeClr val="bg2"/>
                    </a:solidFill>
                  </a:rPr>
                  <a:t> this seems right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C689D647-A3A8-0F7D-0AD6-66D4CE62C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9050" y="1634316"/>
                <a:ext cx="4184540" cy="2444644"/>
              </a:xfrm>
              <a:prstGeom prst="rect">
                <a:avLst/>
              </a:prstGeom>
              <a:blipFill>
                <a:blip r:embed="rId2"/>
                <a:stretch>
                  <a:fillRect l="-429"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Rectangle 2">
            <a:extLst>
              <a:ext uri="{FF2B5EF4-FFF2-40B4-BE49-F238E27FC236}">
                <a16:creationId xmlns:a16="http://schemas.microsoft.com/office/drawing/2014/main" id="{BC87AA70-EC0D-87A1-522D-EDC8236BD74A}"/>
              </a:ext>
            </a:extLst>
          </p:cNvPr>
          <p:cNvSpPr/>
          <p:nvPr/>
        </p:nvSpPr>
        <p:spPr>
          <a:xfrm>
            <a:off x="8510727" y="1860122"/>
            <a:ext cx="896645" cy="630315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B2.5 </a:t>
            </a:r>
            <a:endParaRPr lang="nl-NL" dirty="0">
              <a:solidFill>
                <a:schemeClr val="bg2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8D1A492-A351-4CF3-DF1C-9F068488BA4B}"/>
              </a:ext>
            </a:extLst>
          </p:cNvPr>
          <p:cNvCxnSpPr>
            <a:cxnSpLocks/>
            <a:endCxn id="3" idx="1"/>
          </p:cNvCxnSpPr>
          <p:nvPr/>
        </p:nvCxnSpPr>
        <p:spPr>
          <a:xfrm>
            <a:off x="7862657" y="2175279"/>
            <a:ext cx="648070" cy="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4D512E0-FDAA-0A9C-9F3D-9936D9AB1C51}"/>
                  </a:ext>
                </a:extLst>
              </p:cNvPr>
              <p:cNvSpPr txBox="1"/>
              <p:nvPr/>
            </p:nvSpPr>
            <p:spPr>
              <a:xfrm>
                <a:off x="5723138" y="2015232"/>
                <a:ext cx="593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4D512E0-FDAA-0A9C-9F3D-9936D9AB1C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3138" y="2015232"/>
                <a:ext cx="593325" cy="369332"/>
              </a:xfrm>
              <a:prstGeom prst="rect">
                <a:avLst/>
              </a:prstGeom>
              <a:blipFill>
                <a:blip r:embed="rId3"/>
                <a:stretch>
                  <a:fillRect r="-6186" b="-13333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DFDA5738-9272-76D6-95AD-CE4AD8F1D7B8}"/>
              </a:ext>
            </a:extLst>
          </p:cNvPr>
          <p:cNvSpPr/>
          <p:nvPr/>
        </p:nvSpPr>
        <p:spPr>
          <a:xfrm>
            <a:off x="6966012" y="1864971"/>
            <a:ext cx="896645" cy="630315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Eirene </a:t>
            </a:r>
            <a:endParaRPr lang="nl-NL" dirty="0">
              <a:solidFill>
                <a:schemeClr val="bg2"/>
              </a:solidFill>
            </a:endParaRPr>
          </a:p>
        </p:txBody>
      </p: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D6ECB354-4527-3C05-E523-6702295A13E4}"/>
              </a:ext>
            </a:extLst>
          </p:cNvPr>
          <p:cNvCxnSpPr>
            <a:cxnSpLocks/>
            <a:endCxn id="18" idx="1"/>
          </p:cNvCxnSpPr>
          <p:nvPr/>
        </p:nvCxnSpPr>
        <p:spPr>
          <a:xfrm>
            <a:off x="6317942" y="2180128"/>
            <a:ext cx="648070" cy="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D222D00A-5D24-BB10-6478-48FE3E9CC2DC}"/>
              </a:ext>
            </a:extLst>
          </p:cNvPr>
          <p:cNvCxnSpPr>
            <a:cxnSpLocks/>
          </p:cNvCxnSpPr>
          <p:nvPr/>
        </p:nvCxnSpPr>
        <p:spPr>
          <a:xfrm>
            <a:off x="9408851" y="2175278"/>
            <a:ext cx="551895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16A7D7E-21ED-D2EF-A876-8897727A7309}"/>
                  </a:ext>
                </a:extLst>
              </p:cNvPr>
              <p:cNvSpPr txBox="1"/>
              <p:nvPr/>
            </p:nvSpPr>
            <p:spPr>
              <a:xfrm>
                <a:off x="9960746" y="1982966"/>
                <a:ext cx="593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C16A7D7E-21ED-D2EF-A876-8897727A73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60746" y="1982966"/>
                <a:ext cx="593325" cy="369332"/>
              </a:xfrm>
              <a:prstGeom prst="rect">
                <a:avLst/>
              </a:prstGeom>
              <a:blipFill>
                <a:blip r:embed="rId4"/>
                <a:stretch>
                  <a:fillRect r="-5155" b="-1311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Rectangle 23">
            <a:extLst>
              <a:ext uri="{FF2B5EF4-FFF2-40B4-BE49-F238E27FC236}">
                <a16:creationId xmlns:a16="http://schemas.microsoft.com/office/drawing/2014/main" id="{F279597B-4ACC-D850-790C-28DD44E1851C}"/>
              </a:ext>
            </a:extLst>
          </p:cNvPr>
          <p:cNvSpPr/>
          <p:nvPr/>
        </p:nvSpPr>
        <p:spPr>
          <a:xfrm>
            <a:off x="8359066" y="4346569"/>
            <a:ext cx="896645" cy="630315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B2.5 </a:t>
            </a:r>
            <a:endParaRPr lang="nl-NL" dirty="0">
              <a:solidFill>
                <a:schemeClr val="bg2"/>
              </a:solidFill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30794F5-B2FE-13D3-A1F8-6A7E6C2D028B}"/>
              </a:ext>
            </a:extLst>
          </p:cNvPr>
          <p:cNvCxnSpPr>
            <a:cxnSpLocks/>
          </p:cNvCxnSpPr>
          <p:nvPr/>
        </p:nvCxnSpPr>
        <p:spPr>
          <a:xfrm flipV="1">
            <a:off x="7710996" y="4110360"/>
            <a:ext cx="0" cy="551366"/>
          </a:xfrm>
          <a:prstGeom prst="straightConnector1">
            <a:avLst/>
          </a:prstGeom>
          <a:ln w="38100">
            <a:solidFill>
              <a:srgbClr val="0A0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1587E3C-1075-8DDA-891A-52A7CDC38103}"/>
                  </a:ext>
                </a:extLst>
              </p:cNvPr>
              <p:cNvSpPr txBox="1"/>
              <p:nvPr/>
            </p:nvSpPr>
            <p:spPr>
              <a:xfrm>
                <a:off x="6019800" y="3622791"/>
                <a:ext cx="593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41587E3C-1075-8DDA-891A-52A7CDC38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19800" y="3622791"/>
                <a:ext cx="593325" cy="369332"/>
              </a:xfrm>
              <a:prstGeom prst="rect">
                <a:avLst/>
              </a:prstGeom>
              <a:blipFill>
                <a:blip r:embed="rId5"/>
                <a:stretch>
                  <a:fillRect r="-5155" b="-1311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7" name="Rectangle 26">
            <a:extLst>
              <a:ext uri="{FF2B5EF4-FFF2-40B4-BE49-F238E27FC236}">
                <a16:creationId xmlns:a16="http://schemas.microsoft.com/office/drawing/2014/main" id="{2AE16B1F-AEE2-3BA7-9B7F-6BA7BD650773}"/>
              </a:ext>
            </a:extLst>
          </p:cNvPr>
          <p:cNvSpPr/>
          <p:nvPr/>
        </p:nvSpPr>
        <p:spPr>
          <a:xfrm>
            <a:off x="7262674" y="3472530"/>
            <a:ext cx="896645" cy="630315"/>
          </a:xfrm>
          <a:prstGeom prst="rect">
            <a:avLst/>
          </a:prstGeom>
          <a:noFill/>
          <a:ln w="571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Eirene </a:t>
            </a:r>
            <a:endParaRPr lang="nl-NL" dirty="0">
              <a:solidFill>
                <a:schemeClr val="bg2"/>
              </a:solidFill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4D125376-708C-9899-B400-C7201F94F470}"/>
              </a:ext>
            </a:extLst>
          </p:cNvPr>
          <p:cNvCxnSpPr>
            <a:cxnSpLocks/>
            <a:endCxn id="27" idx="1"/>
          </p:cNvCxnSpPr>
          <p:nvPr/>
        </p:nvCxnSpPr>
        <p:spPr>
          <a:xfrm>
            <a:off x="6614604" y="3787687"/>
            <a:ext cx="648070" cy="1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D9EE2488-280D-F409-8F48-D71A11D04179}"/>
              </a:ext>
            </a:extLst>
          </p:cNvPr>
          <p:cNvCxnSpPr>
            <a:cxnSpLocks/>
          </p:cNvCxnSpPr>
          <p:nvPr/>
        </p:nvCxnSpPr>
        <p:spPr>
          <a:xfrm>
            <a:off x="9255711" y="4661727"/>
            <a:ext cx="551895" cy="0"/>
          </a:xfrm>
          <a:prstGeom prst="straightConnector1">
            <a:avLst/>
          </a:prstGeom>
          <a:ln w="38100">
            <a:solidFill>
              <a:schemeClr val="bg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F03376-947B-A42E-52E5-B3365F3536F6}"/>
                  </a:ext>
                </a:extLst>
              </p:cNvPr>
              <p:cNvSpPr txBox="1"/>
              <p:nvPr/>
            </p:nvSpPr>
            <p:spPr>
              <a:xfrm>
                <a:off x="9903780" y="4477059"/>
                <a:ext cx="59332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l"/>
                <a14:m>
                  <m:oMathPara xmlns:m="http://schemas.openxmlformats.org/officeDocument/2006/math">
                    <m:oMath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b="0" i="1" smtClean="0">
                          <a:solidFill>
                            <a:schemeClr val="bg2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nl-NL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2F03376-947B-A42E-52E5-B3365F3536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03780" y="4477059"/>
                <a:ext cx="593325" cy="369332"/>
              </a:xfrm>
              <a:prstGeom prst="rect">
                <a:avLst/>
              </a:prstGeom>
              <a:blipFill>
                <a:blip r:embed="rId6"/>
                <a:stretch>
                  <a:fillRect r="-5155" b="-13115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630C4DD1-D296-C770-2468-C3FA2E9BBCF2}"/>
              </a:ext>
            </a:extLst>
          </p:cNvPr>
          <p:cNvCxnSpPr>
            <a:cxnSpLocks/>
            <a:endCxn id="24" idx="1"/>
          </p:cNvCxnSpPr>
          <p:nvPr/>
        </p:nvCxnSpPr>
        <p:spPr>
          <a:xfrm>
            <a:off x="7710996" y="4661725"/>
            <a:ext cx="648070" cy="2"/>
          </a:xfrm>
          <a:prstGeom prst="line">
            <a:avLst/>
          </a:prstGeom>
          <a:ln w="38100">
            <a:solidFill>
              <a:srgbClr val="0A0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C0086C38-D01E-37FA-D8CF-78C565EF98E6}"/>
              </a:ext>
            </a:extLst>
          </p:cNvPr>
          <p:cNvCxnSpPr>
            <a:cxnSpLocks/>
            <a:endCxn id="27" idx="3"/>
          </p:cNvCxnSpPr>
          <p:nvPr/>
        </p:nvCxnSpPr>
        <p:spPr>
          <a:xfrm flipH="1">
            <a:off x="8159319" y="3787688"/>
            <a:ext cx="648069" cy="0"/>
          </a:xfrm>
          <a:prstGeom prst="line">
            <a:avLst/>
          </a:prstGeom>
          <a:ln w="38100">
            <a:solidFill>
              <a:srgbClr val="0A0A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6303DC8D-AC06-BB42-AFDD-920A8BB5B34E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8807389" y="3775191"/>
            <a:ext cx="0" cy="571378"/>
          </a:xfrm>
          <a:prstGeom prst="straightConnector1">
            <a:avLst/>
          </a:prstGeom>
          <a:ln w="38100">
            <a:solidFill>
              <a:srgbClr val="0A0A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9D9A7032-BA5D-217B-F8CD-5078C759ED9F}"/>
              </a:ext>
            </a:extLst>
          </p:cNvPr>
          <p:cNvCxnSpPr/>
          <p:nvPr/>
        </p:nvCxnSpPr>
        <p:spPr>
          <a:xfrm flipV="1">
            <a:off x="6223247" y="1500326"/>
            <a:ext cx="3977195" cy="141155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FDE8054A-0306-6D66-3E10-B057BA5710B8}"/>
              </a:ext>
            </a:extLst>
          </p:cNvPr>
          <p:cNvCxnSpPr>
            <a:cxnSpLocks/>
          </p:cNvCxnSpPr>
          <p:nvPr/>
        </p:nvCxnSpPr>
        <p:spPr>
          <a:xfrm>
            <a:off x="6223247" y="1500326"/>
            <a:ext cx="4119238" cy="146958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B831D7-3724-46CA-4795-52C104B21AEB}"/>
                  </a:ext>
                </a:extLst>
              </p:cNvPr>
              <p:cNvSpPr txBox="1"/>
              <p:nvPr/>
            </p:nvSpPr>
            <p:spPr>
              <a:xfrm>
                <a:off x="797671" y="4346568"/>
                <a:ext cx="4195920" cy="1098442"/>
              </a:xfrm>
              <a:prstGeom prst="rect">
                <a:avLst/>
              </a:prstGeom>
              <a:ln w="76200">
                <a:solidFill>
                  <a:schemeClr val="tx1"/>
                </a:solidFill>
              </a:ln>
            </p:spPr>
            <p:style>
              <a:lnRef idx="1">
                <a:schemeClr val="dk1"/>
              </a:lnRef>
              <a:fillRef idx="2">
                <a:schemeClr val="dk1"/>
              </a:fillRef>
              <a:effectRef idx="1">
                <a:schemeClr val="dk1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bg2"/>
                    </a:solidFill>
                  </a:rPr>
                  <a:t>However: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rgbClr val="0A0A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d>
                          <m:dPr>
                            <m:ctrlPr>
                              <a:rPr lang="en-US" i="1">
                                <a:solidFill>
                                  <a:srgbClr val="0A0AFF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srgbClr val="0A0AFF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srgbClr val="0A0AFF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A0AFF"/>
                                    </a:solidFill>
                                    <a:latin typeface="Cambria Math" panose="02040503050406030204" pitchFamily="18" charset="0"/>
                                  </a:rPr>
                                  <m:t>𝑓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srgbClr val="0A0AFF"/>
                                    </a:solidFill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r>
                                  <a:rPr lang="en-US" i="1">
                                    <a:solidFill>
                                      <a:srgbClr val="0A0AFF"/>
                                    </a:solidFill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</m:den>
                            </m:f>
                          </m:e>
                        </m:d>
                      </m:e>
                      <m:sub>
                        <m:r>
                          <a:rPr lang="en-US" i="1">
                            <a:solidFill>
                              <a:srgbClr val="0A0AFF"/>
                            </a:solidFill>
                            <a:latin typeface="Cambria Math" panose="02040503050406030204" pitchFamily="18" charset="0"/>
                          </a:rPr>
                          <m:t>𝑐𝑜𝑙𝑙</m:t>
                        </m:r>
                      </m:sub>
                    </m:sSub>
                    <m:r>
                      <a:rPr lang="en-US" b="0" i="1" smtClean="0">
                        <a:solidFill>
                          <a:srgbClr val="0A0AFF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rgbClr val="0A0AFF"/>
                        </a:solidFill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solidFill>
                              <a:srgbClr val="0A0AFF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rgbClr val="0A0AFF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b="0" i="1" smtClean="0">
                            <a:solidFill>
                              <a:srgbClr val="0A0AFF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solidFill>
                              <a:srgbClr val="0A0AFF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</m:oMath>
                </a14:m>
                <a:endParaRPr lang="en-US" b="0" dirty="0">
                  <a:solidFill>
                    <a:srgbClr val="0A0AFF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No guarantee of proper dynamics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0B831D7-3724-46CA-4795-52C104B21A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7671" y="4346568"/>
                <a:ext cx="4195920" cy="1098442"/>
              </a:xfrm>
              <a:prstGeom prst="rect">
                <a:avLst/>
              </a:prstGeom>
              <a:blipFill>
                <a:blip r:embed="rId7"/>
                <a:stretch>
                  <a:fillRect l="-428" b="-4145"/>
                </a:stretch>
              </a:blipFill>
              <a:ln w="7620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E866EB73-F5F1-5985-6885-BF4ABCCBD52A}"/>
              </a:ext>
            </a:extLst>
          </p:cNvPr>
          <p:cNvSpPr txBox="1"/>
          <p:nvPr/>
        </p:nvSpPr>
        <p:spPr>
          <a:xfrm>
            <a:off x="6085048" y="5224287"/>
            <a:ext cx="3935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SzPct val="120000"/>
            </a:pPr>
            <a:r>
              <a:rPr lang="nl-NL" dirty="0"/>
              <a:t>[2] </a:t>
            </a:r>
            <a:r>
              <a:rPr lang="en-US" dirty="0"/>
              <a:t>Derks </a:t>
            </a:r>
            <a:r>
              <a:rPr lang="en-US" i="1" dirty="0"/>
              <a:t>et al, Nuclear Fusion </a:t>
            </a:r>
            <a:r>
              <a:rPr lang="en-US" dirty="0"/>
              <a:t>(2026). </a:t>
            </a:r>
          </a:p>
          <a:p>
            <a:pPr>
              <a:buSzPct val="120000"/>
            </a:pPr>
            <a:r>
              <a:rPr lang="nl-NL" dirty="0"/>
              <a:t>[5] Lore, et al. </a:t>
            </a:r>
            <a:r>
              <a:rPr lang="nl-NL" i="1" dirty="0" err="1"/>
              <a:t>Nuclear</a:t>
            </a:r>
            <a:r>
              <a:rPr lang="nl-NL" i="1" dirty="0"/>
              <a:t> Fusion</a:t>
            </a:r>
            <a:r>
              <a:rPr lang="nl-NL" dirty="0"/>
              <a:t>, (2023).</a:t>
            </a:r>
          </a:p>
        </p:txBody>
      </p:sp>
    </p:spTree>
    <p:extLst>
      <p:ext uri="{BB962C8B-B14F-4D97-AF65-F5344CB8AC3E}">
        <p14:creationId xmlns:p14="http://schemas.microsoft.com/office/powerpoint/2010/main" val="3230351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6" grpId="0"/>
      <p:bldP spid="27" grpId="0" animBg="1"/>
      <p:bldP spid="30" grpId="0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E11B19-4062-AF76-F248-1B0BC7F6C0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C887C2B9-7620-DA6F-0A89-FC137C78A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Time-dependent vs. Quasi-Steady-State neutrals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FDE1F56-9E69-6DD4-9FDF-01CC1499C1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0E8332E-9707-EA71-24A3-F6E650C3315E}"/>
              </a:ext>
            </a:extLst>
          </p:cNvPr>
          <p:cNvSpPr txBox="1"/>
          <p:nvPr/>
        </p:nvSpPr>
        <p:spPr>
          <a:xfrm>
            <a:off x="911243" y="1739588"/>
            <a:ext cx="4284714" cy="923330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endParaRPr lang="en-US" dirty="0">
              <a:solidFill>
                <a:schemeClr val="bg2"/>
              </a:solidFill>
            </a:endParaRPr>
          </a:p>
          <a:p>
            <a:pPr algn="ctr"/>
            <a:r>
              <a:rPr lang="en-US" dirty="0">
                <a:solidFill>
                  <a:schemeClr val="bg2"/>
                </a:solidFill>
              </a:rPr>
              <a:t>QSS introduces nonlinear </a:t>
            </a:r>
            <a:r>
              <a:rPr lang="en-US" dirty="0" err="1">
                <a:solidFill>
                  <a:schemeClr val="bg2"/>
                </a:solidFill>
              </a:rPr>
              <a:t>behaviour</a:t>
            </a:r>
            <a:endParaRPr lang="en-US" dirty="0">
              <a:solidFill>
                <a:schemeClr val="bg2"/>
              </a:solidFill>
            </a:endParaRPr>
          </a:p>
          <a:p>
            <a:pPr algn="l"/>
            <a:r>
              <a:rPr lang="en-US" dirty="0">
                <a:solidFill>
                  <a:schemeClr val="bg2"/>
                </a:solidFill>
              </a:rPr>
              <a:t>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A646378-87AC-212E-D0C8-1D1F8C56838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9105" r="19184"/>
          <a:stretch>
            <a:fillRect/>
          </a:stretch>
        </p:blipFill>
        <p:spPr>
          <a:xfrm>
            <a:off x="5998723" y="1280067"/>
            <a:ext cx="4284714" cy="211936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E14D288-1E40-53B9-8800-FA9F2A6B59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8723" y="3458565"/>
            <a:ext cx="5730322" cy="2498238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5E6E4BBD-AE7C-9F5F-C915-DCF35F7798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955" y="3162029"/>
            <a:ext cx="5216096" cy="2268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2156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78FD8C-0CA0-82B7-2217-B989141CDF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AF7045CD-3DC4-A293-1273-57CAB6C07E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Conclusions and Future Work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7B20D8A-0A34-B3A0-A8B0-C955E1C3D9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12</a:t>
            </a:fld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3556D37-261A-7759-54AA-83604FB877DD}"/>
              </a:ext>
            </a:extLst>
          </p:cNvPr>
          <p:cNvSpPr txBox="1"/>
          <p:nvPr/>
        </p:nvSpPr>
        <p:spPr>
          <a:xfrm>
            <a:off x="566036" y="1771909"/>
            <a:ext cx="4725811" cy="3693319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Main take-aways: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SOLPS-ITER time-dependent can reproduce MAST-U FRF’s.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AFN predicts faster dynamics than experiments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QSS invalid for dynamic simulations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WG vs. NG cannot be distinguished at 5-100 Hz (but may deviate at lower frequencies)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9D42DCF-5AD1-0C8A-5659-58247A5BA5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1406" y="1289491"/>
            <a:ext cx="3642787" cy="1654397"/>
          </a:xfrm>
          <a:prstGeom prst="rect">
            <a:avLst/>
          </a:prstGeom>
          <a:ln w="50800">
            <a:solidFill>
              <a:schemeClr val="bg2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30504B-7F73-71F4-2E2A-3231EC3800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871" y="1911938"/>
            <a:ext cx="3794765" cy="1654397"/>
          </a:xfrm>
          <a:prstGeom prst="rect">
            <a:avLst/>
          </a:prstGeom>
          <a:ln w="50800">
            <a:solidFill>
              <a:schemeClr val="bg2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6D456B4-F25D-294C-9D62-67E1E9F47E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00451" y="2739136"/>
            <a:ext cx="3794766" cy="1654397"/>
          </a:xfrm>
          <a:prstGeom prst="rect">
            <a:avLst/>
          </a:prstGeom>
          <a:ln w="50800">
            <a:solidFill>
              <a:schemeClr val="bg2"/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BADF3D3-2BCC-4305-847A-ED884C118D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78031" y="3564114"/>
            <a:ext cx="3794766" cy="1656617"/>
          </a:xfrm>
          <a:prstGeom prst="rect">
            <a:avLst/>
          </a:prstGeom>
          <a:ln w="50800"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3710756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CD1148-EFA8-156F-5EF9-FE33A8CFBA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7C99CBC0-3432-5223-A8F9-F8DE7F652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Conclusions and Future Work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E590C5B2-80AE-6885-2051-D34CBAE99F1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13</a:t>
            </a:fld>
            <a:endParaRPr lang="nl-NL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E8DAC90-559F-68E9-BC4A-598CF69BFF34}"/>
              </a:ext>
            </a:extLst>
          </p:cNvPr>
          <p:cNvSpPr txBox="1"/>
          <p:nvPr/>
        </p:nvSpPr>
        <p:spPr>
          <a:xfrm>
            <a:off x="566036" y="1771909"/>
            <a:ext cx="4725811" cy="3693319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Main take-aways:</a:t>
            </a:r>
          </a:p>
          <a:p>
            <a:endParaRPr lang="en-US" b="1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SOLPS-ITER time-dependent can reproduce MAST-U FRF’s.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AFN predicts faster dynamics than experiments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QSS invalid for dynamic simulations</a:t>
            </a:r>
          </a:p>
          <a:p>
            <a:pPr marL="342900" indent="-342900">
              <a:buFont typeface="+mj-lt"/>
              <a:buAutoNum type="arabicPeriod"/>
            </a:pPr>
            <a:endParaRPr lang="en-US" dirty="0">
              <a:solidFill>
                <a:schemeClr val="bg2"/>
              </a:solidFill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>
                <a:solidFill>
                  <a:schemeClr val="bg2"/>
                </a:solidFill>
              </a:rPr>
              <a:t>WG vs. NG cannot be distinguished at 5-100 Hz (but may deviate at lower frequencies)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905CC6-F5F6-DCEB-4583-A5EE82883BAE}"/>
              </a:ext>
            </a:extLst>
          </p:cNvPr>
          <p:cNvSpPr txBox="1"/>
          <p:nvPr/>
        </p:nvSpPr>
        <p:spPr>
          <a:xfrm>
            <a:off x="5921406" y="1771909"/>
            <a:ext cx="5031940" cy="1477328"/>
          </a:xfrm>
          <a:prstGeom prst="rect">
            <a:avLst/>
          </a:prstGeom>
          <a:ln w="76200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2"/>
                </a:solidFill>
              </a:rPr>
              <a:t>Future work: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Validate on more devices (AUG)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Predictive simulations for SPARC, ITER, STEP etc.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Dynamic SOLPS database for NN? </a:t>
            </a:r>
            <a:endParaRPr lang="nl-NL" dirty="0">
              <a:solidFill>
                <a:schemeClr val="tx2"/>
              </a:solidFill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1E8CFD87-5266-598E-2FA9-0B015B5D8A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9267" y="3478404"/>
            <a:ext cx="1746109" cy="277735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0F3A11B8-32DF-FBDD-2906-6DE48E3C62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7214" y="3306494"/>
            <a:ext cx="1746108" cy="3114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479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D3B83-15A7-46AB-BB71-DA6B05A38DB9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11404600" y="6073775"/>
            <a:ext cx="787400" cy="365125"/>
          </a:xfrm>
        </p:spPr>
        <p:txBody>
          <a:bodyPr/>
          <a:lstStyle/>
          <a:p>
            <a:fld id="{CF26CF14-CA55-4C05-9804-096C821AFF5B}" type="slidenum">
              <a:rPr lang="nl-NL" smtClean="0"/>
              <a:pPr/>
              <a:t>14</a:t>
            </a:fld>
            <a:endParaRPr lang="nl-NL" dirty="0"/>
          </a:p>
        </p:txBody>
      </p:sp>
      <p:sp>
        <p:nvSpPr>
          <p:cNvPr id="3" name="Titel 7">
            <a:extLst>
              <a:ext uri="{FF2B5EF4-FFF2-40B4-BE49-F238E27FC236}">
                <a16:creationId xmlns:a16="http://schemas.microsoft.com/office/drawing/2014/main" id="{4D5A2BF8-91BC-4521-9E9D-F95D87BBE142}"/>
              </a:ext>
            </a:extLst>
          </p:cNvPr>
          <p:cNvSpPr txBox="1">
            <a:spLocks/>
          </p:cNvSpPr>
          <p:nvPr/>
        </p:nvSpPr>
        <p:spPr>
          <a:xfrm>
            <a:off x="0" y="165231"/>
            <a:ext cx="8074602" cy="141007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7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200" dirty="0">
                <a:solidFill>
                  <a:schemeClr val="bg1"/>
                </a:solidFill>
              </a:rPr>
              <a:t>Extra Slides</a:t>
            </a:r>
            <a:endParaRPr lang="nl-NL" sz="4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5664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F077D6-D3E1-454B-87C0-FD8B603DE3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A13A3B25-78BE-57A7-5609-538D5FC48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Computational speed 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A884205-6C4B-6EA9-51C0-400D1AB977C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15</a:t>
            </a:fld>
            <a:endParaRPr lang="nl-NL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C4F5DF6-6011-A0F1-A527-EFAF832ACD4D}"/>
              </a:ext>
            </a:extLst>
          </p:cNvPr>
          <p:cNvSpPr txBox="1"/>
          <p:nvPr/>
        </p:nvSpPr>
        <p:spPr>
          <a:xfrm>
            <a:off x="668492" y="1642692"/>
            <a:ext cx="35066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bg2"/>
                </a:solidFill>
              </a:rPr>
              <a:t>For 200 </a:t>
            </a:r>
            <a:r>
              <a:rPr lang="en-US" dirty="0" err="1">
                <a:solidFill>
                  <a:schemeClr val="bg2"/>
                </a:solidFill>
              </a:rPr>
              <a:t>ms</a:t>
            </a:r>
            <a:r>
              <a:rPr lang="en-US" dirty="0">
                <a:solidFill>
                  <a:schemeClr val="bg2"/>
                </a:solidFill>
              </a:rPr>
              <a:t> of plasma: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AFN WG: ~ 7 days (1 </a:t>
            </a:r>
            <a:r>
              <a:rPr lang="en-US" dirty="0" err="1">
                <a:solidFill>
                  <a:schemeClr val="bg2"/>
                </a:solidFill>
              </a:rPr>
              <a:t>cpu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QSS WG: ~ 8 days (32 </a:t>
            </a:r>
            <a:r>
              <a:rPr lang="en-US" dirty="0" err="1">
                <a:solidFill>
                  <a:schemeClr val="bg2"/>
                </a:solidFill>
              </a:rPr>
              <a:t>cpus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FTD WG: ~ 12 days (128 </a:t>
            </a:r>
            <a:r>
              <a:rPr lang="en-US" dirty="0" err="1">
                <a:solidFill>
                  <a:schemeClr val="bg2"/>
                </a:solidFill>
              </a:rPr>
              <a:t>cpus</a:t>
            </a:r>
            <a:r>
              <a:rPr lang="en-US" dirty="0">
                <a:solidFill>
                  <a:schemeClr val="bg2"/>
                </a:solidFill>
              </a:rPr>
              <a:t>)</a:t>
            </a:r>
          </a:p>
          <a:p>
            <a:pPr algn="l"/>
            <a:endParaRPr lang="en-US" dirty="0">
              <a:solidFill>
                <a:schemeClr val="bg2"/>
              </a:solidFill>
            </a:endParaRPr>
          </a:p>
          <a:p>
            <a:pPr algn="l"/>
            <a:endParaRPr lang="en-US" dirty="0">
              <a:solidFill>
                <a:schemeClr val="bg2"/>
              </a:solidFill>
            </a:endParaRPr>
          </a:p>
          <a:p>
            <a:pPr algn="l"/>
            <a:endParaRPr lang="nl-NL" dirty="0">
              <a:solidFill>
                <a:schemeClr val="bg2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DB812AD5-A2F7-1DED-1C57-96C2FF51D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8921" y="1482571"/>
            <a:ext cx="5844182" cy="4384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0127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1023C7-851E-9CEB-C188-95AF2E758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9F7DA263-49C8-9255-FF2C-C3262F4B1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Steady state (AFN)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1160D27A-CAE9-DCF7-67E2-4B0DEE452B3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16</a:t>
            </a:fld>
            <a:endParaRPr lang="nl-NL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B36BCE4-8E5C-C686-446D-B66A0D58D37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100452"/>
            <a:ext cx="4175464" cy="4982273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276BA5-46D6-5BCC-8B8C-7BE33D791A56}"/>
              </a:ext>
            </a:extLst>
          </p:cNvPr>
          <p:cNvSpPr txBox="1"/>
          <p:nvPr/>
        </p:nvSpPr>
        <p:spPr>
          <a:xfrm>
            <a:off x="1012055" y="1493043"/>
            <a:ext cx="3879542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Density ramps using recycling coefficient, div fueling, and MC fueling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Compared to NG simulations (ref), w. kinetics / C impurities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bg2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Possible to transition into detachment (div, recycling)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Power starvation for MC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Similar absolute flux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2"/>
                </a:solidFill>
              </a:rPr>
              <a:t>Detachment onset at higher upstream density (due to core BC)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nl-NL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8075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8513F-1DBB-964B-70D7-20BEA2F2A9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7E9A8586-4A4F-8309-E977-6022365EB7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5740" y="82420"/>
            <a:ext cx="10946800" cy="1130400"/>
          </a:xfrm>
        </p:spPr>
        <p:txBody>
          <a:bodyPr/>
          <a:lstStyle/>
          <a:p>
            <a:r>
              <a:rPr lang="en-US" dirty="0"/>
              <a:t>Steady state (kinetic neutrals)</a:t>
            </a:r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55EB92A-0B58-69E2-0043-A2797F8047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17</a:t>
            </a:fld>
            <a:endParaRPr lang="nl-NL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D9CDAB-34D2-B3E0-2967-B02233DCE29E}"/>
                  </a:ext>
                </a:extLst>
              </p:cNvPr>
              <p:cNvSpPr txBox="1"/>
              <p:nvPr/>
            </p:nvSpPr>
            <p:spPr>
              <a:xfrm>
                <a:off x="1012055" y="1493043"/>
                <a:ext cx="3879542" cy="203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Same settings as AFN runs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Div and MC fueling ramps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chemeClr val="bg2"/>
                  </a:solidFill>
                </a:endParaRP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Already detached at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bg2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solidFill>
                          <a:schemeClr val="bg2"/>
                        </a:solidFill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endParaRPr lang="en-US" dirty="0">
                  <a:solidFill>
                    <a:schemeClr val="bg2"/>
                  </a:solidFill>
                </a:endParaRP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chemeClr val="bg2"/>
                    </a:solidFill>
                  </a:rPr>
                  <a:t>Higher upstream density (due to core BC)</a:t>
                </a:r>
              </a:p>
              <a:p>
                <a:pPr marL="285750" indent="-285750" algn="l">
                  <a:buFont typeface="Arial" panose="020B0604020202020204" pitchFamily="34" charset="0"/>
                  <a:buChar char="•"/>
                </a:pPr>
                <a:endParaRPr lang="nl-NL" dirty="0">
                  <a:solidFill>
                    <a:schemeClr val="bg2"/>
                  </a:solidFill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81D9CDAB-34D2-B3E0-2967-B02233DCE2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2055" y="1493043"/>
                <a:ext cx="3879542" cy="2031325"/>
              </a:xfrm>
              <a:prstGeom prst="rect">
                <a:avLst/>
              </a:prstGeom>
              <a:blipFill>
                <a:blip r:embed="rId2"/>
                <a:stretch>
                  <a:fillRect l="-943" t="-1802"/>
                </a:stretch>
              </a:blipFill>
            </p:spPr>
            <p:txBody>
              <a:bodyPr/>
              <a:lstStyle/>
              <a:p>
                <a:r>
                  <a:rPr lang="nl-NL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>
            <a:extLst>
              <a:ext uri="{FF2B5EF4-FFF2-40B4-BE49-F238E27FC236}">
                <a16:creationId xmlns:a16="http://schemas.microsoft.com/office/drawing/2014/main" id="{58435EA7-D3F0-7580-23D3-898D5F09C2D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5726" y="1189037"/>
            <a:ext cx="4184161" cy="50667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7455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chemeClr val="tx1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74FC60-0A93-C587-1492-A995EB10B8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FED39F-15F9-43D0-FCB3-4D3D72088C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results: FRF’s 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86788F-B5A5-0FB9-34C5-7EE885F780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18</a:t>
            </a:fld>
            <a:endParaRPr lang="nl-NL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29ED2A-74C9-CD8F-A326-94CEBDD430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242" y="1658989"/>
            <a:ext cx="6738689" cy="415588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CAD0AA6-9CE8-91C9-55BF-AEE5C2CF8504}"/>
              </a:ext>
            </a:extLst>
          </p:cNvPr>
          <p:cNvSpPr txBox="1"/>
          <p:nvPr/>
        </p:nvSpPr>
        <p:spPr>
          <a:xfrm>
            <a:off x="976544" y="1988598"/>
            <a:ext cx="267217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dirty="0">
                <a:solidFill>
                  <a:schemeClr val="tx2"/>
                </a:solidFill>
              </a:rPr>
              <a:t>FTD simulations at different operating points </a:t>
            </a:r>
            <a:endParaRPr lang="nl-NL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3764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D274C-CB9C-D604-E426-2C5548DC2A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25F04C-59C2-7FD7-3458-3E1D615AF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Simulation results: FRF’s </a:t>
            </a:r>
            <a:endParaRPr lang="nl-NL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2913C5-6EFF-ECCA-9832-D2D04912F16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19</a:t>
            </a:fld>
            <a:endParaRPr lang="nl-NL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5473751-4B92-D4CD-47BA-7C8E457A4C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88" y="1512599"/>
            <a:ext cx="10026312" cy="4590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7972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el 14">
            <a:extLst>
              <a:ext uri="{FF2B5EF4-FFF2-40B4-BE49-F238E27FC236}">
                <a16:creationId xmlns:a16="http://schemas.microsoft.com/office/drawing/2014/main" id="{761DE724-B517-4AC9-9A3F-3D86791A4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0000" y="76813"/>
            <a:ext cx="11602614" cy="1130400"/>
          </a:xfrm>
        </p:spPr>
        <p:txBody>
          <a:bodyPr/>
          <a:lstStyle/>
          <a:p>
            <a:pPr marL="0" indent="0">
              <a:buNone/>
            </a:pPr>
            <a:r>
              <a:rPr lang="en-US" sz="2800" dirty="0"/>
              <a:t>References</a:t>
            </a:r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3D3B2A0D-171A-4BC9-9999-A169E6314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CF26CF14-CA55-4C05-9804-096C821AFF5B}" type="slidenum">
              <a:rPr lang="nl-NL" smtClean="0"/>
              <a:pPr/>
              <a:t>20</a:t>
            </a:fld>
            <a:endParaRPr lang="nl-NL"/>
          </a:p>
        </p:txBody>
      </p:sp>
      <p:sp>
        <p:nvSpPr>
          <p:cNvPr id="11" name="Tijdelijke aanduiding voor inhoud 1">
            <a:extLst>
              <a:ext uri="{FF2B5EF4-FFF2-40B4-BE49-F238E27FC236}">
                <a16:creationId xmlns:a16="http://schemas.microsoft.com/office/drawing/2014/main" id="{C392CB64-62F3-41E8-A7D7-CAD87DF3F4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9031" y="1464818"/>
            <a:ext cx="9831578" cy="4463015"/>
          </a:xfrm>
          <a:noFill/>
        </p:spPr>
        <p:txBody>
          <a:bodyPr numCol="2">
            <a:norm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nl-NL" sz="1600" dirty="0"/>
              <a:t>Van Berkel, M., Derks, G. L., </a:t>
            </a:r>
            <a:r>
              <a:rPr lang="nl-NL" sz="1600" dirty="0" err="1"/>
              <a:t>Ceelen</a:t>
            </a:r>
            <a:r>
              <a:rPr lang="nl-NL" sz="1600" dirty="0"/>
              <a:t>, L., Bosman, T., Kool, B., </a:t>
            </a:r>
            <a:r>
              <a:rPr lang="nl-NL" sz="1600" dirty="0" err="1"/>
              <a:t>Ravensbergen</a:t>
            </a:r>
            <a:r>
              <a:rPr lang="nl-NL" sz="1600" dirty="0"/>
              <a:t>, T., ... &amp; Wiesen, S. (2025). </a:t>
            </a:r>
            <a:r>
              <a:rPr lang="nl-NL" sz="1600" dirty="0" err="1"/>
              <a:t>Systematic</a:t>
            </a:r>
            <a:r>
              <a:rPr lang="nl-NL" sz="1600" dirty="0"/>
              <a:t> </a:t>
            </a:r>
            <a:r>
              <a:rPr lang="nl-NL" sz="1600" dirty="0" err="1"/>
              <a:t>multi</a:t>
            </a:r>
            <a:r>
              <a:rPr lang="nl-NL" sz="1600" dirty="0"/>
              <a:t>-machine analysis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exhaust</a:t>
            </a:r>
            <a:r>
              <a:rPr lang="nl-NL" sz="1600" dirty="0"/>
              <a:t> time-</a:t>
            </a:r>
            <a:r>
              <a:rPr lang="nl-NL" sz="1600" dirty="0" err="1"/>
              <a:t>dependent</a:t>
            </a:r>
            <a:r>
              <a:rPr lang="nl-NL" sz="1600" dirty="0"/>
              <a:t> </a:t>
            </a:r>
            <a:r>
              <a:rPr lang="nl-NL" sz="1600" dirty="0" err="1"/>
              <a:t>behavior</a:t>
            </a:r>
            <a:r>
              <a:rPr lang="nl-NL" sz="1600" dirty="0"/>
              <a:t> in </a:t>
            </a:r>
            <a:r>
              <a:rPr lang="nl-NL" sz="1600" dirty="0" err="1"/>
              <a:t>tokamaks</a:t>
            </a:r>
            <a:r>
              <a:rPr lang="nl-NL" sz="1600" dirty="0"/>
              <a:t>. </a:t>
            </a:r>
            <a:r>
              <a:rPr lang="nl-NL" sz="1600" i="1" dirty="0" err="1"/>
              <a:t>Nuclear</a:t>
            </a:r>
            <a:r>
              <a:rPr lang="nl-NL" sz="1600" i="1" dirty="0"/>
              <a:t> </a:t>
            </a:r>
            <a:r>
              <a:rPr lang="nl-NL" sz="1600" i="1" dirty="0" err="1"/>
              <a:t>Fusion</a:t>
            </a:r>
            <a:r>
              <a:rPr lang="nl-NL" sz="1600" dirty="0"/>
              <a:t>. </a:t>
            </a:r>
            <a:r>
              <a:rPr lang="nl-NL" sz="1600" b="1" dirty="0"/>
              <a:t>DOI</a:t>
            </a:r>
            <a:r>
              <a:rPr lang="nl-NL" sz="1600" dirty="0"/>
              <a:t> 10.1088/1741-4326/ae30f1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1600" dirty="0"/>
              <a:t>Derks, G. L., et al. "A multi-model system-identification comparison with the global particle dynamics in TCV." Nuclear Fusion 66.6 (2026): 066010.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Wiesen, S., </a:t>
            </a:r>
            <a:r>
              <a:rPr lang="nl-NL" sz="1600" dirty="0" err="1"/>
              <a:t>Reiter</a:t>
            </a:r>
            <a:r>
              <a:rPr lang="nl-NL" sz="1600" dirty="0"/>
              <a:t>, D., </a:t>
            </a:r>
            <a:r>
              <a:rPr lang="nl-NL" sz="1600" dirty="0" err="1"/>
              <a:t>Kotov</a:t>
            </a:r>
            <a:r>
              <a:rPr lang="nl-NL" sz="1600" dirty="0"/>
              <a:t>, V., </a:t>
            </a:r>
            <a:r>
              <a:rPr lang="nl-NL" sz="1600" dirty="0" err="1"/>
              <a:t>Baelmans</a:t>
            </a:r>
            <a:r>
              <a:rPr lang="nl-NL" sz="1600" dirty="0"/>
              <a:t>, M., </a:t>
            </a:r>
            <a:r>
              <a:rPr lang="nl-NL" sz="1600" dirty="0" err="1"/>
              <a:t>Dekeyser</a:t>
            </a:r>
            <a:r>
              <a:rPr lang="nl-NL" sz="1600" dirty="0"/>
              <a:t>, W., </a:t>
            </a:r>
            <a:r>
              <a:rPr lang="nl-NL" sz="1600" dirty="0" err="1"/>
              <a:t>Kukushkin</a:t>
            </a:r>
            <a:r>
              <a:rPr lang="nl-NL" sz="1600" dirty="0"/>
              <a:t>, A. S., ... &amp; </a:t>
            </a:r>
            <a:r>
              <a:rPr lang="nl-NL" sz="1600" dirty="0" err="1"/>
              <a:t>Voskoboynikov</a:t>
            </a:r>
            <a:r>
              <a:rPr lang="nl-NL" sz="1600" dirty="0"/>
              <a:t>, S. (2015). The new SOLPS-ITER code package. </a:t>
            </a:r>
            <a:r>
              <a:rPr lang="nl-NL" sz="1600" i="1" dirty="0"/>
              <a:t>Journal of </a:t>
            </a:r>
            <a:r>
              <a:rPr lang="nl-NL" sz="1600" i="1" dirty="0" err="1"/>
              <a:t>nuclear</a:t>
            </a:r>
            <a:r>
              <a:rPr lang="nl-NL" sz="1600" i="1" dirty="0"/>
              <a:t> </a:t>
            </a:r>
            <a:r>
              <a:rPr lang="nl-NL" sz="1600" i="1" dirty="0" err="1"/>
              <a:t>materials</a:t>
            </a:r>
            <a:r>
              <a:rPr lang="nl-NL" sz="1600" dirty="0"/>
              <a:t>, </a:t>
            </a:r>
            <a:r>
              <a:rPr lang="nl-NL" sz="1600" i="1" dirty="0"/>
              <a:t>463</a:t>
            </a:r>
            <a:r>
              <a:rPr lang="nl-NL" sz="1600" dirty="0"/>
              <a:t>, 480-484. </a:t>
            </a:r>
            <a:r>
              <a:rPr lang="nl-NL" sz="1600" dirty="0">
                <a:hlinkClick r:id="rId3" tooltip="Persistent link using digital object identifier"/>
              </a:rPr>
              <a:t>https://doi.org/10.1016/j.jnucmat.2014.10.012</a:t>
            </a:r>
            <a:endParaRPr lang="en-US" sz="1600" dirty="0"/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Van den Kerkhof, S., </a:t>
            </a:r>
            <a:r>
              <a:rPr lang="nl-NL" sz="1600" dirty="0" err="1"/>
              <a:t>Vervloesem</a:t>
            </a:r>
            <a:r>
              <a:rPr lang="nl-NL" sz="1600" dirty="0"/>
              <a:t>, N., </a:t>
            </a:r>
            <a:r>
              <a:rPr lang="nl-NL" sz="1600" dirty="0" err="1"/>
              <a:t>Carli</a:t>
            </a:r>
            <a:r>
              <a:rPr lang="nl-NL" sz="1600" dirty="0"/>
              <a:t>, S., &amp; </a:t>
            </a:r>
            <a:r>
              <a:rPr lang="nl-NL" sz="1600" dirty="0" err="1"/>
              <a:t>Dekeyser</a:t>
            </a:r>
            <a:r>
              <a:rPr lang="nl-NL" sz="1600" dirty="0"/>
              <a:t>, W. (2024). Application of </a:t>
            </a:r>
            <a:r>
              <a:rPr lang="nl-NL" sz="1600" dirty="0" err="1"/>
              <a:t>an</a:t>
            </a:r>
            <a:r>
              <a:rPr lang="nl-NL" sz="1600" dirty="0"/>
              <a:t> </a:t>
            </a:r>
            <a:r>
              <a:rPr lang="nl-NL" sz="1600" dirty="0" err="1"/>
              <a:t>automated</a:t>
            </a:r>
            <a:r>
              <a:rPr lang="nl-NL" sz="1600" dirty="0"/>
              <a:t> </a:t>
            </a:r>
            <a:r>
              <a:rPr lang="nl-NL" sz="1600" dirty="0" err="1"/>
              <a:t>grid</a:t>
            </a:r>
            <a:r>
              <a:rPr lang="nl-NL" sz="1600" dirty="0"/>
              <a:t> </a:t>
            </a:r>
            <a:r>
              <a:rPr lang="nl-NL" sz="1600" dirty="0" err="1"/>
              <a:t>deformation</a:t>
            </a:r>
            <a:r>
              <a:rPr lang="nl-NL" sz="1600" dirty="0"/>
              <a:t> tool </a:t>
            </a:r>
            <a:r>
              <a:rPr lang="nl-NL" sz="1600" dirty="0" err="1"/>
              <a:t>for</a:t>
            </a:r>
            <a:r>
              <a:rPr lang="nl-NL" sz="1600" dirty="0"/>
              <a:t> </a:t>
            </a:r>
            <a:r>
              <a:rPr lang="nl-NL" sz="1600" dirty="0" err="1"/>
              <a:t>divertor</a:t>
            </a:r>
            <a:r>
              <a:rPr lang="nl-NL" sz="1600" dirty="0"/>
              <a:t> </a:t>
            </a:r>
            <a:r>
              <a:rPr lang="nl-NL" sz="1600" dirty="0" err="1"/>
              <a:t>shape</a:t>
            </a:r>
            <a:r>
              <a:rPr lang="nl-NL" sz="1600" dirty="0"/>
              <a:t> </a:t>
            </a:r>
            <a:r>
              <a:rPr lang="nl-NL" sz="1600" dirty="0" err="1"/>
              <a:t>optimization</a:t>
            </a:r>
            <a:r>
              <a:rPr lang="nl-NL" sz="1600" dirty="0"/>
              <a:t> in SOLPS‐ITER. </a:t>
            </a:r>
            <a:r>
              <a:rPr lang="nl-NL" sz="1600" i="1" dirty="0" err="1"/>
              <a:t>Contributions</a:t>
            </a:r>
            <a:r>
              <a:rPr lang="nl-NL" sz="1600" i="1" dirty="0"/>
              <a:t> </a:t>
            </a:r>
            <a:r>
              <a:rPr lang="nl-NL" sz="1600" i="1" dirty="0" err="1"/>
              <a:t>to</a:t>
            </a:r>
            <a:r>
              <a:rPr lang="nl-NL" sz="1600" i="1" dirty="0"/>
              <a:t> Plasma </a:t>
            </a:r>
            <a:r>
              <a:rPr lang="nl-NL" sz="1600" i="1" dirty="0" err="1"/>
              <a:t>Physics</a:t>
            </a:r>
            <a:r>
              <a:rPr lang="nl-NL" sz="1600" dirty="0"/>
              <a:t>, </a:t>
            </a:r>
            <a:r>
              <a:rPr lang="nl-NL" sz="1600" i="1" dirty="0"/>
              <a:t>64</a:t>
            </a:r>
            <a:r>
              <a:rPr lang="nl-NL" sz="1600" dirty="0"/>
              <a:t>(7-8), e202300134.</a:t>
            </a:r>
          </a:p>
          <a:p>
            <a:pPr marL="342900" indent="-342900">
              <a:buFont typeface="+mj-lt"/>
              <a:buAutoNum type="arabicPeriod"/>
            </a:pPr>
            <a:r>
              <a:rPr lang="nl-NL" sz="1600" dirty="0"/>
              <a:t>LORE, J. D., et al. Time-</a:t>
            </a:r>
            <a:r>
              <a:rPr lang="nl-NL" sz="1600" dirty="0" err="1"/>
              <a:t>dependent</a:t>
            </a:r>
            <a:r>
              <a:rPr lang="nl-NL" sz="1600" dirty="0"/>
              <a:t> SOLPS-ITER </a:t>
            </a:r>
            <a:r>
              <a:rPr lang="nl-NL" sz="1600" dirty="0" err="1"/>
              <a:t>simulations</a:t>
            </a:r>
            <a:r>
              <a:rPr lang="nl-NL" sz="1600" dirty="0"/>
              <a:t> of </a:t>
            </a:r>
            <a:r>
              <a:rPr lang="nl-NL" sz="1600" dirty="0" err="1"/>
              <a:t>the</a:t>
            </a:r>
            <a:r>
              <a:rPr lang="nl-NL" sz="1600" dirty="0"/>
              <a:t> </a:t>
            </a:r>
            <a:r>
              <a:rPr lang="nl-NL" sz="1600" dirty="0" err="1"/>
              <a:t>tokamak</a:t>
            </a:r>
            <a:r>
              <a:rPr lang="nl-NL" sz="1600" dirty="0"/>
              <a:t> plasma </a:t>
            </a:r>
            <a:r>
              <a:rPr lang="nl-NL" sz="1600" dirty="0" err="1"/>
              <a:t>boundary</a:t>
            </a:r>
            <a:r>
              <a:rPr lang="nl-NL" sz="1600" dirty="0"/>
              <a:t> </a:t>
            </a:r>
            <a:r>
              <a:rPr lang="nl-NL" sz="1600" dirty="0" err="1"/>
              <a:t>for</a:t>
            </a:r>
            <a:r>
              <a:rPr lang="nl-NL" sz="1600" dirty="0"/>
              <a:t> model </a:t>
            </a:r>
            <a:r>
              <a:rPr lang="nl-NL" sz="1600" dirty="0" err="1"/>
              <a:t>predictive</a:t>
            </a:r>
            <a:r>
              <a:rPr lang="nl-NL" sz="1600" dirty="0"/>
              <a:t> control </a:t>
            </a:r>
            <a:r>
              <a:rPr lang="nl-NL" sz="1600" dirty="0" err="1"/>
              <a:t>using</a:t>
            </a:r>
            <a:r>
              <a:rPr lang="nl-NL" sz="1600" dirty="0"/>
              <a:t> </a:t>
            </a:r>
            <a:r>
              <a:rPr lang="nl-NL" sz="1600" dirty="0" err="1"/>
              <a:t>SINDy</a:t>
            </a:r>
            <a:r>
              <a:rPr lang="nl-NL" sz="1600" dirty="0"/>
              <a:t>. </a:t>
            </a:r>
            <a:r>
              <a:rPr lang="nl-NL" sz="1600" i="1" dirty="0" err="1"/>
              <a:t>Nuclear</a:t>
            </a:r>
            <a:r>
              <a:rPr lang="nl-NL" sz="1600" i="1" dirty="0"/>
              <a:t> Fusion</a:t>
            </a:r>
            <a:r>
              <a:rPr lang="nl-NL" sz="1600" dirty="0"/>
              <a:t>, 2023, 63.4: 046015.</a:t>
            </a:r>
          </a:p>
          <a:p>
            <a:pPr marL="0" indent="0">
              <a:buNone/>
            </a:pPr>
            <a:br>
              <a:rPr lang="nl-NL" dirty="0"/>
            </a:br>
            <a:endParaRPr lang="en-GB" sz="800" dirty="0"/>
          </a:p>
        </p:txBody>
      </p:sp>
    </p:spTree>
    <p:extLst>
      <p:ext uri="{BB962C8B-B14F-4D97-AF65-F5344CB8AC3E}">
        <p14:creationId xmlns:p14="http://schemas.microsoft.com/office/powerpoint/2010/main" val="2297181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Differ Petrol">
  <a:themeElements>
    <a:clrScheme name="Differ">
      <a:dk1>
        <a:srgbClr val="A0A0A0"/>
      </a:dk1>
      <a:lt1>
        <a:srgbClr val="FFFFFF"/>
      </a:lt1>
      <a:dk2>
        <a:srgbClr val="42677F"/>
      </a:dk2>
      <a:lt2>
        <a:srgbClr val="000000"/>
      </a:lt2>
      <a:accent1>
        <a:srgbClr val="E68200"/>
      </a:accent1>
      <a:accent2>
        <a:srgbClr val="5EB305"/>
      </a:accent2>
      <a:accent3>
        <a:srgbClr val="458588"/>
      </a:accent3>
      <a:accent4>
        <a:srgbClr val="3957A3"/>
      </a:accent4>
      <a:accent5>
        <a:srgbClr val="42677F"/>
      </a:accent5>
      <a:accent6>
        <a:srgbClr val="898989"/>
      </a:accent6>
      <a:hlink>
        <a:srgbClr val="7C69DD"/>
      </a:hlink>
      <a:folHlink>
        <a:srgbClr val="5B43D5"/>
      </a:folHlink>
    </a:clrScheme>
    <a:fontScheme name="Differ - Open 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 algn="l">
          <a:defRPr dirty="0" smtClean="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e1" id="{2DD28BCD-B729-4A3E-8646-E1339AC1FADD}" vid="{C9F2918C-F506-4B2D-8A36-7580118AE5C0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68ECDF81B2C347B34CEE432D6438C0" ma:contentTypeVersion="6" ma:contentTypeDescription="Create a new document." ma:contentTypeScope="" ma:versionID="fd9c3a88cf9fd17e4b9e88117bb88a60">
  <xsd:schema xmlns:xsd="http://www.w3.org/2001/XMLSchema" xmlns:xs="http://www.w3.org/2001/XMLSchema" xmlns:p="http://schemas.microsoft.com/office/2006/metadata/properties" xmlns:ns3="32ec2a1c-922d-42d4-802b-de507ad265f8" targetNamespace="http://schemas.microsoft.com/office/2006/metadata/properties" ma:root="true" ma:fieldsID="20b40564d1db545232e3a0eb7a7e376a" ns3:_="">
    <xsd:import namespace="32ec2a1c-922d-42d4-802b-de507ad265f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MediaServiceDateTaken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ec2a1c-922d-42d4-802b-de507ad265f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32ec2a1c-922d-42d4-802b-de507ad265f8" xsi:nil="true"/>
  </documentManagement>
</p:properties>
</file>

<file path=customXml/itemProps1.xml><?xml version="1.0" encoding="utf-8"?>
<ds:datastoreItem xmlns:ds="http://schemas.openxmlformats.org/officeDocument/2006/customXml" ds:itemID="{C4C0E45F-7E06-4D67-A2A3-3A9CF8CCD5D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5077079-5587-4A34-AC59-EA635C20425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2ec2a1c-922d-42d4-802b-de507ad265f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5F33394-C272-4480-94CA-D606A761F180}">
  <ds:schemaRefs>
    <ds:schemaRef ds:uri="http://www.w3.org/XML/1998/namespace"/>
    <ds:schemaRef ds:uri="http://purl.org/dc/terms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2ec2a1c-922d-42d4-802b-de507ad265f8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2025-09-02 - Stijn Kobussen - Exhaust Code Workshop</Template>
  <TotalTime>0</TotalTime>
  <Words>1046</Words>
  <Application>Microsoft Office PowerPoint</Application>
  <PresentationFormat>Widescreen</PresentationFormat>
  <Paragraphs>184</Paragraphs>
  <Slides>20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8" baseType="lpstr">
      <vt:lpstr>NimbusRomNo9L-Regu</vt:lpstr>
      <vt:lpstr>Open Sans</vt:lpstr>
      <vt:lpstr>Cambria Math</vt:lpstr>
      <vt:lpstr>Arial</vt:lpstr>
      <vt:lpstr>Constantia</vt:lpstr>
      <vt:lpstr>Calibri</vt:lpstr>
      <vt:lpstr>Wingdings</vt:lpstr>
      <vt:lpstr>Differ Petrol</vt:lpstr>
      <vt:lpstr>Dynamic system identification simulations of MAST-U using SOLPS-ITER</vt:lpstr>
      <vt:lpstr>System Identification Experiments</vt:lpstr>
      <vt:lpstr>System Identification Experiments</vt:lpstr>
      <vt:lpstr>This Presentation: SOLPS-ITER</vt:lpstr>
      <vt:lpstr>Step 1: Simulation setup</vt:lpstr>
      <vt:lpstr>Step 2: Selecting operating point </vt:lpstr>
      <vt:lpstr>Step 3: Perturb around equilibrium</vt:lpstr>
      <vt:lpstr>Results: AFN vs. Eirene</vt:lpstr>
      <vt:lpstr>Results: Wide Grid vs. Narrow Grid</vt:lpstr>
      <vt:lpstr>Results: Time-dependent vs. Quasi-Steady-State neutrals</vt:lpstr>
      <vt:lpstr>Time-dependent vs. Quasi-Steady-State neutrals</vt:lpstr>
      <vt:lpstr>Conclusions and Future Work</vt:lpstr>
      <vt:lpstr>Conclusions and Future Work</vt:lpstr>
      <vt:lpstr>PowerPoint Presentation</vt:lpstr>
      <vt:lpstr>Computational speed </vt:lpstr>
      <vt:lpstr>Steady state (AFN)</vt:lpstr>
      <vt:lpstr>Steady state (kinetic neutrals)</vt:lpstr>
      <vt:lpstr>Simulation results: FRF’s </vt:lpstr>
      <vt:lpstr>Simulation results: FRF’s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Stijn Kobussen</dc:creator>
  <cp:lastModifiedBy>Stijn Kobussen</cp:lastModifiedBy>
  <cp:revision>94</cp:revision>
  <dcterms:created xsi:type="dcterms:W3CDTF">2026-01-12T13:06:21Z</dcterms:created>
  <dcterms:modified xsi:type="dcterms:W3CDTF">2026-10-05T20:21:16Z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0x010100E668ECDF81B2C347B34CEE432D6438C0</vt:lpwstr>
  </property>
</Properties>
</file>