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  <p:sldMasterId id="2147483701" r:id="rId2"/>
  </p:sldMasterIdLst>
  <p:notesMasterIdLst>
    <p:notesMasterId r:id="rId32"/>
  </p:notesMasterIdLst>
  <p:handoutMasterIdLst>
    <p:handoutMasterId r:id="rId33"/>
  </p:handoutMasterIdLst>
  <p:sldIdLst>
    <p:sldId id="438" r:id="rId3"/>
    <p:sldId id="422" r:id="rId4"/>
    <p:sldId id="437" r:id="rId5"/>
    <p:sldId id="408" r:id="rId6"/>
    <p:sldId id="446" r:id="rId7"/>
    <p:sldId id="447" r:id="rId8"/>
    <p:sldId id="445" r:id="rId9"/>
    <p:sldId id="436" r:id="rId10"/>
    <p:sldId id="423" r:id="rId11"/>
    <p:sldId id="448" r:id="rId12"/>
    <p:sldId id="449" r:id="rId13"/>
    <p:sldId id="417" r:id="rId14"/>
    <p:sldId id="452" r:id="rId15"/>
    <p:sldId id="453" r:id="rId16"/>
    <p:sldId id="427" r:id="rId17"/>
    <p:sldId id="462" r:id="rId18"/>
    <p:sldId id="450" r:id="rId19"/>
    <p:sldId id="456" r:id="rId20"/>
    <p:sldId id="455" r:id="rId21"/>
    <p:sldId id="463" r:id="rId22"/>
    <p:sldId id="466" r:id="rId23"/>
    <p:sldId id="457" r:id="rId24"/>
    <p:sldId id="468" r:id="rId25"/>
    <p:sldId id="469" r:id="rId26"/>
    <p:sldId id="461" r:id="rId27"/>
    <p:sldId id="460" r:id="rId28"/>
    <p:sldId id="458" r:id="rId29"/>
    <p:sldId id="465" r:id="rId30"/>
    <p:sldId id="459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AM Thi Nhu An" initials="PTNA" lastIdx="32" clrIdx="0">
    <p:extLst>
      <p:ext uri="{19B8F6BF-5375-455C-9EA6-DF929625EA0E}">
        <p15:presenceInfo xmlns:p15="http://schemas.microsoft.com/office/powerpoint/2012/main" userId="PHAM Thi Nhu An" providerId="None"/>
      </p:ext>
    </p:extLst>
  </p:cmAuthor>
  <p:cmAuthor id="2" name="Laurence.winter@cnrs-dir.fr" initials="L" lastIdx="80" clrIdx="1">
    <p:extLst>
      <p:ext uri="{19B8F6BF-5375-455C-9EA6-DF929625EA0E}">
        <p15:presenceInfo xmlns:p15="http://schemas.microsoft.com/office/powerpoint/2012/main" userId="Laurence.winter@cnrs-dir.fr" providerId="None"/>
      </p:ext>
    </p:extLst>
  </p:cmAuthor>
  <p:cmAuthor id="3" name="Christophe Steffan" initials="CS" lastIdx="7" clrIdx="2">
    <p:extLst>
      <p:ext uri="{19B8F6BF-5375-455C-9EA6-DF929625EA0E}">
        <p15:presenceInfo xmlns:p15="http://schemas.microsoft.com/office/powerpoint/2012/main" userId="cc03bb8f05f275c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29B5"/>
    <a:srgbClr val="CDD7DC"/>
    <a:srgbClr val="000000"/>
    <a:srgbClr val="11284B"/>
    <a:srgbClr val="9AE2FF"/>
    <a:srgbClr val="FFFFFF"/>
    <a:srgbClr val="6941EB"/>
    <a:srgbClr val="8296A5"/>
    <a:srgbClr val="FFBC75"/>
    <a:srgbClr val="FFEB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86294" autoAdjust="0"/>
  </p:normalViewPr>
  <p:slideViewPr>
    <p:cSldViewPr showGuides="1">
      <p:cViewPr varScale="1">
        <p:scale>
          <a:sx n="106" d="100"/>
          <a:sy n="106" d="100"/>
        </p:scale>
        <p:origin x="1280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60" d="100"/>
          <a:sy n="60" d="100"/>
        </p:scale>
        <p:origin x="2436" y="66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54C99D9-0709-6434-9CB2-839695AAA6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5EF67AB-83BE-8016-014F-5A122AECCA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6856D-A6F5-864E-B894-C06B40E71D62}" type="datetimeFigureOut">
              <a:rPr lang="fr-FR" smtClean="0">
                <a:latin typeface="Arial" panose="020B0604020202020204" pitchFamily="34" charset="0"/>
              </a:rPr>
              <a:t>07/10/2026</a:t>
            </a:fld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94ADAF7-B849-6E1C-CA9D-D014F797F6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15A8F63-A908-0427-CBAF-2A15BEB6E1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8ABFA-369F-FA4C-B2A9-51EFFFE0DC69}" type="slidenum">
              <a:rPr lang="fr-FR" smtClean="0">
                <a:latin typeface="Arial" panose="020B0604020202020204" pitchFamily="34" charset="0"/>
              </a:rPr>
              <a:t>‹N°›</a:t>
            </a:fld>
            <a:endParaRPr lang="fr-F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5180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4A7DFC18-3D3E-A041-A3F3-D294B7D0CEC9}" type="datetimeFigureOut">
              <a:rPr lang="fr-FR" smtClean="0"/>
              <a:pPr/>
              <a:t>07/10/2026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260B45D8-6FF4-8A4C-9937-2BAD7338C10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109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4627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9566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647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7467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818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9022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1211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2498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1"/>
          </a:p>
          <a:p>
            <a:endParaRPr lang="en-GB" noProof="1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B45D8-6FF4-8A4C-9937-2BAD7338C105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324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uverture trame c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4B4F27B-09DD-AF97-AFB6-C2F00C74B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7452" y="0"/>
            <a:ext cx="6624548" cy="6858000"/>
          </a:xfrm>
          <a:prstGeom prst="rect">
            <a:avLst/>
          </a:prstGeom>
        </p:spPr>
      </p:pic>
      <p:pic>
        <p:nvPicPr>
          <p:cNvPr id="7" name="Image 6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70A30918-7A9D-DD57-9265-4FC71EA30A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328310" cy="6858501"/>
          </a:xfrm>
          <a:prstGeom prst="rect">
            <a:avLst/>
          </a:prstGeom>
        </p:spPr>
      </p:pic>
      <p:sp>
        <p:nvSpPr>
          <p:cNvPr id="16" name="Espace réservé du titre 1">
            <a:extLst>
              <a:ext uri="{FF2B5EF4-FFF2-40B4-BE49-F238E27FC236}">
                <a16:creationId xmlns:a16="http://schemas.microsoft.com/office/drawing/2014/main" id="{0713705B-5073-A3A8-7F11-ADCE02A63EDB}"/>
              </a:ext>
            </a:extLst>
          </p:cNvPr>
          <p:cNvSpPr txBox="1">
            <a:spLocks/>
          </p:cNvSpPr>
          <p:nvPr userDrawn="1"/>
        </p:nvSpPr>
        <p:spPr>
          <a:xfrm>
            <a:off x="479425" y="3564627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titre 1">
            <a:extLst>
              <a:ext uri="{FF2B5EF4-FFF2-40B4-BE49-F238E27FC236}">
                <a16:creationId xmlns:a16="http://schemas.microsoft.com/office/drawing/2014/main" id="{1ADB2D1D-1287-FEEC-BE39-688D34E27AC8}"/>
              </a:ext>
            </a:extLst>
          </p:cNvPr>
          <p:cNvSpPr txBox="1">
            <a:spLocks/>
          </p:cNvSpPr>
          <p:nvPr userDrawn="1"/>
        </p:nvSpPr>
        <p:spPr>
          <a:xfrm>
            <a:off x="479425" y="3722282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4AFA88FC-14A0-F865-9691-C00424D9F188}"/>
              </a:ext>
            </a:extLst>
          </p:cNvPr>
          <p:cNvSpPr txBox="1">
            <a:spLocks/>
          </p:cNvSpPr>
          <p:nvPr userDrawn="1"/>
        </p:nvSpPr>
        <p:spPr>
          <a:xfrm>
            <a:off x="407210" y="5897267"/>
            <a:ext cx="4871589" cy="859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BCAC6964-66DB-4558-4AB0-EC60E1678C2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598" y="6271868"/>
            <a:ext cx="163920" cy="101084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4F55A71F-6B9C-E8D9-6B4E-844CD2C65A1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850" t="36707" r="28821" b="34081"/>
          <a:stretch/>
        </p:blipFill>
        <p:spPr>
          <a:xfrm>
            <a:off x="6384040" y="802609"/>
            <a:ext cx="1656230" cy="1656230"/>
          </a:xfrm>
          <a:prstGeom prst="rect">
            <a:avLst/>
          </a:prstGeom>
        </p:spPr>
      </p:pic>
      <p:sp>
        <p:nvSpPr>
          <p:cNvPr id="9" name="Sous-titre 2">
            <a:extLst>
              <a:ext uri="{FF2B5EF4-FFF2-40B4-BE49-F238E27FC236}">
                <a16:creationId xmlns:a16="http://schemas.microsoft.com/office/drawing/2014/main" id="{034B118D-2FAA-524A-6BA3-69F972AE27A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9424" y="4869200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760"/>
              </a:lnSpc>
              <a:buNone/>
              <a:defRPr sz="1800" b="1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56FBDA-B443-D8CB-0127-2A4014940A61}"/>
              </a:ext>
            </a:extLst>
          </p:cNvPr>
          <p:cNvSpPr txBox="1"/>
          <p:nvPr userDrawn="1"/>
        </p:nvSpPr>
        <p:spPr>
          <a:xfrm>
            <a:off x="695863" y="6247936"/>
            <a:ext cx="836768" cy="1800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fld id="{71EE7E6F-E690-594F-AA95-A2E190D12AE4}" type="datetime1">
              <a:rPr lang="fr-FR" sz="1300" b="0" i="0" kern="120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07/10/2026</a:t>
            </a:fld>
            <a:endParaRPr lang="fr-FR" sz="1300" b="0" i="0" kern="1200" dirty="0">
              <a:solidFill>
                <a:schemeClr val="accent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0A516C33-8358-C1A9-53E5-14770CC30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324866"/>
            <a:ext cx="5616575" cy="12961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ts val="5480"/>
              </a:lnSpc>
              <a:defRPr sz="5400" b="0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26F02B-2285-4A3D-E8D0-AD7C1E4BEA3F}"/>
              </a:ext>
            </a:extLst>
          </p:cNvPr>
          <p:cNvSpPr/>
          <p:nvPr userDrawn="1"/>
        </p:nvSpPr>
        <p:spPr>
          <a:xfrm>
            <a:off x="8040270" y="5589300"/>
            <a:ext cx="4151730" cy="792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5E63EBFD-DFB5-2DDC-0982-365D8AA4103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48367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  <p:sp>
        <p:nvSpPr>
          <p:cNvPr id="4" name="Espace réservé pour une image  12">
            <a:extLst>
              <a:ext uri="{FF2B5EF4-FFF2-40B4-BE49-F238E27FC236}">
                <a16:creationId xmlns:a16="http://schemas.microsoft.com/office/drawing/2014/main" id="{B2801F1A-555C-FAEA-8674-CAB6B43518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18527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1E8B0170-4788-927D-2BC3-93CBF293D3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888686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</p:spTree>
    <p:extLst>
      <p:ext uri="{BB962C8B-B14F-4D97-AF65-F5344CB8AC3E}">
        <p14:creationId xmlns:p14="http://schemas.microsoft.com/office/powerpoint/2010/main" val="1461239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uverture trame c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128E351-2498-7473-8821-92115616CC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8" y="0"/>
            <a:ext cx="6096001" cy="6858000"/>
          </a:xfrm>
          <a:prstGeom prst="rect">
            <a:avLst/>
          </a:prstGeom>
        </p:spPr>
      </p:pic>
      <p:pic>
        <p:nvPicPr>
          <p:cNvPr id="7" name="Image 6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70A30918-7A9D-DD57-9265-4FC71EA30A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328310" cy="6858501"/>
          </a:xfrm>
          <a:prstGeom prst="rect">
            <a:avLst/>
          </a:prstGeom>
        </p:spPr>
      </p:pic>
      <p:sp>
        <p:nvSpPr>
          <p:cNvPr id="16" name="Espace réservé du titre 1">
            <a:extLst>
              <a:ext uri="{FF2B5EF4-FFF2-40B4-BE49-F238E27FC236}">
                <a16:creationId xmlns:a16="http://schemas.microsoft.com/office/drawing/2014/main" id="{0713705B-5073-A3A8-7F11-ADCE02A63EDB}"/>
              </a:ext>
            </a:extLst>
          </p:cNvPr>
          <p:cNvSpPr txBox="1">
            <a:spLocks/>
          </p:cNvSpPr>
          <p:nvPr userDrawn="1"/>
        </p:nvSpPr>
        <p:spPr>
          <a:xfrm>
            <a:off x="479425" y="3564627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titre 1">
            <a:extLst>
              <a:ext uri="{FF2B5EF4-FFF2-40B4-BE49-F238E27FC236}">
                <a16:creationId xmlns:a16="http://schemas.microsoft.com/office/drawing/2014/main" id="{1ADB2D1D-1287-FEEC-BE39-688D34E27AC8}"/>
              </a:ext>
            </a:extLst>
          </p:cNvPr>
          <p:cNvSpPr txBox="1">
            <a:spLocks/>
          </p:cNvSpPr>
          <p:nvPr userDrawn="1"/>
        </p:nvSpPr>
        <p:spPr>
          <a:xfrm>
            <a:off x="479425" y="3722282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4AFA88FC-14A0-F865-9691-C00424D9F188}"/>
              </a:ext>
            </a:extLst>
          </p:cNvPr>
          <p:cNvSpPr txBox="1">
            <a:spLocks/>
          </p:cNvSpPr>
          <p:nvPr userDrawn="1"/>
        </p:nvSpPr>
        <p:spPr>
          <a:xfrm>
            <a:off x="407210" y="5897267"/>
            <a:ext cx="4871589" cy="859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BCAC6964-66DB-4558-4AB0-EC60E1678C2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598" y="6271868"/>
            <a:ext cx="163920" cy="101084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4F55A71F-6B9C-E8D9-6B4E-844CD2C65A1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9850" t="36707" r="28821" b="34081"/>
          <a:stretch/>
        </p:blipFill>
        <p:spPr>
          <a:xfrm>
            <a:off x="6384040" y="802609"/>
            <a:ext cx="1656230" cy="1656230"/>
          </a:xfrm>
          <a:prstGeom prst="rect">
            <a:avLst/>
          </a:prstGeom>
        </p:spPr>
      </p:pic>
      <p:sp>
        <p:nvSpPr>
          <p:cNvPr id="9" name="Sous-titre 2">
            <a:extLst>
              <a:ext uri="{FF2B5EF4-FFF2-40B4-BE49-F238E27FC236}">
                <a16:creationId xmlns:a16="http://schemas.microsoft.com/office/drawing/2014/main" id="{034B118D-2FAA-524A-6BA3-69F972AE27A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9424" y="4869200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760"/>
              </a:lnSpc>
              <a:buNone/>
              <a:defRPr sz="1800" b="1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56FBDA-B443-D8CB-0127-2A4014940A61}"/>
              </a:ext>
            </a:extLst>
          </p:cNvPr>
          <p:cNvSpPr txBox="1"/>
          <p:nvPr userDrawn="1"/>
        </p:nvSpPr>
        <p:spPr>
          <a:xfrm>
            <a:off x="695863" y="6247936"/>
            <a:ext cx="836768" cy="1800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fld id="{71EE7E6F-E690-594F-AA95-A2E190D12AE4}" type="datetime1">
              <a:rPr lang="fr-FR" sz="1300" b="0" i="0" kern="120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07/10/2026</a:t>
            </a:fld>
            <a:endParaRPr lang="fr-FR" sz="1300" b="0" i="0" kern="1200" dirty="0">
              <a:solidFill>
                <a:schemeClr val="accent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space réservé du titre 1">
            <a:extLst>
              <a:ext uri="{FF2B5EF4-FFF2-40B4-BE49-F238E27FC236}">
                <a16:creationId xmlns:a16="http://schemas.microsoft.com/office/drawing/2014/main" id="{0A516C33-8358-C1A9-53E5-14770CC30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324866"/>
            <a:ext cx="5616575" cy="12961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ts val="5480"/>
              </a:lnSpc>
              <a:defRPr sz="5400" b="0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321D05-5FA9-D783-2A31-4971D37A7830}"/>
              </a:ext>
            </a:extLst>
          </p:cNvPr>
          <p:cNvSpPr/>
          <p:nvPr userDrawn="1"/>
        </p:nvSpPr>
        <p:spPr>
          <a:xfrm>
            <a:off x="8040270" y="5589300"/>
            <a:ext cx="4151727" cy="792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pour une image  12">
            <a:extLst>
              <a:ext uri="{FF2B5EF4-FFF2-40B4-BE49-F238E27FC236}">
                <a16:creationId xmlns:a16="http://schemas.microsoft.com/office/drawing/2014/main" id="{C2F52DF9-9064-2012-9DEE-B35A7D7CD2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48367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4B750051-79D7-8B56-29A1-BA8EA8E779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18527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  <p:sp>
        <p:nvSpPr>
          <p:cNvPr id="12" name="Espace réservé pour une image  12">
            <a:extLst>
              <a:ext uri="{FF2B5EF4-FFF2-40B4-BE49-F238E27FC236}">
                <a16:creationId xmlns:a16="http://schemas.microsoft.com/office/drawing/2014/main" id="{7704F34A-2BFE-9E26-FC6E-816A4AB6D36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888686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</p:spTree>
    <p:extLst>
      <p:ext uri="{BB962C8B-B14F-4D97-AF65-F5344CB8AC3E}">
        <p14:creationId xmlns:p14="http://schemas.microsoft.com/office/powerpoint/2010/main" val="3439206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logo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4CE6195-A31B-255A-E751-5ECC80350B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6009" y="-1"/>
            <a:ext cx="6505991" cy="6858001"/>
          </a:xfrm>
          <a:prstGeom prst="rect">
            <a:avLst/>
          </a:prstGeom>
        </p:spPr>
      </p:pic>
      <p:pic>
        <p:nvPicPr>
          <p:cNvPr id="7" name="Image 6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70A30918-7A9D-DD57-9265-4FC71EA30A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328310" cy="6858501"/>
          </a:xfrm>
          <a:prstGeom prst="rect">
            <a:avLst/>
          </a:prstGeom>
        </p:spPr>
      </p:pic>
      <p:sp>
        <p:nvSpPr>
          <p:cNvPr id="16" name="Espace réservé du titre 1">
            <a:extLst>
              <a:ext uri="{FF2B5EF4-FFF2-40B4-BE49-F238E27FC236}">
                <a16:creationId xmlns:a16="http://schemas.microsoft.com/office/drawing/2014/main" id="{0713705B-5073-A3A8-7F11-ADCE02A63EDB}"/>
              </a:ext>
            </a:extLst>
          </p:cNvPr>
          <p:cNvSpPr txBox="1">
            <a:spLocks/>
          </p:cNvSpPr>
          <p:nvPr userDrawn="1"/>
        </p:nvSpPr>
        <p:spPr>
          <a:xfrm>
            <a:off x="479425" y="3564627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titre 1">
            <a:extLst>
              <a:ext uri="{FF2B5EF4-FFF2-40B4-BE49-F238E27FC236}">
                <a16:creationId xmlns:a16="http://schemas.microsoft.com/office/drawing/2014/main" id="{1ADB2D1D-1287-FEEC-BE39-688D34E27AC8}"/>
              </a:ext>
            </a:extLst>
          </p:cNvPr>
          <p:cNvSpPr txBox="1">
            <a:spLocks/>
          </p:cNvSpPr>
          <p:nvPr userDrawn="1"/>
        </p:nvSpPr>
        <p:spPr>
          <a:xfrm>
            <a:off x="479425" y="3722282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624FACE4-7A27-9A61-9464-A8FD5186034D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9424" y="4869200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760"/>
              </a:lnSpc>
              <a:buNone/>
              <a:defRPr sz="1800" b="1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4AFA88FC-14A0-F865-9691-C00424D9F188}"/>
              </a:ext>
            </a:extLst>
          </p:cNvPr>
          <p:cNvSpPr txBox="1">
            <a:spLocks/>
          </p:cNvSpPr>
          <p:nvPr userDrawn="1"/>
        </p:nvSpPr>
        <p:spPr>
          <a:xfrm>
            <a:off x="407210" y="5897267"/>
            <a:ext cx="4871589" cy="859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BCAC6964-66DB-4558-4AB0-EC60E1678C2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598" y="6271868"/>
            <a:ext cx="163920" cy="101084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53E3C3C-2C8D-A620-1029-CB83D2F2E407}"/>
              </a:ext>
            </a:extLst>
          </p:cNvPr>
          <p:cNvSpPr txBox="1"/>
          <p:nvPr userDrawn="1"/>
        </p:nvSpPr>
        <p:spPr>
          <a:xfrm>
            <a:off x="695863" y="6247936"/>
            <a:ext cx="836768" cy="1800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fld id="{71EE7E6F-E690-594F-AA95-A2E190D12AE4}" type="datetime1">
              <a:rPr lang="fr-FR" sz="1300" b="0" i="0" kern="120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07/10/2026</a:t>
            </a:fld>
            <a:endParaRPr lang="fr-FR" sz="1300" b="0" i="0" kern="1200" dirty="0">
              <a:solidFill>
                <a:schemeClr val="accent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titre 1">
            <a:extLst>
              <a:ext uri="{FF2B5EF4-FFF2-40B4-BE49-F238E27FC236}">
                <a16:creationId xmlns:a16="http://schemas.microsoft.com/office/drawing/2014/main" id="{99639132-6E78-1DF0-8CD0-B00CAB13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324866"/>
            <a:ext cx="5616575" cy="12961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ts val="5480"/>
              </a:lnSpc>
              <a:defRPr sz="5400" b="0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95DECDA9-73C4-DF2B-6707-1083ADE43E8C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3282" t="31061" r="21209" b="34499"/>
          <a:stretch/>
        </p:blipFill>
        <p:spPr>
          <a:xfrm>
            <a:off x="6095999" y="476250"/>
            <a:ext cx="2232311" cy="195957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9FAECD-CB50-0CD8-36DA-FDAA86FD3832}"/>
              </a:ext>
            </a:extLst>
          </p:cNvPr>
          <p:cNvSpPr/>
          <p:nvPr userDrawn="1"/>
        </p:nvSpPr>
        <p:spPr>
          <a:xfrm>
            <a:off x="8040270" y="5589300"/>
            <a:ext cx="4151728" cy="792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pour une image  12">
            <a:extLst>
              <a:ext uri="{FF2B5EF4-FFF2-40B4-BE49-F238E27FC236}">
                <a16:creationId xmlns:a16="http://schemas.microsoft.com/office/drawing/2014/main" id="{EFFC1F4C-EBF6-C50A-B153-F07E6A3E61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48367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  <p:sp>
        <p:nvSpPr>
          <p:cNvPr id="9" name="Espace réservé pour une image  12">
            <a:extLst>
              <a:ext uri="{FF2B5EF4-FFF2-40B4-BE49-F238E27FC236}">
                <a16:creationId xmlns:a16="http://schemas.microsoft.com/office/drawing/2014/main" id="{30B776E2-17E8-541E-F16E-47C17DC3847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18527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524A4A79-8992-5B5D-83B0-DDA9FA81045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888686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</p:spTree>
    <p:extLst>
      <p:ext uri="{BB962C8B-B14F-4D97-AF65-F5344CB8AC3E}">
        <p14:creationId xmlns:p14="http://schemas.microsoft.com/office/powerpoint/2010/main" val="19700520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 logo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violette, Lilas, capture d’écran, bleu&#10;&#10;Description générée automatiquement">
            <a:extLst>
              <a:ext uri="{FF2B5EF4-FFF2-40B4-BE49-F238E27FC236}">
                <a16:creationId xmlns:a16="http://schemas.microsoft.com/office/drawing/2014/main" id="{A20B5E05-96BC-6F23-E4E7-B5BCC045C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7" name="Image 6" descr="Une image contenant cercle, jaune, objet astronomique&#10;&#10;Description générée automatiquement">
            <a:extLst>
              <a:ext uri="{FF2B5EF4-FFF2-40B4-BE49-F238E27FC236}">
                <a16:creationId xmlns:a16="http://schemas.microsoft.com/office/drawing/2014/main" id="{70A30918-7A9D-DD57-9265-4FC71EA30A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328310" cy="6858501"/>
          </a:xfrm>
          <a:prstGeom prst="rect">
            <a:avLst/>
          </a:prstGeom>
        </p:spPr>
      </p:pic>
      <p:sp>
        <p:nvSpPr>
          <p:cNvPr id="16" name="Espace réservé du titre 1">
            <a:extLst>
              <a:ext uri="{FF2B5EF4-FFF2-40B4-BE49-F238E27FC236}">
                <a16:creationId xmlns:a16="http://schemas.microsoft.com/office/drawing/2014/main" id="{0713705B-5073-A3A8-7F11-ADCE02A63EDB}"/>
              </a:ext>
            </a:extLst>
          </p:cNvPr>
          <p:cNvSpPr txBox="1">
            <a:spLocks/>
          </p:cNvSpPr>
          <p:nvPr userDrawn="1"/>
        </p:nvSpPr>
        <p:spPr>
          <a:xfrm>
            <a:off x="479425" y="3564627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7" name="Espace réservé du titre 1">
            <a:extLst>
              <a:ext uri="{FF2B5EF4-FFF2-40B4-BE49-F238E27FC236}">
                <a16:creationId xmlns:a16="http://schemas.microsoft.com/office/drawing/2014/main" id="{1ADB2D1D-1287-FEEC-BE39-688D34E27AC8}"/>
              </a:ext>
            </a:extLst>
          </p:cNvPr>
          <p:cNvSpPr txBox="1">
            <a:spLocks/>
          </p:cNvSpPr>
          <p:nvPr userDrawn="1"/>
        </p:nvSpPr>
        <p:spPr>
          <a:xfrm>
            <a:off x="479425" y="3722282"/>
            <a:ext cx="5616575" cy="74789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624FACE4-7A27-9A61-9464-A8FD5186034D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79424" y="4869200"/>
            <a:ext cx="5616575" cy="85999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760"/>
              </a:lnSpc>
              <a:buNone/>
              <a:defRPr sz="1800" b="1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4AFA88FC-14A0-F865-9691-C00424D9F188}"/>
              </a:ext>
            </a:extLst>
          </p:cNvPr>
          <p:cNvSpPr txBox="1">
            <a:spLocks/>
          </p:cNvSpPr>
          <p:nvPr userDrawn="1"/>
        </p:nvSpPr>
        <p:spPr>
          <a:xfrm>
            <a:off x="407210" y="5897267"/>
            <a:ext cx="4871589" cy="859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 baseline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BCAC6964-66DB-4558-4AB0-EC60E1678C2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5598" y="6271868"/>
            <a:ext cx="163920" cy="101084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53E3C3C-2C8D-A620-1029-CB83D2F2E407}"/>
              </a:ext>
            </a:extLst>
          </p:cNvPr>
          <p:cNvSpPr txBox="1"/>
          <p:nvPr userDrawn="1"/>
        </p:nvSpPr>
        <p:spPr>
          <a:xfrm>
            <a:off x="695863" y="6247936"/>
            <a:ext cx="836768" cy="1800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fld id="{71EE7E6F-E690-594F-AA95-A2E190D12AE4}" type="datetime1">
              <a:rPr lang="fr-FR" sz="1300" b="0" i="0" kern="120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07/10/2026</a:t>
            </a:fld>
            <a:endParaRPr lang="fr-FR" sz="1300" b="0" i="0" kern="1200" dirty="0">
              <a:solidFill>
                <a:schemeClr val="accent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ce réservé du titre 1">
            <a:extLst>
              <a:ext uri="{FF2B5EF4-FFF2-40B4-BE49-F238E27FC236}">
                <a16:creationId xmlns:a16="http://schemas.microsoft.com/office/drawing/2014/main" id="{99639132-6E78-1DF0-8CD0-B00CAB13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324866"/>
            <a:ext cx="5616575" cy="12961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lnSpc>
                <a:spcPts val="5480"/>
              </a:lnSpc>
              <a:defRPr sz="5400" b="0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95DECDA9-73C4-DF2B-6707-1083ADE43E8C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3282" t="31061" r="21209" b="34499"/>
          <a:stretch/>
        </p:blipFill>
        <p:spPr>
          <a:xfrm>
            <a:off x="6095999" y="476250"/>
            <a:ext cx="2232311" cy="195957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E1041D-7574-385D-77E3-42E8F4ACA0E9}"/>
              </a:ext>
            </a:extLst>
          </p:cNvPr>
          <p:cNvSpPr/>
          <p:nvPr userDrawn="1"/>
        </p:nvSpPr>
        <p:spPr>
          <a:xfrm>
            <a:off x="8040270" y="5589300"/>
            <a:ext cx="4151729" cy="792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937B9735-BA82-2373-CDCE-FA9D4311CF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48367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  <p:sp>
        <p:nvSpPr>
          <p:cNvPr id="9" name="Espace réservé pour une image  12">
            <a:extLst>
              <a:ext uri="{FF2B5EF4-FFF2-40B4-BE49-F238E27FC236}">
                <a16:creationId xmlns:a16="http://schemas.microsoft.com/office/drawing/2014/main" id="{62929105-426D-84FB-0E5C-361C5275C0F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18527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B9B9C852-EE10-3503-9345-04E18E4750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888686" y="5715710"/>
            <a:ext cx="972223" cy="530719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accent1"/>
                </a:solidFill>
                <a:latin typeface="IBM Plex Sans Medium" panose="020B0503050203000203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Logo partenaire</a:t>
            </a:r>
          </a:p>
        </p:txBody>
      </p:sp>
    </p:spTree>
    <p:extLst>
      <p:ext uri="{BB962C8B-B14F-4D97-AF65-F5344CB8AC3E}">
        <p14:creationId xmlns:p14="http://schemas.microsoft.com/office/powerpoint/2010/main" val="27104588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1">
            <a:extLst>
              <a:ext uri="{FF2B5EF4-FFF2-40B4-BE49-F238E27FC236}">
                <a16:creationId xmlns:a16="http://schemas.microsoft.com/office/drawing/2014/main" id="{BC7FDE55-9F08-2379-3AF1-68851AAFB2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75650" y="2236105"/>
            <a:ext cx="720100" cy="3600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4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F9B1C5-83B3-F822-0594-EA9E32D2B8D7}"/>
              </a:ext>
            </a:extLst>
          </p:cNvPr>
          <p:cNvSpPr txBox="1"/>
          <p:nvPr userDrawn="1"/>
        </p:nvSpPr>
        <p:spPr>
          <a:xfrm>
            <a:off x="2351480" y="1124680"/>
            <a:ext cx="639277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5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Outline</a:t>
            </a:r>
            <a:endParaRPr kumimoji="0" lang="fr-FR" sz="5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326068AC-FDED-C9AD-0727-2B7AF1D409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67760" y="2236105"/>
            <a:ext cx="7344815" cy="3600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89B42863-04B1-DACF-7175-514979A237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5650" y="2879195"/>
            <a:ext cx="720100" cy="3600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4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02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07FD6445-A12E-9527-7641-3881AB56C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7760" y="2880247"/>
            <a:ext cx="7344815" cy="35899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11" name="Espace réservé du texte 11">
            <a:extLst>
              <a:ext uri="{FF2B5EF4-FFF2-40B4-BE49-F238E27FC236}">
                <a16:creationId xmlns:a16="http://schemas.microsoft.com/office/drawing/2014/main" id="{0951B379-B3CF-F053-1D73-D2CDACFD47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75650" y="3522285"/>
            <a:ext cx="720100" cy="3600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4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03</a:t>
            </a: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0F10A617-A8B7-1F89-4AEA-6893D28149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67760" y="3524387"/>
            <a:ext cx="734481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4676FFA6-7ADA-8A34-E514-3AE4DF7BCEA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75650" y="4165375"/>
            <a:ext cx="720100" cy="36004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4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04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40295F2-3CBA-0088-CBC2-AC1E75852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7760" y="4168529"/>
            <a:ext cx="7344815" cy="35899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CC81A8D-F0EF-02FC-AE12-A08F511A7C1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75650" y="4808465"/>
            <a:ext cx="720100" cy="36530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4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05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109EFE1D-BACF-65DD-CA28-B0250B6B1A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760" y="4812670"/>
            <a:ext cx="7344815" cy="35899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  <p:sp>
        <p:nvSpPr>
          <p:cNvPr id="17" name="Espace réservé du texte 11">
            <a:extLst>
              <a:ext uri="{FF2B5EF4-FFF2-40B4-BE49-F238E27FC236}">
                <a16:creationId xmlns:a16="http://schemas.microsoft.com/office/drawing/2014/main" id="{A3F951C9-63EF-2171-E01F-398F369715B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75650" y="5456811"/>
            <a:ext cx="720100" cy="36530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34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06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A3B00144-1958-E96E-40C2-1CCEB3C847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67760" y="5456812"/>
            <a:ext cx="7344815" cy="35899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2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Titre partie</a:t>
            </a:r>
          </a:p>
        </p:txBody>
      </p:sp>
    </p:spTree>
    <p:extLst>
      <p:ext uri="{BB962C8B-B14F-4D97-AF65-F5344CB8AC3E}">
        <p14:creationId xmlns:p14="http://schemas.microsoft.com/office/powerpoint/2010/main" val="4032903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794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E03CC443-1394-67C5-FE32-00B318A16D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1510" y="2780482"/>
            <a:ext cx="1043940" cy="122417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lnSpc>
                <a:spcPts val="548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5400">
                <a:solidFill>
                  <a:schemeClr val="bg1"/>
                </a:solidFill>
              </a:defRPr>
            </a:lvl2pPr>
            <a:lvl3pPr marL="914400" indent="0">
              <a:buNone/>
              <a:defRPr sz="5400"/>
            </a:lvl3pPr>
            <a:lvl4pPr marL="1371600" indent="0">
              <a:buNone/>
              <a:defRPr sz="5400"/>
            </a:lvl4pPr>
            <a:lvl5pPr marL="1828800" indent="0">
              <a:buNone/>
              <a:defRPr sz="5400"/>
            </a:lvl5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4" name="Espace réservé du texte 22">
            <a:extLst>
              <a:ext uri="{FF2B5EF4-FFF2-40B4-BE49-F238E27FC236}">
                <a16:creationId xmlns:a16="http://schemas.microsoft.com/office/drawing/2014/main" id="{C5E598FE-37BF-4925-B111-45C0F7C55DD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3694" y="2900648"/>
            <a:ext cx="9217076" cy="123110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>
              <a:lnSpc>
                <a:spcPts val="4760"/>
              </a:lnSpc>
              <a:spcBef>
                <a:spcPts val="0"/>
              </a:spcBef>
              <a:buNone/>
              <a:defRPr sz="5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ICI POUR AJOUTER UN TITRE DE PARTIE</a:t>
            </a:r>
          </a:p>
        </p:txBody>
      </p:sp>
    </p:spTree>
    <p:extLst>
      <p:ext uri="{BB962C8B-B14F-4D97-AF65-F5344CB8AC3E}">
        <p14:creationId xmlns:p14="http://schemas.microsoft.com/office/powerpoint/2010/main" val="14773738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uverture logo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, bleu, Bleu électrique, motif&#10;&#10;Description générée automatiquement">
            <a:extLst>
              <a:ext uri="{FF2B5EF4-FFF2-40B4-BE49-F238E27FC236}">
                <a16:creationId xmlns:a16="http://schemas.microsoft.com/office/drawing/2014/main" id="{840841E3-C814-945E-E1FB-783383D49B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Espace réservé du texte 22">
            <a:extLst>
              <a:ext uri="{FF2B5EF4-FFF2-40B4-BE49-F238E27FC236}">
                <a16:creationId xmlns:a16="http://schemas.microsoft.com/office/drawing/2014/main" id="{F7BC87E0-4B3D-782B-DF05-A52755D799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3696" y="2914214"/>
            <a:ext cx="8208934" cy="112851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>
              <a:lnSpc>
                <a:spcPts val="4360"/>
              </a:lnSpc>
              <a:spcBef>
                <a:spcPts val="0"/>
              </a:spcBef>
              <a:buNone/>
              <a:tabLst>
                <a:tab pos="827088" algn="l"/>
              </a:tabLst>
              <a:defRPr sz="4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ICI POUR AJOUTER UN TITRE DE SOUS-PARTIE</a:t>
            </a:r>
          </a:p>
        </p:txBody>
      </p:sp>
      <p:sp>
        <p:nvSpPr>
          <p:cNvPr id="15" name="Espace réservé du texte 22">
            <a:extLst>
              <a:ext uri="{FF2B5EF4-FFF2-40B4-BE49-F238E27FC236}">
                <a16:creationId xmlns:a16="http://schemas.microsoft.com/office/drawing/2014/main" id="{0D55B1B2-96D7-9E2A-BDC7-315A087FBD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23695" y="2204830"/>
            <a:ext cx="8208934" cy="32476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>
              <a:lnSpc>
                <a:spcPts val="2660"/>
              </a:lnSpc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ici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1521073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uverture logo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, bleu, Bleu électrique, motif&#10;&#10;Description générée automatiquement">
            <a:extLst>
              <a:ext uri="{FF2B5EF4-FFF2-40B4-BE49-F238E27FC236}">
                <a16:creationId xmlns:a16="http://schemas.microsoft.com/office/drawing/2014/main" id="{840841E3-C814-945E-E1FB-783383D49B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Espace réservé du texte 22">
            <a:extLst>
              <a:ext uri="{FF2B5EF4-FFF2-40B4-BE49-F238E27FC236}">
                <a16:creationId xmlns:a16="http://schemas.microsoft.com/office/drawing/2014/main" id="{F7BC87E0-4B3D-782B-DF05-A52755D799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95500" y="2914214"/>
            <a:ext cx="8234973" cy="112851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r">
              <a:lnSpc>
                <a:spcPts val="4360"/>
              </a:lnSpc>
              <a:spcBef>
                <a:spcPts val="0"/>
              </a:spcBef>
              <a:buNone/>
              <a:tabLst>
                <a:tab pos="827088" algn="l"/>
              </a:tabLst>
              <a:defRPr sz="4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ICI POUR AJOUTER UN TITRE DE SOUS-PARTIE</a:t>
            </a:r>
          </a:p>
        </p:txBody>
      </p:sp>
      <p:sp>
        <p:nvSpPr>
          <p:cNvPr id="15" name="Espace réservé du texte 22">
            <a:extLst>
              <a:ext uri="{FF2B5EF4-FFF2-40B4-BE49-F238E27FC236}">
                <a16:creationId xmlns:a16="http://schemas.microsoft.com/office/drawing/2014/main" id="{0D55B1B2-96D7-9E2A-BDC7-315A087FBD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95500" y="2204830"/>
            <a:ext cx="8234973" cy="32476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r">
              <a:lnSpc>
                <a:spcPts val="2660"/>
              </a:lnSpc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ici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36042363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5377695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2E3B9AF7-8B4B-A316-5524-5B19503467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5366603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58633BF5-108A-77A3-84FF-E4F0D2FE1B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3717040"/>
            <a:ext cx="5366603" cy="24508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1" i="0">
                <a:solidFill>
                  <a:srgbClr val="11284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222FE178-A241-7B1D-DCC0-C29EA0ECBD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7092" y="-4468"/>
            <a:ext cx="6084907" cy="6248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2920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90197" y="476250"/>
            <a:ext cx="5355511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2E3B9AF7-8B4B-A316-5524-5B19503467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1289" y="1746296"/>
            <a:ext cx="5355511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58633BF5-108A-77A3-84FF-E4F0D2FE1B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90197" y="3717040"/>
            <a:ext cx="5355511" cy="25313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222FE178-A241-7B1D-DCC0-C29EA0ECBD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84907" cy="6248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59920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536660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5" name="Espace réservé du numéro de diapositive 3">
            <a:extLst>
              <a:ext uri="{FF2B5EF4-FFF2-40B4-BE49-F238E27FC236}">
                <a16:creationId xmlns:a16="http://schemas.microsoft.com/office/drawing/2014/main" id="{2E0B094D-9DCF-97E2-56AE-F005BF30B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rgbClr val="11284B"/>
                </a:solidFill>
                <a:latin typeface="Arial" panose="020B0604020202020204" pitchFamily="34" charset="0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CD81F-8F63-A783-1CD5-DECD422D7F84}"/>
              </a:ext>
            </a:extLst>
          </p:cNvPr>
          <p:cNvSpPr txBox="1"/>
          <p:nvPr userDrawn="1"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FCD51C-FC81-F340-8245-EEE1BBB1F729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65CA1DBB-A8B1-5E5C-B650-A8BDB4975F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5366603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7859A047-36DB-A826-109A-1597E2492B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2880000"/>
            <a:ext cx="5366603" cy="32878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4C49267D-13DD-51A2-701E-D4ABC69163E7}"/>
              </a:ext>
            </a:extLst>
          </p:cNvPr>
          <p:cNvSpPr txBox="1">
            <a:spLocks/>
          </p:cNvSpPr>
          <p:nvPr userDrawn="1"/>
        </p:nvSpPr>
        <p:spPr>
          <a:xfrm>
            <a:off x="11552194" y="6507510"/>
            <a:ext cx="432060" cy="8993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550" b="0" i="0" kern="1200" dirty="0" smtClean="0">
                <a:solidFill>
                  <a:schemeClr val="accent1"/>
                </a:solidFill>
                <a:latin typeface="Satoshi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r"/>
            <a:fld id="{5A4A322A-766F-E640-B821-9AE8FB32EE1A}" type="slidenum">
              <a:rPr lang="fr-FR" sz="1000" b="1" i="0" smtClean="0">
                <a:latin typeface="Arial" panose="020B0604020202020204" pitchFamily="34" charset="0"/>
              </a:rPr>
              <a:t>‹N°›</a:t>
            </a:fld>
            <a:endParaRPr lang="fr-FR" sz="1000" b="1" i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009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8213622" cy="10804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5" name="Espace réservé du numéro de diapositive 3">
            <a:extLst>
              <a:ext uri="{FF2B5EF4-FFF2-40B4-BE49-F238E27FC236}">
                <a16:creationId xmlns:a16="http://schemas.microsoft.com/office/drawing/2014/main" id="{2E0B094D-9DCF-97E2-56AE-F005BF30B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rgbClr val="11284B"/>
                </a:solidFill>
                <a:latin typeface="Arial" panose="020B0604020202020204" pitchFamily="34" charset="0"/>
              </a:defRPr>
            </a:lvl1pPr>
          </a:lstStyle>
          <a:p>
            <a:fld id="{2C0A5345-16E1-8A41-8897-3EFCC67CC93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CD81F-8F63-A783-1CD5-DECD422D7F84}"/>
              </a:ext>
            </a:extLst>
          </p:cNvPr>
          <p:cNvSpPr txBox="1"/>
          <p:nvPr userDrawn="1"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901CE5-4B7E-FB21-F9F6-539DE5DD7034}"/>
              </a:ext>
            </a:extLst>
          </p:cNvPr>
          <p:cNvSpPr/>
          <p:nvPr userDrawn="1"/>
        </p:nvSpPr>
        <p:spPr>
          <a:xfrm>
            <a:off x="8975725" y="0"/>
            <a:ext cx="3216275" cy="6870716"/>
          </a:xfrm>
          <a:prstGeom prst="rect">
            <a:avLst/>
          </a:prstGeom>
          <a:solidFill>
            <a:srgbClr val="FFEB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1" name="Espace réservé du texte 10">
            <a:extLst>
              <a:ext uri="{FF2B5EF4-FFF2-40B4-BE49-F238E27FC236}">
                <a16:creationId xmlns:a16="http://schemas.microsoft.com/office/drawing/2014/main" id="{004A83C6-DC1E-F624-88B8-9073501B346E}"/>
              </a:ext>
            </a:extLst>
          </p:cNvPr>
          <p:cNvSpPr txBox="1">
            <a:spLocks/>
          </p:cNvSpPr>
          <p:nvPr userDrawn="1"/>
        </p:nvSpPr>
        <p:spPr>
          <a:xfrm>
            <a:off x="9838942" y="5007583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506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0" i="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2" name="Espace réservé du texte 10">
            <a:extLst>
              <a:ext uri="{FF2B5EF4-FFF2-40B4-BE49-F238E27FC236}">
                <a16:creationId xmlns:a16="http://schemas.microsoft.com/office/drawing/2014/main" id="{ADE28056-A7DE-9F78-B761-FABCA8CD58EB}"/>
              </a:ext>
            </a:extLst>
          </p:cNvPr>
          <p:cNvSpPr txBox="1">
            <a:spLocks/>
          </p:cNvSpPr>
          <p:nvPr userDrawn="1"/>
        </p:nvSpPr>
        <p:spPr>
          <a:xfrm>
            <a:off x="9648515" y="4875601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506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0" i="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3" name="Espace réservé du texte 22">
            <a:extLst>
              <a:ext uri="{FF2B5EF4-FFF2-40B4-BE49-F238E27FC236}">
                <a16:creationId xmlns:a16="http://schemas.microsoft.com/office/drawing/2014/main" id="{CD23C1B5-12BA-77A4-2894-839BA495D5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86542" y="1348114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64" name="Espace réservé du texte 4">
            <a:extLst>
              <a:ext uri="{FF2B5EF4-FFF2-40B4-BE49-F238E27FC236}">
                <a16:creationId xmlns:a16="http://schemas.microsoft.com/office/drawing/2014/main" id="{56EE022F-7B46-D28C-F0E2-E20586B03A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86543" y="2093149"/>
            <a:ext cx="2026032" cy="648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65" name="Espace réservé du texte 22">
            <a:extLst>
              <a:ext uri="{FF2B5EF4-FFF2-40B4-BE49-F238E27FC236}">
                <a16:creationId xmlns:a16="http://schemas.microsoft.com/office/drawing/2014/main" id="{B6F22FC3-82C5-7721-8B13-FB51E9F31E6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86542" y="3101743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66" name="Espace réservé du texte 4">
            <a:extLst>
              <a:ext uri="{FF2B5EF4-FFF2-40B4-BE49-F238E27FC236}">
                <a16:creationId xmlns:a16="http://schemas.microsoft.com/office/drawing/2014/main" id="{F6C38953-8660-7EF7-C0F4-A2EAFA3B3C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86543" y="3846778"/>
            <a:ext cx="2026032" cy="648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67" name="Espace réservé du texte 22">
            <a:extLst>
              <a:ext uri="{FF2B5EF4-FFF2-40B4-BE49-F238E27FC236}">
                <a16:creationId xmlns:a16="http://schemas.microsoft.com/office/drawing/2014/main" id="{41D1E597-9B97-352C-7631-F4241F6EA8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86542" y="4855183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68" name="Espace réservé du texte 4">
            <a:extLst>
              <a:ext uri="{FF2B5EF4-FFF2-40B4-BE49-F238E27FC236}">
                <a16:creationId xmlns:a16="http://schemas.microsoft.com/office/drawing/2014/main" id="{6C0CDED2-172D-9BFA-768D-951A323681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86543" y="5600218"/>
            <a:ext cx="2026032" cy="648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12A3BBBA-BE0C-4144-EE3E-6508402B96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8197843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696B6B3D-3C2C-7E46-393C-E713ADFE76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0517" y="3717040"/>
            <a:ext cx="8197843" cy="24508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DDD54A2B-2650-D070-4575-3801BBC2ED9D}"/>
              </a:ext>
            </a:extLst>
          </p:cNvPr>
          <p:cNvSpPr txBox="1">
            <a:spLocks/>
          </p:cNvSpPr>
          <p:nvPr userDrawn="1"/>
        </p:nvSpPr>
        <p:spPr>
          <a:xfrm>
            <a:off x="11552194" y="6507510"/>
            <a:ext cx="432060" cy="8993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550" b="0" i="0" kern="1200" dirty="0" smtClean="0">
                <a:solidFill>
                  <a:schemeClr val="accent1"/>
                </a:solidFill>
                <a:latin typeface="Satoshi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r"/>
            <a:fld id="{5A4A322A-766F-E640-B821-9AE8FB32EE1A}" type="slidenum">
              <a:rPr lang="fr-FR" sz="1000" b="0" i="0" smtClean="0"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0141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image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2">
            <a:extLst>
              <a:ext uri="{FF2B5EF4-FFF2-40B4-BE49-F238E27FC236}">
                <a16:creationId xmlns:a16="http://schemas.microsoft.com/office/drawing/2014/main" id="{85F28F63-4410-51B3-C874-613F837CDD3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975724" y="0"/>
            <a:ext cx="3216275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8208935" cy="10804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CD81F-8F63-A783-1CD5-DECD422D7F84}"/>
              </a:ext>
            </a:extLst>
          </p:cNvPr>
          <p:cNvSpPr txBox="1"/>
          <p:nvPr userDrawn="1"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1" name="Espace réservé du texte 10">
            <a:extLst>
              <a:ext uri="{FF2B5EF4-FFF2-40B4-BE49-F238E27FC236}">
                <a16:creationId xmlns:a16="http://schemas.microsoft.com/office/drawing/2014/main" id="{004A83C6-DC1E-F624-88B8-9073501B346E}"/>
              </a:ext>
            </a:extLst>
          </p:cNvPr>
          <p:cNvSpPr txBox="1">
            <a:spLocks/>
          </p:cNvSpPr>
          <p:nvPr userDrawn="1"/>
        </p:nvSpPr>
        <p:spPr>
          <a:xfrm>
            <a:off x="9838942" y="5007583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506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0" i="0" dirty="0">
              <a:latin typeface="Arial" panose="020B0604020202020204" pitchFamily="34" charset="0"/>
            </a:endParaRPr>
          </a:p>
        </p:txBody>
      </p:sp>
      <p:sp>
        <p:nvSpPr>
          <p:cNvPr id="62" name="Espace réservé du texte 10">
            <a:extLst>
              <a:ext uri="{FF2B5EF4-FFF2-40B4-BE49-F238E27FC236}">
                <a16:creationId xmlns:a16="http://schemas.microsoft.com/office/drawing/2014/main" id="{ADE28056-A7DE-9F78-B761-FABCA8CD58EB}"/>
              </a:ext>
            </a:extLst>
          </p:cNvPr>
          <p:cNvSpPr txBox="1">
            <a:spLocks/>
          </p:cNvSpPr>
          <p:nvPr userDrawn="1"/>
        </p:nvSpPr>
        <p:spPr>
          <a:xfrm>
            <a:off x="9648515" y="4875601"/>
            <a:ext cx="1306138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ts val="506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i="0" kern="1200">
                <a:solidFill>
                  <a:srgbClr val="11284B"/>
                </a:solidFill>
                <a:latin typeface="Satoshi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0" i="0" dirty="0">
              <a:latin typeface="Arial" panose="020B0604020202020204" pitchFamily="34" charset="0"/>
            </a:endParaRP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94F2418C-1DFC-48A6-A831-8BCFB6B37F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8197843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EE76EA93-6823-45AC-47F3-73CE494C25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0517" y="3717040"/>
            <a:ext cx="8197843" cy="24508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04091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e + image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2">
            <a:extLst>
              <a:ext uri="{FF2B5EF4-FFF2-40B4-BE49-F238E27FC236}">
                <a16:creationId xmlns:a16="http://schemas.microsoft.com/office/drawing/2014/main" id="{85F28F63-4410-51B3-C874-613F837CDD3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0"/>
            <a:ext cx="3216275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47660" y="476250"/>
            <a:ext cx="8208935" cy="10804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94F2418C-1DFC-48A6-A831-8BCFB6B37F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8752" y="1746296"/>
            <a:ext cx="8197843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EE76EA93-6823-45AC-47F3-73CE494C25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8752" y="3717040"/>
            <a:ext cx="8197843" cy="24508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6324555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image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11233150" cy="10804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CC20F23C-BF47-14DB-BDE9-56E947A879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11233150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17E47BF2-8D80-A4B8-E233-5F98653FAA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0517" y="3717040"/>
            <a:ext cx="11222058" cy="24508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457778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4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11233150" cy="10804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3" name="Espace réservé du texte 22">
            <a:extLst>
              <a:ext uri="{FF2B5EF4-FFF2-40B4-BE49-F238E27FC236}">
                <a16:creationId xmlns:a16="http://schemas.microsoft.com/office/drawing/2014/main" id="{50BDB343-0DEB-CAD3-FA7E-0C1FEB1EC5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4655" y="2542044"/>
            <a:ext cx="11235377" cy="10337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060"/>
              </a:lnSpc>
              <a:spcBef>
                <a:spcPts val="0"/>
              </a:spcBef>
              <a:buNone/>
              <a:defRPr sz="1800" b="1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ici pour ajouter une introduction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F52F0032-4F3D-B893-5B5A-CB5DB0B9FC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11233150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657D0E84-04ED-EDDA-B42A-506F13DA04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202" y="3715049"/>
            <a:ext cx="3539920" cy="24528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003C71A5-6321-FE30-29A6-4B185406FF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6040" y="3715049"/>
            <a:ext cx="3539920" cy="24528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1B760DAB-596C-3421-9734-598CEB6003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5839" y="3715049"/>
            <a:ext cx="3539920" cy="24528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30533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38B6-C03C-6102-AB56-55B2C5844F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76250"/>
            <a:ext cx="536660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3580"/>
              </a:lnSpc>
              <a:spcBef>
                <a:spcPts val="0"/>
              </a:spcBef>
              <a:buNone/>
              <a:defRPr sz="3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D99A6B2A-98EC-B4C2-A033-3F03A29074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7" y="1746296"/>
            <a:ext cx="5366603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680"/>
              </a:lnSpc>
              <a:spcBef>
                <a:spcPts val="0"/>
              </a:spcBef>
              <a:buNone/>
              <a:defRPr sz="23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B9265F8B-52C7-4329-E09E-76B2CDFE25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0517" y="3057824"/>
            <a:ext cx="5366603" cy="31100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ts val="1780"/>
              </a:lnSpc>
              <a:spcBef>
                <a:spcPts val="0"/>
              </a:spcBef>
              <a:buNone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-285750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285750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1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  <a:p>
            <a:pPr lvl="1"/>
            <a:r>
              <a:rPr lang="fr-FR" dirty="0"/>
              <a:t>Premier niveau</a:t>
            </a:r>
          </a:p>
          <a:p>
            <a:pPr lvl="2"/>
            <a:r>
              <a:rPr lang="fr-FR" dirty="0"/>
              <a:t>Deuxième niveau</a:t>
            </a:r>
          </a:p>
        </p:txBody>
      </p:sp>
      <p:sp>
        <p:nvSpPr>
          <p:cNvPr id="4" name="Espace réservé pour une image  12">
            <a:extLst>
              <a:ext uri="{FF2B5EF4-FFF2-40B4-BE49-F238E27FC236}">
                <a16:creationId xmlns:a16="http://schemas.microsoft.com/office/drawing/2014/main" id="{2C120197-7AD2-7928-9B95-A5FDF732561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096000" y="0"/>
            <a:ext cx="6084907" cy="6248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49862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pour une image  12">
            <a:extLst>
              <a:ext uri="{FF2B5EF4-FFF2-40B4-BE49-F238E27FC236}">
                <a16:creationId xmlns:a16="http://schemas.microsoft.com/office/drawing/2014/main" id="{D4DB3A8D-AF9F-D37B-EB57-776508367C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434400"/>
            <a:ext cx="3045600" cy="343526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B06BDF21-987A-789E-F451-D0B27F4FEB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6" y="476250"/>
            <a:ext cx="2371332" cy="1466170"/>
          </a:xfrm>
          <a:prstGeom prst="rect">
            <a:avLst/>
          </a:prstGeom>
        </p:spPr>
        <p:txBody>
          <a:bodyPr lIns="0" tIns="0" rIns="360000" bIns="0"/>
          <a:lstStyle>
            <a:lvl1pPr marL="0" indent="0">
              <a:lnSpc>
                <a:spcPts val="2780"/>
              </a:lnSpc>
              <a:spcBef>
                <a:spcPts val="0"/>
              </a:spcBef>
              <a:buNone/>
              <a:defRPr sz="2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9374458A-5EDF-D9FE-DC57-24E1D87211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8" y="2113974"/>
            <a:ext cx="2371332" cy="552331"/>
          </a:xfrm>
          <a:prstGeom prst="rect">
            <a:avLst/>
          </a:prstGeom>
        </p:spPr>
        <p:txBody>
          <a:bodyPr wrap="square" lIns="0" tIns="0" rIns="180000" bIns="0">
            <a:spAutoFit/>
          </a:bodyPr>
          <a:lstStyle>
            <a:lvl1pPr marL="0" indent="0">
              <a:lnSpc>
                <a:spcPts val="2180"/>
              </a:lnSpc>
              <a:spcBef>
                <a:spcPts val="0"/>
              </a:spcBef>
              <a:buNone/>
              <a:defRPr sz="18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96C368-0E35-6FBB-9516-85E5A57336A6}"/>
              </a:ext>
            </a:extLst>
          </p:cNvPr>
          <p:cNvSpPr/>
          <p:nvPr userDrawn="1"/>
        </p:nvSpPr>
        <p:spPr>
          <a:xfrm>
            <a:off x="3045600" y="0"/>
            <a:ext cx="3050400" cy="34343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BE18D2-2393-B057-A4C5-3F0E13322F57}"/>
              </a:ext>
            </a:extLst>
          </p:cNvPr>
          <p:cNvSpPr/>
          <p:nvPr userDrawn="1"/>
        </p:nvSpPr>
        <p:spPr>
          <a:xfrm>
            <a:off x="3045600" y="3434400"/>
            <a:ext cx="3050400" cy="34343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i="0" dirty="0"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AE8A47-80BF-9679-867D-412CF1D7D3B5}"/>
              </a:ext>
            </a:extLst>
          </p:cNvPr>
          <p:cNvSpPr/>
          <p:nvPr userDrawn="1"/>
        </p:nvSpPr>
        <p:spPr>
          <a:xfrm>
            <a:off x="6093151" y="0"/>
            <a:ext cx="3045600" cy="34343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945DE2-FF07-4C59-C4DB-E8FCE2D9F017}"/>
              </a:ext>
            </a:extLst>
          </p:cNvPr>
          <p:cNvSpPr/>
          <p:nvPr userDrawn="1"/>
        </p:nvSpPr>
        <p:spPr>
          <a:xfrm>
            <a:off x="9140400" y="0"/>
            <a:ext cx="3051600" cy="3434399"/>
          </a:xfrm>
          <a:prstGeom prst="rect">
            <a:avLst/>
          </a:prstGeom>
          <a:solidFill>
            <a:srgbClr val="9AE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BC95A2-3C69-EF8A-709A-F66C2882693C}"/>
              </a:ext>
            </a:extLst>
          </p:cNvPr>
          <p:cNvSpPr/>
          <p:nvPr userDrawn="1"/>
        </p:nvSpPr>
        <p:spPr>
          <a:xfrm>
            <a:off x="6095999" y="3434400"/>
            <a:ext cx="3045600" cy="34343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EF1339-542B-0DEA-79A9-4428C7F5177B}"/>
              </a:ext>
            </a:extLst>
          </p:cNvPr>
          <p:cNvSpPr/>
          <p:nvPr userDrawn="1"/>
        </p:nvSpPr>
        <p:spPr>
          <a:xfrm>
            <a:off x="9140399" y="3434400"/>
            <a:ext cx="3053249" cy="34343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22">
            <a:extLst>
              <a:ext uri="{FF2B5EF4-FFF2-40B4-BE49-F238E27FC236}">
                <a16:creationId xmlns:a16="http://schemas.microsoft.com/office/drawing/2014/main" id="{A28DBE51-622E-1EE0-C88E-CE298ACC9D7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87712" y="1367628"/>
            <a:ext cx="2615139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11" name="Espace réservé du texte 22">
            <a:extLst>
              <a:ext uri="{FF2B5EF4-FFF2-40B4-BE49-F238E27FC236}">
                <a16:creationId xmlns:a16="http://schemas.microsoft.com/office/drawing/2014/main" id="{F8A14686-C4AE-73B2-7F06-3BAE90D9F79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3736" y="1367628"/>
            <a:ext cx="2615139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12" name="Espace réservé du texte 22">
            <a:extLst>
              <a:ext uri="{FF2B5EF4-FFF2-40B4-BE49-F238E27FC236}">
                <a16:creationId xmlns:a16="http://schemas.microsoft.com/office/drawing/2014/main" id="{3F87CCA3-C092-1A7A-E99E-63EEA8A5275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86361" y="1367628"/>
            <a:ext cx="2615140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13" name="Espace réservé du texte 22">
            <a:extLst>
              <a:ext uri="{FF2B5EF4-FFF2-40B4-BE49-F238E27FC236}">
                <a16:creationId xmlns:a16="http://schemas.microsoft.com/office/drawing/2014/main" id="{AE45ECA0-7B70-09FF-B7E0-9A4613A168F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287712" y="4842348"/>
            <a:ext cx="2615139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14" name="Espace réservé du texte 22">
            <a:extLst>
              <a:ext uri="{FF2B5EF4-FFF2-40B4-BE49-F238E27FC236}">
                <a16:creationId xmlns:a16="http://schemas.microsoft.com/office/drawing/2014/main" id="{3DFC5584-F640-FC4C-C9F7-525FCF97B80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03736" y="4842348"/>
            <a:ext cx="2615139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17" name="Espace réservé du texte 22">
            <a:extLst>
              <a:ext uri="{FF2B5EF4-FFF2-40B4-BE49-F238E27FC236}">
                <a16:creationId xmlns:a16="http://schemas.microsoft.com/office/drawing/2014/main" id="{CA2C83E9-8498-E109-7068-77B930B1074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386361" y="4842348"/>
            <a:ext cx="2615140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2B2D680A-F5D8-D01C-0990-307EBBFDAC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72271" y="2112663"/>
            <a:ext cx="2592258" cy="461665"/>
          </a:xfrm>
          <a:prstGeom prst="rect">
            <a:avLst/>
          </a:prstGeom>
        </p:spPr>
        <p:txBody>
          <a:bodyPr wrap="square" lIns="108000" tIns="0" rIns="108000" bIns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690B32D1-99A9-E6E9-8A78-F557D9F6598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21471" y="2106604"/>
            <a:ext cx="2592258" cy="461665"/>
          </a:xfrm>
          <a:prstGeom prst="rect">
            <a:avLst/>
          </a:prstGeom>
        </p:spPr>
        <p:txBody>
          <a:bodyPr wrap="square" lIns="108000" tIns="0" rIns="108000" bIns="0" anchor="ctr" anchorCtr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99E431F5-D61F-9FF2-BC4A-A586B3870A7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67071" y="2112663"/>
            <a:ext cx="2592258" cy="461665"/>
          </a:xfrm>
          <a:prstGeom prst="rect">
            <a:avLst/>
          </a:prstGeom>
        </p:spPr>
        <p:txBody>
          <a:bodyPr wrap="square" lIns="108000" tIns="0" rIns="108000" bIns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A830FEC1-A691-9E4D-5CAC-5AC19CF69C6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72271" y="5536264"/>
            <a:ext cx="2592258" cy="461665"/>
          </a:xfrm>
          <a:prstGeom prst="rect">
            <a:avLst/>
          </a:prstGeom>
        </p:spPr>
        <p:txBody>
          <a:bodyPr wrap="square" lIns="108000" tIns="0" rIns="108000" bIns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124C42DF-9D8B-D2B8-C078-39196DD417D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321471" y="5530205"/>
            <a:ext cx="2592258" cy="461665"/>
          </a:xfrm>
          <a:prstGeom prst="rect">
            <a:avLst/>
          </a:prstGeom>
        </p:spPr>
        <p:txBody>
          <a:bodyPr wrap="square" lIns="108000" tIns="0" rIns="108000" bIns="0" anchor="ctr" anchorCtr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3BE44685-AC52-5DE2-37A9-EA7BD685585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367071" y="5536264"/>
            <a:ext cx="2592258" cy="461665"/>
          </a:xfrm>
          <a:prstGeom prst="rect">
            <a:avLst/>
          </a:prstGeom>
        </p:spPr>
        <p:txBody>
          <a:bodyPr wrap="square" lIns="108000" tIns="0" rIns="108000" bIns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</p:spTree>
    <p:extLst>
      <p:ext uri="{BB962C8B-B14F-4D97-AF65-F5344CB8AC3E}">
        <p14:creationId xmlns:p14="http://schemas.microsoft.com/office/powerpoint/2010/main" val="42042670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pour une image  12">
            <a:extLst>
              <a:ext uri="{FF2B5EF4-FFF2-40B4-BE49-F238E27FC236}">
                <a16:creationId xmlns:a16="http://schemas.microsoft.com/office/drawing/2014/main" id="{D4DB3A8D-AF9F-D37B-EB57-776508367C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434400"/>
            <a:ext cx="3045600" cy="343526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B06BDF21-987A-789E-F451-D0B27F4FEB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6" y="476250"/>
            <a:ext cx="2371332" cy="1466170"/>
          </a:xfrm>
          <a:prstGeom prst="rect">
            <a:avLst/>
          </a:prstGeom>
        </p:spPr>
        <p:txBody>
          <a:bodyPr lIns="0" tIns="0" rIns="360000" bIns="0"/>
          <a:lstStyle>
            <a:lvl1pPr marL="0" indent="0">
              <a:lnSpc>
                <a:spcPts val="2780"/>
              </a:lnSpc>
              <a:spcBef>
                <a:spcPts val="0"/>
              </a:spcBef>
              <a:buNone/>
              <a:defRPr sz="2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titre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9374458A-5EDF-D9FE-DC57-24E1D87211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0518" y="2113974"/>
            <a:ext cx="2371332" cy="552331"/>
          </a:xfrm>
          <a:prstGeom prst="rect">
            <a:avLst/>
          </a:prstGeom>
        </p:spPr>
        <p:txBody>
          <a:bodyPr wrap="square" lIns="0" tIns="0" rIns="180000" bIns="0">
            <a:spAutoFit/>
          </a:bodyPr>
          <a:lstStyle>
            <a:lvl1pPr marL="0" indent="0">
              <a:lnSpc>
                <a:spcPts val="2180"/>
              </a:lnSpc>
              <a:spcBef>
                <a:spcPts val="0"/>
              </a:spcBef>
              <a:buNone/>
              <a:defRPr sz="18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</a:t>
            </a:r>
            <a:br>
              <a:rPr lang="fr-FR" dirty="0"/>
            </a:br>
            <a:r>
              <a:rPr lang="fr-FR" dirty="0"/>
              <a:t>ajouter un sous-titre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96C368-0E35-6FBB-9516-85E5A57336A6}"/>
              </a:ext>
            </a:extLst>
          </p:cNvPr>
          <p:cNvSpPr/>
          <p:nvPr userDrawn="1"/>
        </p:nvSpPr>
        <p:spPr>
          <a:xfrm>
            <a:off x="3045600" y="0"/>
            <a:ext cx="3050400" cy="34343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BE18D2-2393-B057-A4C5-3F0E13322F57}"/>
              </a:ext>
            </a:extLst>
          </p:cNvPr>
          <p:cNvSpPr/>
          <p:nvPr userDrawn="1"/>
        </p:nvSpPr>
        <p:spPr>
          <a:xfrm>
            <a:off x="3045600" y="3434400"/>
            <a:ext cx="3050400" cy="343439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i="0" dirty="0"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AE8A47-80BF-9679-867D-412CF1D7D3B5}"/>
              </a:ext>
            </a:extLst>
          </p:cNvPr>
          <p:cNvSpPr/>
          <p:nvPr userDrawn="1"/>
        </p:nvSpPr>
        <p:spPr>
          <a:xfrm>
            <a:off x="6093151" y="0"/>
            <a:ext cx="3045600" cy="34343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945DE2-FF07-4C59-C4DB-E8FCE2D9F017}"/>
              </a:ext>
            </a:extLst>
          </p:cNvPr>
          <p:cNvSpPr/>
          <p:nvPr userDrawn="1"/>
        </p:nvSpPr>
        <p:spPr>
          <a:xfrm>
            <a:off x="9140400" y="0"/>
            <a:ext cx="3051600" cy="34343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BC95A2-3C69-EF8A-709A-F66C2882693C}"/>
              </a:ext>
            </a:extLst>
          </p:cNvPr>
          <p:cNvSpPr/>
          <p:nvPr userDrawn="1"/>
        </p:nvSpPr>
        <p:spPr>
          <a:xfrm>
            <a:off x="6095999" y="3434400"/>
            <a:ext cx="3045600" cy="3434399"/>
          </a:xfrm>
          <a:prstGeom prst="rect">
            <a:avLst/>
          </a:prstGeom>
          <a:solidFill>
            <a:srgbClr val="CDD7DC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EF1339-542B-0DEA-79A9-4428C7F5177B}"/>
              </a:ext>
            </a:extLst>
          </p:cNvPr>
          <p:cNvSpPr/>
          <p:nvPr userDrawn="1"/>
        </p:nvSpPr>
        <p:spPr>
          <a:xfrm>
            <a:off x="9140399" y="3434400"/>
            <a:ext cx="3053249" cy="343439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22">
            <a:extLst>
              <a:ext uri="{FF2B5EF4-FFF2-40B4-BE49-F238E27FC236}">
                <a16:creationId xmlns:a16="http://schemas.microsoft.com/office/drawing/2014/main" id="{A28DBE51-622E-1EE0-C88E-CE298ACC9D7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87712" y="1367628"/>
            <a:ext cx="2615139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11" name="Espace réservé du texte 22">
            <a:extLst>
              <a:ext uri="{FF2B5EF4-FFF2-40B4-BE49-F238E27FC236}">
                <a16:creationId xmlns:a16="http://schemas.microsoft.com/office/drawing/2014/main" id="{F8A14686-C4AE-73B2-7F06-3BAE90D9F79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3736" y="1367628"/>
            <a:ext cx="2615139" cy="57479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12" name="Espace réservé du texte 22">
            <a:extLst>
              <a:ext uri="{FF2B5EF4-FFF2-40B4-BE49-F238E27FC236}">
                <a16:creationId xmlns:a16="http://schemas.microsoft.com/office/drawing/2014/main" id="{3F87CCA3-C092-1A7A-E99E-63EEA8A5275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86361" y="1367628"/>
            <a:ext cx="2615140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13" name="Espace réservé du texte 22">
            <a:extLst>
              <a:ext uri="{FF2B5EF4-FFF2-40B4-BE49-F238E27FC236}">
                <a16:creationId xmlns:a16="http://schemas.microsoft.com/office/drawing/2014/main" id="{AE45ECA0-7B70-09FF-B7E0-9A4613A168F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287712" y="4842348"/>
            <a:ext cx="2615139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14" name="Espace réservé du texte 22">
            <a:extLst>
              <a:ext uri="{FF2B5EF4-FFF2-40B4-BE49-F238E27FC236}">
                <a16:creationId xmlns:a16="http://schemas.microsoft.com/office/drawing/2014/main" id="{3DFC5584-F640-FC4C-C9F7-525FCF97B80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03736" y="4842348"/>
            <a:ext cx="2615139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17" name="Espace réservé du texte 22">
            <a:extLst>
              <a:ext uri="{FF2B5EF4-FFF2-40B4-BE49-F238E27FC236}">
                <a16:creationId xmlns:a16="http://schemas.microsoft.com/office/drawing/2014/main" id="{CA2C83E9-8498-E109-7068-77B930B1074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386361" y="4842348"/>
            <a:ext cx="2615140" cy="57479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5060"/>
              </a:lnSpc>
              <a:spcBef>
                <a:spcPts val="0"/>
              </a:spcBef>
              <a:buNone/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00%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2B2D680A-F5D8-D01C-0990-307EBBFDAC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72271" y="2112663"/>
            <a:ext cx="2592258" cy="461665"/>
          </a:xfrm>
          <a:prstGeom prst="rect">
            <a:avLst/>
          </a:prstGeom>
        </p:spPr>
        <p:txBody>
          <a:bodyPr wrap="square" lIns="108000" tIns="0" rIns="108000" bIns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690B32D1-99A9-E6E9-8A78-F557D9F6598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21471" y="2106604"/>
            <a:ext cx="2592258" cy="461665"/>
          </a:xfrm>
          <a:prstGeom prst="rect">
            <a:avLst/>
          </a:prstGeom>
        </p:spPr>
        <p:txBody>
          <a:bodyPr wrap="square" lIns="108000" tIns="0" rIns="108000" bIns="0" anchor="ctr" anchorCtr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99E431F5-D61F-9FF2-BC4A-A586B3870A7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367071" y="2112663"/>
            <a:ext cx="2592258" cy="461665"/>
          </a:xfrm>
          <a:prstGeom prst="rect">
            <a:avLst/>
          </a:prstGeom>
        </p:spPr>
        <p:txBody>
          <a:bodyPr wrap="square" lIns="108000" tIns="0" rIns="108000" bIns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A830FEC1-A691-9E4D-5CAC-5AC19CF69C6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72271" y="5536264"/>
            <a:ext cx="2592258" cy="461665"/>
          </a:xfrm>
          <a:prstGeom prst="rect">
            <a:avLst/>
          </a:prstGeom>
        </p:spPr>
        <p:txBody>
          <a:bodyPr wrap="square" lIns="108000" tIns="0" rIns="108000" bIns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124C42DF-9D8B-D2B8-C078-39196DD417D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321471" y="5530205"/>
            <a:ext cx="2592258" cy="461665"/>
          </a:xfrm>
          <a:prstGeom prst="rect">
            <a:avLst/>
          </a:prstGeom>
        </p:spPr>
        <p:txBody>
          <a:bodyPr wrap="square" lIns="108000" tIns="0" rIns="108000" bIns="0" anchor="ctr" anchorCtr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3BE44685-AC52-5DE2-37A9-EA7BD685585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367071" y="5536264"/>
            <a:ext cx="2592258" cy="461665"/>
          </a:xfrm>
          <a:prstGeom prst="rect">
            <a:avLst/>
          </a:prstGeom>
        </p:spPr>
        <p:txBody>
          <a:bodyPr wrap="square" lIns="108000" tIns="0" rIns="108000" bIns="0">
            <a:spAutoFit/>
          </a:bodyPr>
          <a:lstStyle>
            <a:lvl1pPr marL="0" indent="0" algn="ctr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2pPr>
            <a:lvl3pPr marL="9144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3pPr>
            <a:lvl4pPr marL="13716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4pPr>
            <a:lvl5pPr marL="1828800" indent="0">
              <a:lnSpc>
                <a:spcPts val="3580"/>
              </a:lnSpc>
              <a:buNone/>
              <a:defRPr sz="3400" b="1" i="0">
                <a:solidFill>
                  <a:srgbClr val="11284B"/>
                </a:solidFill>
                <a:latin typeface="IBM Plex Sans SemiBold" panose="020B0503050203000203" pitchFamily="34" charset="0"/>
              </a:defRPr>
            </a:lvl5pPr>
          </a:lstStyle>
          <a:p>
            <a:pPr lvl="0"/>
            <a:r>
              <a:rPr lang="fr-FR" dirty="0"/>
              <a:t>Cliquez ici pour ajouter du texte courant</a:t>
            </a:r>
          </a:p>
        </p:txBody>
      </p:sp>
    </p:spTree>
    <p:extLst>
      <p:ext uri="{BB962C8B-B14F-4D97-AF65-F5344CB8AC3E}">
        <p14:creationId xmlns:p14="http://schemas.microsoft.com/office/powerpoint/2010/main" val="4220310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497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B58ECF5F-128A-9FC3-058D-5634554C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29610" t="25925" r="17900" b="34347"/>
          <a:stretch/>
        </p:blipFill>
        <p:spPr>
          <a:xfrm>
            <a:off x="179055" y="6159937"/>
            <a:ext cx="594628" cy="636737"/>
          </a:xfrm>
          <a:prstGeom prst="rect">
            <a:avLst/>
          </a:prstGeom>
        </p:spPr>
      </p:pic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AC4F9010-C209-8B30-2F7C-5D82D6381726}"/>
              </a:ext>
            </a:extLst>
          </p:cNvPr>
          <p:cNvSpPr txBox="1">
            <a:spLocks/>
          </p:cNvSpPr>
          <p:nvPr userDrawn="1"/>
        </p:nvSpPr>
        <p:spPr>
          <a:xfrm>
            <a:off x="11552194" y="6507510"/>
            <a:ext cx="432060" cy="16194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550" b="0" i="0" kern="1200" dirty="0" smtClean="0">
                <a:solidFill>
                  <a:schemeClr val="accent1"/>
                </a:solidFill>
                <a:latin typeface="Satoshi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r"/>
            <a:fld id="{5A4A322A-766F-E640-B821-9AE8FB32EE1A}" type="slidenum">
              <a:rPr lang="fr-FR" sz="1000" b="0" i="0" smtClean="0"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Espace réservé du texte 30">
            <a:extLst>
              <a:ext uri="{FF2B5EF4-FFF2-40B4-BE49-F238E27FC236}">
                <a16:creationId xmlns:a16="http://schemas.microsoft.com/office/drawing/2014/main" id="{F0D3B102-DE52-3FFC-11AF-F86707354388}"/>
              </a:ext>
            </a:extLst>
          </p:cNvPr>
          <p:cNvSpPr txBox="1">
            <a:spLocks/>
          </p:cNvSpPr>
          <p:nvPr userDrawn="1"/>
        </p:nvSpPr>
        <p:spPr>
          <a:xfrm>
            <a:off x="5447910" y="6537418"/>
            <a:ext cx="432060" cy="8313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50" b="0" i="0" kern="1200">
                <a:solidFill>
                  <a:srgbClr val="11284B"/>
                </a:solidFill>
                <a:latin typeface="Satoshi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i="0" kern="120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i="0" kern="120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i="0" kern="120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i="0" kern="120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B32A65D9-2950-BB46-B37C-0925E6F3B075}" type="datetime1">
              <a:rPr lang="fr-FR" sz="60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07/10/2026</a:t>
            </a:fld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AC26C599-7A09-3F7B-957B-85A71283CAA5}"/>
              </a:ext>
            </a:extLst>
          </p:cNvPr>
          <p:cNvSpPr txBox="1">
            <a:spLocks/>
          </p:cNvSpPr>
          <p:nvPr userDrawn="1"/>
        </p:nvSpPr>
        <p:spPr>
          <a:xfrm>
            <a:off x="4654192" y="6535516"/>
            <a:ext cx="723317" cy="8993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550" b="0" i="0" kern="1200" dirty="0" smtClean="0">
                <a:solidFill>
                  <a:schemeClr val="accent1"/>
                </a:solidFill>
                <a:latin typeface="Satoshi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/>
            <a:r>
              <a:rPr lang="fr-FR" sz="600" dirty="0">
                <a:latin typeface="Arial" panose="020B0604020202020204" pitchFamily="34" charset="0"/>
                <a:cs typeface="Arial" panose="020B0604020202020204" pitchFamily="34" charset="0"/>
              </a:rPr>
              <a:t>Tous droits réservés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6B9E32B2-B7E0-05F4-BCDA-CDC20DFC1FBB}"/>
              </a:ext>
            </a:extLst>
          </p:cNvPr>
          <p:cNvSpPr txBox="1">
            <a:spLocks/>
          </p:cNvSpPr>
          <p:nvPr userDrawn="1"/>
        </p:nvSpPr>
        <p:spPr>
          <a:xfrm>
            <a:off x="6816100" y="6512400"/>
            <a:ext cx="4680650" cy="8993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550" b="0" i="0" kern="1200" dirty="0" smtClean="0">
                <a:solidFill>
                  <a:schemeClr val="accent1"/>
                </a:solidFill>
                <a:latin typeface="Satoshi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 smtClean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900" b="1" i="0" kern="1200" dirty="0">
                <a:solidFill>
                  <a:schemeClr val="tx1"/>
                </a:solidFill>
                <a:latin typeface="Satoshi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r"/>
            <a:r>
              <a:rPr lang="fr-FR" sz="800" dirty="0">
                <a:latin typeface="Arial" panose="020B0604020202020204" pitchFamily="34" charset="0"/>
                <a:cs typeface="Arial" panose="020B0604020202020204" pitchFamily="34" charset="0"/>
              </a:rPr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317627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8" r:id="rId2"/>
    <p:sldLayoutId id="2147483684" r:id="rId3"/>
    <p:sldLayoutId id="2147483699" r:id="rId4"/>
    <p:sldLayoutId id="2147483693" r:id="rId5"/>
    <p:sldLayoutId id="2147483704" r:id="rId6"/>
    <p:sldLayoutId id="2147483705" r:id="rId7"/>
    <p:sldLayoutId id="2147483706" r:id="rId8"/>
    <p:sldLayoutId id="2147483707" r:id="rId9"/>
    <p:sldLayoutId id="2147483653" r:id="rId10"/>
    <p:sldLayoutId id="2147483696" r:id="rId11"/>
    <p:sldLayoutId id="2147483665" r:id="rId12"/>
    <p:sldLayoutId id="2147483654" r:id="rId13"/>
    <p:sldLayoutId id="2147483661" r:id="rId14"/>
    <p:sldLayoutId id="2147483695" r:id="rId15"/>
    <p:sldLayoutId id="2147483676" r:id="rId16"/>
    <p:sldLayoutId id="2147483659" r:id="rId17"/>
    <p:sldLayoutId id="2147483666" r:id="rId18"/>
    <p:sldLayoutId id="2147483697" r:id="rId19"/>
    <p:sldLayoutId id="2147483708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161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emf"/><Relationship Id="rId4" Type="http://schemas.openxmlformats.org/officeDocument/2006/relationships/image" Target="../media/image31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0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260E7DA8-4418-2A5B-A818-9DF8446604A0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836613" y="4005080"/>
            <a:ext cx="5764908" cy="1364068"/>
          </a:xfrm>
        </p:spPr>
        <p:txBody>
          <a:bodyPr>
            <a:normAutofit/>
          </a:bodyPr>
          <a:lstStyle/>
          <a:p>
            <a:r>
              <a:rPr lang="en-GB" noProof="1"/>
              <a:t>Y. Marandet, PIIM Lab, CNRS/amU</a:t>
            </a:r>
          </a:p>
          <a:p>
            <a:r>
              <a:rPr lang="en-GB" noProof="1"/>
              <a:t>S. Sureshkumar, CEA/IRFM</a:t>
            </a:r>
          </a:p>
          <a:p>
            <a:r>
              <a:rPr lang="en-GB" noProof="1"/>
              <a:t>On behalf of the TSVV-K team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5398232-A181-F530-1D0B-E5AE8AE2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72" y="2348850"/>
            <a:ext cx="11720855" cy="2167580"/>
          </a:xfrm>
        </p:spPr>
        <p:txBody>
          <a:bodyPr/>
          <a:lstStyle/>
          <a:p>
            <a:r>
              <a:rPr lang="fr-FR" sz="2800" dirty="0"/>
              <a:t>On the challenge of </a:t>
            </a:r>
            <a:r>
              <a:rPr lang="fr-FR" sz="2800" dirty="0" err="1"/>
              <a:t>kinetic</a:t>
            </a:r>
            <a:r>
              <a:rPr lang="fr-FR" sz="2800" dirty="0"/>
              <a:t> </a:t>
            </a:r>
            <a:r>
              <a:rPr lang="fr-FR" sz="2800" dirty="0" err="1"/>
              <a:t>neutrals</a:t>
            </a:r>
            <a:r>
              <a:rPr lang="fr-FR" sz="2800" dirty="0"/>
              <a:t> </a:t>
            </a:r>
            <a:r>
              <a:rPr lang="fr-FR" sz="2800" dirty="0" err="1"/>
              <a:t>modelling</a:t>
            </a:r>
            <a:r>
              <a:rPr lang="fr-FR" sz="2800" dirty="0"/>
              <a:t> in </a:t>
            </a:r>
            <a:r>
              <a:rPr lang="fr-FR" sz="2800" dirty="0" err="1"/>
              <a:t>reactor</a:t>
            </a:r>
            <a:r>
              <a:rPr lang="fr-FR" sz="2800" dirty="0"/>
              <a:t> relevant conditions: </a:t>
            </a:r>
            <a:r>
              <a:rPr lang="fr-FR" sz="2800" dirty="0" err="1"/>
              <a:t>characterization</a:t>
            </a:r>
            <a:r>
              <a:rPr lang="fr-FR" sz="2800" dirty="0"/>
              <a:t> of the issues and possible solutions</a:t>
            </a:r>
          </a:p>
        </p:txBody>
      </p:sp>
      <p:pic>
        <p:nvPicPr>
          <p:cNvPr id="7" name="Grafik 7">
            <a:extLst>
              <a:ext uri="{FF2B5EF4-FFF2-40B4-BE49-F238E27FC236}">
                <a16:creationId xmlns:a16="http://schemas.microsoft.com/office/drawing/2014/main" id="{155A036C-DF7F-E0A9-1C0B-BC3D85771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33" y="5672458"/>
            <a:ext cx="1470513" cy="52423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0F47732-A018-37DE-C4A4-5D62F02731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267" y="5712544"/>
            <a:ext cx="1535880" cy="422367"/>
          </a:xfrm>
          <a:prstGeom prst="rect">
            <a:avLst/>
          </a:prstGeom>
        </p:spPr>
      </p:pic>
      <p:pic>
        <p:nvPicPr>
          <p:cNvPr id="10" name="Grafik 15">
            <a:extLst>
              <a:ext uri="{FF2B5EF4-FFF2-40B4-BE49-F238E27FC236}">
                <a16:creationId xmlns:a16="http://schemas.microsoft.com/office/drawing/2014/main" id="{1530CDEA-67DA-2819-3B82-8E8D692B4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534" y="5685749"/>
            <a:ext cx="1800200" cy="48414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4DD9E6-72CD-AA14-0CE4-C0C93572B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253" y="5689060"/>
            <a:ext cx="1470513" cy="4808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3860A6-E7BB-276F-617D-3CE9BF12C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5529" y="1179548"/>
            <a:ext cx="2086210" cy="90504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6CEE2A6-798E-82CF-6521-38845FC28D8F}"/>
              </a:ext>
            </a:extLst>
          </p:cNvPr>
          <p:cNvSpPr txBox="1"/>
          <p:nvPr/>
        </p:nvSpPr>
        <p:spPr>
          <a:xfrm>
            <a:off x="8186538" y="5671377"/>
            <a:ext cx="3865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UKAEA </a:t>
            </a:r>
            <a:r>
              <a:rPr lang="fr-FR" dirty="0" err="1"/>
              <a:t>exhaust</a:t>
            </a:r>
            <a:r>
              <a:rPr lang="fr-FR" dirty="0"/>
              <a:t> workshop, </a:t>
            </a:r>
            <a:r>
              <a:rPr lang="fr-FR" dirty="0" err="1"/>
              <a:t>Culham</a:t>
            </a:r>
            <a:r>
              <a:rPr lang="fr-FR" dirty="0"/>
              <a:t> </a:t>
            </a:r>
          </a:p>
          <a:p>
            <a:r>
              <a:rPr lang="fr-FR" dirty="0"/>
              <a:t>Oct 6-9 2026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90818B0-74F7-D1A5-A638-1EA2FF799E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8218" y="5592114"/>
            <a:ext cx="667246" cy="66322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727AD7-B21C-D68C-1480-5BE2B04C51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00" y="4375903"/>
            <a:ext cx="2451079" cy="74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8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B9434A-9C86-FD92-7D8C-C7CC61D51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F2C75F-ECDB-3CB1-3635-752696FFB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A72932D-74CB-5370-D7AE-64BC8A2A37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35F89AE-1BCD-939C-05B6-6DAD08DE4A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 err="1"/>
              <a:t>Current</a:t>
            </a:r>
            <a:r>
              <a:rPr lang="fr-FR" dirty="0"/>
              <a:t> </a:t>
            </a:r>
            <a:r>
              <a:rPr lang="fr-FR" dirty="0" err="1"/>
              <a:t>status</a:t>
            </a:r>
            <a:r>
              <a:rPr lang="fr-FR" dirty="0"/>
              <a:t> of the </a:t>
            </a:r>
            <a:r>
              <a:rPr lang="fr-FR" dirty="0" err="1"/>
              <a:t>modelling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26E637E-694C-1C29-2BF0-70CE1D0544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194BD26-D486-5FD3-E76D-75D750A761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Gaps &amp; Limitations : </a:t>
            </a:r>
            <a:r>
              <a:rPr lang="fr-FR" dirty="0" err="1"/>
              <a:t>Physics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D9998E1-14F7-881A-07B9-F4EF5D75BF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CA737296-C3EE-A74C-1071-5009A6745C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Gaps &amp; Limitations : Performance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2AA5AA6-2D85-8A3A-9063-6465127FE1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21AAF40-6AAD-2BD6-41B7-7D17983B989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dirty="0" err="1"/>
              <a:t>Take</a:t>
            </a:r>
            <a:r>
              <a:rPr lang="fr-FR" dirty="0"/>
              <a:t> </a:t>
            </a:r>
            <a:r>
              <a:rPr lang="fr-FR" dirty="0" err="1"/>
              <a:t>away</a:t>
            </a:r>
            <a:r>
              <a:rPr lang="fr-FR" dirty="0"/>
              <a:t> messages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7496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1CB4014-6FA3-384D-698B-2C0F4CD2A86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95500" y="3196342"/>
            <a:ext cx="8234973" cy="564257"/>
          </a:xfrm>
        </p:spPr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27F299-4941-6EAE-B532-03F082B08D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Neutral </a:t>
            </a:r>
            <a:r>
              <a:rPr lang="fr-FR" dirty="0" err="1"/>
              <a:t>gas</a:t>
            </a:r>
            <a:r>
              <a:rPr lang="fr-FR" dirty="0"/>
              <a:t> </a:t>
            </a:r>
            <a:r>
              <a:rPr lang="fr-FR" dirty="0" err="1"/>
              <a:t>dynamics</a:t>
            </a:r>
            <a:r>
              <a:rPr lang="fr-FR" dirty="0"/>
              <a:t> at the </a:t>
            </a:r>
            <a:r>
              <a:rPr lang="fr-FR" dirty="0" err="1"/>
              <a:t>edge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1311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914636D-1978-25E1-2080-FE50FD62DF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425" y="476250"/>
            <a:ext cx="11233150" cy="504410"/>
          </a:xfrm>
        </p:spPr>
        <p:txBody>
          <a:bodyPr/>
          <a:lstStyle/>
          <a:p>
            <a:pPr algn="ctr"/>
            <a:r>
              <a:rPr lang="en-GB" noProof="1"/>
              <a:t>Neutrals 101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84BDC30-F0F1-4D54-01AB-233212F598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240" y="1268700"/>
            <a:ext cx="11222058" cy="4968690"/>
          </a:xfrm>
        </p:spPr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b="0" noProof="1"/>
              <a:t>‘Neutrals’ mean many species : H, D, T, H</a:t>
            </a:r>
            <a:r>
              <a:rPr lang="en-GB" sz="2000" b="0" baseline="-25000" noProof="1"/>
              <a:t>2</a:t>
            </a:r>
            <a:r>
              <a:rPr lang="en-GB" sz="2000" b="0" noProof="1"/>
              <a:t>, D</a:t>
            </a:r>
            <a:r>
              <a:rPr lang="en-GB" sz="2000" b="0" baseline="-25000" noProof="1"/>
              <a:t>2</a:t>
            </a:r>
            <a:r>
              <a:rPr lang="en-GB" sz="2000" b="0" noProof="1"/>
              <a:t>, T</a:t>
            </a:r>
            <a:r>
              <a:rPr lang="en-GB" sz="2000" b="0" baseline="-25000" noProof="1"/>
              <a:t>2</a:t>
            </a:r>
            <a:r>
              <a:rPr lang="en-GB" sz="2000" b="0" noProof="1"/>
              <a:t>, HD, HT, DT, He, W, B,  …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1800" b="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b="0" noProof="1"/>
              <a:t>Photons can be treated with the same formalism</a:t>
            </a:r>
          </a:p>
          <a:p>
            <a:endParaRPr lang="en-GB" sz="2000" noProof="1"/>
          </a:p>
        </p:txBody>
      </p:sp>
      <p:pic>
        <p:nvPicPr>
          <p:cNvPr id="1026" name="Picture 2" descr="Record du monde : un plasma de 1337 secondes sur WEST - IRFM">
            <a:extLst>
              <a:ext uri="{FF2B5EF4-FFF2-40B4-BE49-F238E27FC236}">
                <a16:creationId xmlns:a16="http://schemas.microsoft.com/office/drawing/2014/main" id="{3EDF2730-6778-4875-87C8-8C7EB13F0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570" y="2708900"/>
            <a:ext cx="4978270" cy="328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111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76E0CEC-9A65-0269-A549-ABDFC5970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noProof="1"/>
              <a:t>Neutrals 101</a:t>
            </a:r>
          </a:p>
          <a:p>
            <a:endParaRPr lang="en-GB" noProof="1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8C8AA9-E635-0B91-80AB-5C9AC108D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687" y="2170554"/>
            <a:ext cx="7284939" cy="38201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50F0498-C0E4-4763-BD19-B9D6DB9A8A8F}"/>
              </a:ext>
            </a:extLst>
          </p:cNvPr>
          <p:cNvSpPr txBox="1"/>
          <p:nvPr/>
        </p:nvSpPr>
        <p:spPr>
          <a:xfrm>
            <a:off x="7104140" y="6068063"/>
            <a:ext cx="4884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ITER simulations; </a:t>
            </a:r>
            <a:r>
              <a:rPr lang="fr-FR" dirty="0" err="1"/>
              <a:t>Rivals</a:t>
            </a:r>
            <a:r>
              <a:rPr lang="fr-FR" dirty="0"/>
              <a:t> et al., NF 2025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E58C454E-5B79-8514-DB40-0CCF7F3ED450}"/>
              </a:ext>
            </a:extLst>
          </p:cNvPr>
          <p:cNvSpPr txBox="1">
            <a:spLocks/>
          </p:cNvSpPr>
          <p:nvPr/>
        </p:nvSpPr>
        <p:spPr>
          <a:xfrm>
            <a:off x="503149" y="944655"/>
            <a:ext cx="11222058" cy="496869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5750" algn="l" defTabSz="914400" rtl="0" eaLnBrk="1" latinLnBrk="0" hangingPunct="1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20000" indent="-285750" algn="l" defTabSz="914400" rtl="0" eaLnBrk="1" latinLnBrk="0" hangingPunct="1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1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ts val="3580"/>
              </a:lnSpc>
              <a:spcBef>
                <a:spcPts val="500"/>
              </a:spcBef>
              <a:buFont typeface="Arial" panose="020B0604020202020204" pitchFamily="34" charset="0"/>
              <a:buNone/>
              <a:defRPr sz="3400" b="1" i="0" kern="1200">
                <a:solidFill>
                  <a:srgbClr val="11284B"/>
                </a:solidFill>
                <a:latin typeface="IBM Plex Sans SemiBold" panose="020B05030502030002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3580"/>
              </a:lnSpc>
              <a:spcBef>
                <a:spcPts val="500"/>
              </a:spcBef>
              <a:buFont typeface="Arial" panose="020B0604020202020204" pitchFamily="34" charset="0"/>
              <a:buNone/>
              <a:defRPr sz="3400" b="1" i="0" kern="1200">
                <a:solidFill>
                  <a:srgbClr val="11284B"/>
                </a:solidFill>
                <a:latin typeface="IBM Plex Sans SemiBold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b="0" noProof="1"/>
              <a:t>A&amp;M processes mediate exchanges of particles, momentum, energy between neutrals and the</a:t>
            </a:r>
          </a:p>
          <a:p>
            <a:endParaRPr lang="en-GB" sz="2000" b="0" noProof="1"/>
          </a:p>
          <a:p>
            <a:r>
              <a:rPr lang="en-GB" sz="2000" b="0" noProof="1"/>
              <a:t>    plasma : </a:t>
            </a:r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key for detachment process</a:t>
            </a:r>
          </a:p>
          <a:p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411005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7832C34-CE4E-34FE-3AE4-2D77C97FAB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425" y="476250"/>
            <a:ext cx="11233150" cy="576420"/>
          </a:xfrm>
        </p:spPr>
        <p:txBody>
          <a:bodyPr/>
          <a:lstStyle/>
          <a:p>
            <a:pPr algn="ctr"/>
            <a:r>
              <a:rPr lang="en-GB" noProof="1"/>
              <a:t>Neutrals 101</a:t>
            </a:r>
          </a:p>
          <a:p>
            <a:endParaRPr lang="en-GB" noProof="1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DACF5C9-58AE-0DA0-EFC8-61A38028D254}"/>
              </a:ext>
            </a:extLst>
          </p:cNvPr>
          <p:cNvSpPr txBox="1">
            <a:spLocks/>
          </p:cNvSpPr>
          <p:nvPr/>
        </p:nvSpPr>
        <p:spPr>
          <a:xfrm>
            <a:off x="502764" y="944655"/>
            <a:ext cx="11703170" cy="496869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5750" algn="l" defTabSz="914400" rtl="0" eaLnBrk="1" latinLnBrk="0" hangingPunct="1">
              <a:lnSpc>
                <a:spcPts val="178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20000" indent="-285750" algn="l" defTabSz="914400" rtl="0" eaLnBrk="1" latinLnBrk="0" hangingPunct="1">
              <a:lnSpc>
                <a:spcPts val="1780"/>
              </a:lnSpc>
              <a:spcBef>
                <a:spcPts val="0"/>
              </a:spcBef>
              <a:buFont typeface="Wingdings" pitchFamily="2" charset="2"/>
              <a:buChar char="Ø"/>
              <a:defRPr sz="1400" b="1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ts val="3580"/>
              </a:lnSpc>
              <a:spcBef>
                <a:spcPts val="500"/>
              </a:spcBef>
              <a:buFont typeface="Arial" panose="020B0604020202020204" pitchFamily="34" charset="0"/>
              <a:buNone/>
              <a:defRPr sz="3400" b="1" i="0" kern="1200">
                <a:solidFill>
                  <a:srgbClr val="11284B"/>
                </a:solidFill>
                <a:latin typeface="IBM Plex Sans SemiBold" panose="020B05030502030002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3580"/>
              </a:lnSpc>
              <a:spcBef>
                <a:spcPts val="500"/>
              </a:spcBef>
              <a:buFont typeface="Arial" panose="020B0604020202020204" pitchFamily="34" charset="0"/>
              <a:buNone/>
              <a:defRPr sz="3400" b="1" i="0" kern="1200">
                <a:solidFill>
                  <a:srgbClr val="11284B"/>
                </a:solidFill>
                <a:latin typeface="IBM Plex Sans SemiBold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itchFamily="2" charset="2"/>
              <a:buChar char="Ø"/>
            </a:pPr>
            <a:endParaRPr lang="en-GB" sz="2000" b="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b="0" noProof="1"/>
              <a:t>Neutrals often have long mean free paths compared to gradient length (</a:t>
            </a:r>
            <a:r>
              <a:rPr lang="en-GB" sz="2000" noProof="1"/>
              <a:t>Knudsen number Kn &gt; 1</a:t>
            </a:r>
            <a:r>
              <a:rPr lang="en-GB" sz="2000" b="0" noProof="1"/>
              <a:t>)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2000" b="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b="0" noProof="1"/>
              <a:t>But in large machines some regions in the divertor can become strongly collisional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2000" b="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b="0" noProof="1"/>
              <a:t>Kn can vary by </a:t>
            </a:r>
            <a:r>
              <a:rPr lang="en-GB" sz="2000" noProof="1"/>
              <a:t>orders of magnitude </a:t>
            </a:r>
            <a:r>
              <a:rPr lang="en-GB" sz="2000" b="0" noProof="1"/>
              <a:t>over the computationnal grid</a:t>
            </a:r>
          </a:p>
          <a:p>
            <a:endParaRPr lang="en-GB" noProof="1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840C41-583F-127A-C05B-1A1B757EB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934" y="2432818"/>
            <a:ext cx="7798711" cy="37325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46D0739-FAA0-EE02-1064-1EA4F33E4D12}"/>
              </a:ext>
            </a:extLst>
          </p:cNvPr>
          <p:cNvSpPr txBox="1"/>
          <p:nvPr/>
        </p:nvSpPr>
        <p:spPr>
          <a:xfrm>
            <a:off x="9559502" y="5123874"/>
            <a:ext cx="2371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Fluid</a:t>
            </a:r>
            <a:r>
              <a:rPr lang="fr-FR" b="1" dirty="0"/>
              <a:t> </a:t>
            </a:r>
            <a:r>
              <a:rPr lang="fr-FR" b="1" dirty="0" err="1"/>
              <a:t>limit</a:t>
            </a:r>
            <a:r>
              <a:rPr lang="fr-FR" b="1" dirty="0"/>
              <a:t> : </a:t>
            </a:r>
            <a:r>
              <a:rPr lang="fr-FR" b="1" dirty="0" err="1"/>
              <a:t>Kn</a:t>
            </a:r>
            <a:r>
              <a:rPr lang="fr-FR" b="1" dirty="0"/>
              <a:t> &lt; 0.1</a:t>
            </a:r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66DE6D9-A2D3-8B57-1065-00CB7CF8E70A}"/>
              </a:ext>
            </a:extLst>
          </p:cNvPr>
          <p:cNvSpPr txBox="1"/>
          <p:nvPr/>
        </p:nvSpPr>
        <p:spPr>
          <a:xfrm>
            <a:off x="2711530" y="6158386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Low </a:t>
            </a:r>
            <a:r>
              <a:rPr lang="fr-FR" dirty="0" err="1"/>
              <a:t>density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4733DD5-D89F-78F2-CB9C-D3B754CEEF01}"/>
              </a:ext>
            </a:extLst>
          </p:cNvPr>
          <p:cNvSpPr txBox="1"/>
          <p:nvPr/>
        </p:nvSpPr>
        <p:spPr>
          <a:xfrm>
            <a:off x="6528060" y="6165380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Higher</a:t>
            </a:r>
            <a:r>
              <a:rPr lang="fr-FR" dirty="0"/>
              <a:t> </a:t>
            </a:r>
            <a:r>
              <a:rPr lang="fr-FR" dirty="0" err="1"/>
              <a:t>density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13266DF-96A0-D0F9-9166-2F5EA9AC25FF}"/>
              </a:ext>
            </a:extLst>
          </p:cNvPr>
          <p:cNvSpPr txBox="1"/>
          <p:nvPr/>
        </p:nvSpPr>
        <p:spPr>
          <a:xfrm>
            <a:off x="0" y="3975934"/>
            <a:ext cx="1693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/>
              <a:t>W. Van </a:t>
            </a:r>
            <a:r>
              <a:rPr lang="fr-FR" i="1" dirty="0" err="1"/>
              <a:t>Uytven</a:t>
            </a:r>
            <a:endParaRPr lang="fr-FR" i="1" dirty="0"/>
          </a:p>
          <a:p>
            <a:pPr algn="ctr"/>
            <a:r>
              <a:rPr lang="fr-FR" i="1" dirty="0" err="1"/>
              <a:t>Phd</a:t>
            </a:r>
            <a:endParaRPr lang="fr-FR" i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1C4FB50-DE46-878B-809C-0302D9CE37AD}"/>
              </a:ext>
            </a:extLst>
          </p:cNvPr>
          <p:cNvSpPr txBox="1"/>
          <p:nvPr/>
        </p:nvSpPr>
        <p:spPr>
          <a:xfrm>
            <a:off x="9416209" y="5535875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  <a:r>
              <a:rPr lang="fr-FR" baseline="30000" dirty="0"/>
              <a:t>-2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02EB67A-2D4C-F16F-BE8E-C159E2E2BAFD}"/>
              </a:ext>
            </a:extLst>
          </p:cNvPr>
          <p:cNvSpPr txBox="1"/>
          <p:nvPr/>
        </p:nvSpPr>
        <p:spPr>
          <a:xfrm>
            <a:off x="9309944" y="2595786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  <a:r>
              <a:rPr lang="fr-FR" baseline="30000" dirty="0"/>
              <a:t>3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5A77D18-ADB9-8DA4-3A93-7F10BDC1C4AC}"/>
              </a:ext>
            </a:extLst>
          </p:cNvPr>
          <p:cNvCxnSpPr/>
          <p:nvPr/>
        </p:nvCxnSpPr>
        <p:spPr>
          <a:xfrm>
            <a:off x="9572997" y="5085230"/>
            <a:ext cx="2344172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5AB4EC84-232A-5022-B760-C7113168AA3A}"/>
              </a:ext>
            </a:extLst>
          </p:cNvPr>
          <p:cNvSpPr txBox="1"/>
          <p:nvPr/>
        </p:nvSpPr>
        <p:spPr>
          <a:xfrm>
            <a:off x="5266238" y="5544013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  <a:r>
              <a:rPr lang="fr-FR" baseline="30000" dirty="0"/>
              <a:t>-2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45E224D-7AC2-0B74-B28A-6640618B8CFF}"/>
              </a:ext>
            </a:extLst>
          </p:cNvPr>
          <p:cNvSpPr txBox="1"/>
          <p:nvPr/>
        </p:nvSpPr>
        <p:spPr>
          <a:xfrm>
            <a:off x="5159973" y="2603924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  <a:r>
              <a:rPr lang="fr-FR" baseline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328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28B0FC7-EB98-B80B-4359-64948F8B7F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5170" y="195233"/>
            <a:ext cx="11233150" cy="576420"/>
          </a:xfrm>
        </p:spPr>
        <p:txBody>
          <a:bodyPr/>
          <a:lstStyle/>
          <a:p>
            <a:r>
              <a:rPr lang="en-GB" noProof="1"/>
              <a:t>Driving forces behind demands on neutral modelling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0A3713-E217-B2C8-2C38-7EA19E9985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872" y="1069757"/>
            <a:ext cx="10934018" cy="379864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arenR"/>
            </a:pPr>
            <a:r>
              <a:rPr lang="en-GB" sz="2000" b="0" noProof="1"/>
              <a:t>Simulation of </a:t>
            </a:r>
            <a:r>
              <a:rPr lang="en-GB" sz="2000" noProof="1"/>
              <a:t>burning plasma scale machines (ITER) </a:t>
            </a:r>
            <a:r>
              <a:rPr lang="en-GB" sz="2000" b="0" noProof="1"/>
              <a:t>with</a:t>
            </a:r>
            <a:r>
              <a:rPr lang="en-GB" sz="2000" noProof="1"/>
              <a:t> mean field (transport) codes                                                      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2000" noProof="1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F8814F-A835-1919-83A3-022D46A04FC6}"/>
              </a:ext>
            </a:extLst>
          </p:cNvPr>
          <p:cNvSpPr txBox="1"/>
          <p:nvPr/>
        </p:nvSpPr>
        <p:spPr>
          <a:xfrm>
            <a:off x="373269" y="5061699"/>
            <a:ext cx="117472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May lead to somewhat conflicting requirements (Soledge/Styx experience !), but ultimately the goal is to run turubulent simulations at reactor scale …</a:t>
            </a:r>
          </a:p>
          <a:p>
            <a:endParaRPr lang="en-GB" sz="8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TSVV5/K deals with both drives, receives input from the wider SOLPS-ITER community through ISFN</a:t>
            </a:r>
          </a:p>
          <a:p>
            <a:endParaRPr lang="en-GB" sz="2000" noProof="1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0B7996-6AFA-40DE-6C09-9F010CDAD3BA}"/>
              </a:ext>
            </a:extLst>
          </p:cNvPr>
          <p:cNvSpPr txBox="1"/>
          <p:nvPr/>
        </p:nvSpPr>
        <p:spPr>
          <a:xfrm>
            <a:off x="1632783" y="2736608"/>
            <a:ext cx="8848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i="1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Simplified plasma model, first principles neutrals : MW/m</a:t>
            </a:r>
            <a:r>
              <a:rPr lang="en-GB" sz="2000" b="1" i="1" baseline="30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2</a:t>
            </a:r>
            <a:r>
              <a:rPr lang="en-GB" sz="2000" b="1" i="1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 on the PFCs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8E40231-BEB9-898F-7D7F-FD36B37A6980}"/>
              </a:ext>
            </a:extLst>
          </p:cNvPr>
          <p:cNvGrpSpPr/>
          <p:nvPr/>
        </p:nvGrpSpPr>
        <p:grpSpPr>
          <a:xfrm>
            <a:off x="635872" y="3460127"/>
            <a:ext cx="11222058" cy="1368190"/>
            <a:chOff x="635872" y="3460127"/>
            <a:chExt cx="11222058" cy="1368190"/>
          </a:xfrm>
        </p:grpSpPr>
        <p:sp>
          <p:nvSpPr>
            <p:cNvPr id="5" name="Espace réservé du texte 3">
              <a:extLst>
                <a:ext uri="{FF2B5EF4-FFF2-40B4-BE49-F238E27FC236}">
                  <a16:creationId xmlns:a16="http://schemas.microsoft.com/office/drawing/2014/main" id="{FCAFAEFD-E390-53A3-A501-D6DBFFDF2E26}"/>
                </a:ext>
              </a:extLst>
            </p:cNvPr>
            <p:cNvSpPr txBox="1">
              <a:spLocks/>
            </p:cNvSpPr>
            <p:nvPr/>
          </p:nvSpPr>
          <p:spPr>
            <a:xfrm>
              <a:off x="635872" y="3460127"/>
              <a:ext cx="11222058" cy="1368190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>
              <a:lvl1pPr marL="0" indent="0" algn="l" defTabSz="914400" rtl="0" eaLnBrk="1" latinLnBrk="0" hangingPunct="1">
                <a:lnSpc>
                  <a:spcPts val="178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b="1" i="0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0" indent="-285750" algn="l" defTabSz="914400" rtl="0" eaLnBrk="1" latinLnBrk="0" hangingPunct="1">
                <a:lnSpc>
                  <a:spcPts val="178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600" b="1" i="0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720000" indent="-285750" algn="l" defTabSz="914400" rtl="0" eaLnBrk="1" latinLnBrk="0" hangingPunct="1">
                <a:lnSpc>
                  <a:spcPts val="1780"/>
                </a:lnSpc>
                <a:spcBef>
                  <a:spcPts val="0"/>
                </a:spcBef>
                <a:buFont typeface="Wingdings" pitchFamily="2" charset="2"/>
                <a:buChar char="Ø"/>
                <a:defRPr sz="1400" b="1" i="0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ts val="358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3400" b="1" i="0" kern="1200">
                  <a:solidFill>
                    <a:srgbClr val="11284B"/>
                  </a:solidFill>
                  <a:latin typeface="IBM Plex Sans SemiBold" panose="020B0503050203000203" pitchFamily="34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ts val="358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3400" b="1" i="0" kern="1200">
                  <a:solidFill>
                    <a:srgbClr val="11284B"/>
                  </a:solidFill>
                  <a:latin typeface="IBM Plex Sans SemiBold" panose="020B050305020300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000" noProof="1"/>
                <a:t>2) </a:t>
              </a:r>
              <a:r>
                <a:rPr lang="en-GB" sz="2000" b="0" noProof="1"/>
                <a:t>Simulation of </a:t>
              </a:r>
              <a:r>
                <a:rPr lang="en-GB" sz="2000" noProof="1"/>
                <a:t>current machines </a:t>
              </a:r>
              <a:r>
                <a:rPr lang="en-GB" sz="2000" b="0" noProof="1"/>
                <a:t>with </a:t>
              </a:r>
              <a:r>
                <a:rPr lang="en-GB" sz="2000" noProof="1"/>
                <a:t>higher fidelity plasma codes </a:t>
              </a:r>
              <a:r>
                <a:rPr lang="en-GB" sz="2000" b="0" noProof="1"/>
                <a:t>(TSVV3, TSVV4) </a:t>
              </a:r>
            </a:p>
            <a:p>
              <a:endParaRPr lang="en-GB" sz="2000" b="0" noProof="1"/>
            </a:p>
            <a:p>
              <a:r>
                <a:rPr lang="en-GB" sz="2000" b="0" noProof="1"/>
                <a:t>     	Size of meshes, time scales, interface to gyrokinetics, evolving HPC infrastructure</a:t>
              </a:r>
            </a:p>
            <a:p>
              <a:endParaRPr lang="en-GB" sz="2000" noProof="1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7BF87C0-0165-D9E6-0226-045D58BF9743}"/>
                </a:ext>
              </a:extLst>
            </p:cNvPr>
            <p:cNvSpPr txBox="1"/>
            <p:nvPr/>
          </p:nvSpPr>
          <p:spPr>
            <a:xfrm>
              <a:off x="2207459" y="4401395"/>
              <a:ext cx="76995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i="1" noProof="1">
                  <a:solidFill>
                    <a:schemeClr val="accent1">
                      <a:lumMod val="75000"/>
                      <a:lumOff val="25000"/>
                    </a:schemeClr>
                  </a:solidFill>
                </a:rPr>
                <a:t>First principles plasma models, simplified neutrals : predict </a:t>
              </a:r>
              <a:r>
                <a:rPr lang="en-GB" sz="2000" b="1" i="1" noProof="1">
                  <a:solidFill>
                    <a:schemeClr val="accent1">
                      <a:lumMod val="75000"/>
                      <a:lumOff val="25000"/>
                    </a:schemeClr>
                  </a:solidFill>
                  <a:latin typeface="Symbol" pitchFamily="2" charset="2"/>
                </a:rPr>
                <a:t>l</a:t>
              </a:r>
              <a:r>
                <a:rPr lang="en-GB" sz="2000" b="1" i="1" baseline="-25000" noProof="1">
                  <a:solidFill>
                    <a:schemeClr val="accent1">
                      <a:lumMod val="75000"/>
                      <a:lumOff val="25000"/>
                    </a:schemeClr>
                  </a:solidFill>
                </a:rPr>
                <a:t>Q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B4313BB3-9013-2BFD-F64A-A5F8BE07AC9A}"/>
              </a:ext>
            </a:extLst>
          </p:cNvPr>
          <p:cNvSpPr txBox="1"/>
          <p:nvPr/>
        </p:nvSpPr>
        <p:spPr>
          <a:xfrm>
            <a:off x="983290" y="2156691"/>
            <a:ext cx="13690563" cy="323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8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Leads to </a:t>
            </a:r>
            <a:r>
              <a:rPr kumimoji="0" lang="en-GB" sz="2000" b="1" i="0" u="none" strike="noStrike" kern="1200" cap="none" spc="0" normalizeH="0" baseline="0" noProof="1">
                <a:ln>
                  <a:noFill/>
                </a:ln>
                <a:solidFill>
                  <a:srgbClr val="00284B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challenging regimes</a:t>
            </a:r>
            <a:r>
              <a:rPr kumimoji="0" lang="en-GB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strong coupling between plasma and neutrals, Kn &lt;&lt;1 regions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1E31D0-5813-F8EF-C441-670734098878}"/>
              </a:ext>
            </a:extLst>
          </p:cNvPr>
          <p:cNvSpPr txBox="1"/>
          <p:nvPr/>
        </p:nvSpPr>
        <p:spPr>
          <a:xfrm>
            <a:off x="794854" y="1507373"/>
            <a:ext cx="94795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000" b="0" noProof="1"/>
              <a:t>	Size of divertor increases, neutral length scales stay constant</a:t>
            </a:r>
            <a:endParaRPr lang="en-GB" sz="2000" noProof="1"/>
          </a:p>
        </p:txBody>
      </p:sp>
    </p:spTree>
    <p:extLst>
      <p:ext uri="{BB962C8B-B14F-4D97-AF65-F5344CB8AC3E}">
        <p14:creationId xmlns:p14="http://schemas.microsoft.com/office/powerpoint/2010/main" val="364732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090BE43-CBED-4C38-9CAB-7218A92419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23696" y="3196342"/>
            <a:ext cx="8208934" cy="564257"/>
          </a:xfrm>
        </p:spPr>
        <p:txBody>
          <a:bodyPr/>
          <a:lstStyle/>
          <a:p>
            <a:r>
              <a:rPr lang="fr-FR" dirty="0" err="1"/>
              <a:t>Current</a:t>
            </a:r>
            <a:r>
              <a:rPr lang="fr-FR" dirty="0"/>
              <a:t> </a:t>
            </a:r>
            <a:r>
              <a:rPr lang="fr-FR" dirty="0" err="1"/>
              <a:t>status</a:t>
            </a:r>
            <a:r>
              <a:rPr lang="fr-FR" dirty="0"/>
              <a:t> of the </a:t>
            </a:r>
            <a:r>
              <a:rPr lang="fr-FR" dirty="0" err="1"/>
              <a:t>modelling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9D3A3E-E386-3D1C-6881-DCDA6C8334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0020" y="2249930"/>
            <a:ext cx="8208934" cy="664284"/>
          </a:xfrm>
        </p:spPr>
        <p:txBody>
          <a:bodyPr/>
          <a:lstStyle/>
          <a:p>
            <a:r>
              <a:rPr lang="fr-FR" dirty="0"/>
              <a:t>Neutral </a:t>
            </a:r>
            <a:r>
              <a:rPr lang="fr-FR" dirty="0" err="1"/>
              <a:t>gas</a:t>
            </a:r>
            <a:r>
              <a:rPr lang="fr-FR" dirty="0"/>
              <a:t> </a:t>
            </a:r>
            <a:r>
              <a:rPr lang="fr-FR" dirty="0" err="1"/>
              <a:t>dynamics</a:t>
            </a:r>
            <a:r>
              <a:rPr lang="fr-FR" dirty="0"/>
              <a:t> at the </a:t>
            </a:r>
            <a:r>
              <a:rPr lang="fr-FR" dirty="0" err="1"/>
              <a:t>edge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981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490F529-D5FE-9A18-13CC-B5DA965AC6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noProof="1"/>
              <a:t>Kinetic description of neutral particle transport (K</a:t>
            </a:r>
            <a:r>
              <a:rPr lang="en-GB" baseline="-25000" noProof="1"/>
              <a:t>n</a:t>
            </a:r>
            <a:r>
              <a:rPr lang="en-GB" noProof="1"/>
              <a:t>&gt;1)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3C5FC442-7543-9D7B-3E5B-C9681F4DAA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88441" y="1290874"/>
                <a:ext cx="10920519" cy="853029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noProof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noProof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GB" i="1" noProof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noProof="1" dirty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GB" i="1" noProof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GB" i="1" noProof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GB" i="1" noProof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i="1" noProof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fr-FR" b="0" i="1" noProof="1" dirty="0" smtClean="0">
                        <a:latin typeface="Cambria Math" panose="02040503050406030204" pitchFamily="18" charset="0"/>
                      </a:rPr>
                      <m:t>v</m:t>
                    </m:r>
                    <m:r>
                      <a:rPr lang="en-GB" i="1" noProof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GB" noProof="1" dirty="0" smtClean="0">
                        <a:latin typeface="Cambria Math" panose="02040503050406030204" pitchFamily="18" charset="0"/>
                      </a:rPr>
                      <m:t>∇</m:t>
                    </m:r>
                    <m:sSub>
                      <m:sSubPr>
                        <m:ctrlPr>
                          <a:rPr lang="en-GB" i="1" noProof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i="1" noProof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b="0" i="1" noProof="1" dirty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i="1" noProof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noProof="1" dirty="0" smtClean="0">
                        <a:latin typeface="Cambria Math" panose="02040503050406030204" pitchFamily="18" charset="0"/>
                      </a:rPr>
                      <m:t>  </m:t>
                    </m:r>
                    <m:nary>
                      <m:naryPr>
                        <m:chr m:val="∑"/>
                        <m:supHide m:val="on"/>
                        <m:ctrlPr>
                          <a:rPr lang="en-GB" i="1" noProof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GB" i="1" noProof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r>
                          <m:rPr>
                            <m:brk/>
                          </m:rPr>
                          <a:rPr lang="fr-FR" b="0" i="1" noProof="1" dirty="0" smtClean="0">
                            <a:latin typeface="Cambria Math" panose="02040503050406030204" pitchFamily="18" charset="0"/>
                          </a:rPr>
                          <m:t>∫</m:t>
                        </m:r>
                        <m:r>
                          <a:rPr lang="fr-FR" b="0" i="1" noProof="1" dirty="0" smtClean="0">
                            <a:latin typeface="Cambria Math" panose="02040503050406030204" pitchFamily="18" charset="0"/>
                          </a:rPr>
                          <m:t>∫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GB" i="1" noProof="1" dirty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i="1" noProof="1" dirty="0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m:rPr>
                                <m:sty m:val="p"/>
                              </m:rPr>
                              <a:rPr lang="en-GB" i="1" noProof="1" dirty="0" smtClean="0">
                                <a:latin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GB" i="1" noProof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GB" i="1" noProof="1" dirty="0" smtClean="0">
                                <a:latin typeface="Cambria Math" panose="02040503050406030204" pitchFamily="18" charset="0"/>
                              </a:rPr>
                              <m:t>v</m:t>
                            </m:r>
                            <m:r>
                              <a:rPr lang="en-GB" i="1" noProof="1" dirty="0" smtClean="0">
                                <a:latin typeface="Cambria Math" panose="02040503050406030204" pitchFamily="18" charset="0"/>
                              </a:rPr>
                              <m:t>’|</m:t>
                            </m:r>
                            <m:sSub>
                              <m:sSubPr>
                                <m:ctrlP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GB" b="0" i="1" noProof="1" dirty="0" smtClean="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  <m:r>
                              <a:rPr lang="fr-FR" b="0" i="1" noProof="1" dirty="0" smtClean="0">
                                <a:latin typeface="Cambria Math" panose="02040503050406030204" pitchFamily="18" charset="0"/>
                              </a:rPr>
                              <m:t>’</m:t>
                            </m:r>
                            <m:r>
                              <a:rPr lang="en-GB" i="1" noProof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fr-FR" b="0" i="1" noProof="1" dirty="0" smtClean="0">
                                <a:latin typeface="Cambria Math" panose="02040503050406030204" pitchFamily="18" charset="0"/>
                              </a:rPr>
                              <m:t>’</m:t>
                            </m:r>
                            <m:sSub>
                              <m:sSubPr>
                                <m:ctrlP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 noProof="1" dirty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GB" b="0" i="1" noProof="1" dirty="0" smtClean="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</m:e>
                        </m:nary>
                        <m:r>
                          <a:rPr lang="fr-FR" b="0" i="1" noProof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GB" noProof="1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3C5FC442-7543-9D7B-3E5B-C9681F4DA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441" y="1290874"/>
                <a:ext cx="10920519" cy="853029"/>
              </a:xfrm>
              <a:prstGeom prst="rect">
                <a:avLst/>
              </a:prstGeom>
              <a:blipFill>
                <a:blip r:embed="rId3"/>
                <a:stretch>
                  <a:fillRect l="-929" t="-94118" b="-1161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AE0E4D13-A8E2-E808-9D65-9726DC70A093}"/>
              </a:ext>
            </a:extLst>
          </p:cNvPr>
          <p:cNvSpPr txBox="1"/>
          <p:nvPr/>
        </p:nvSpPr>
        <p:spPr>
          <a:xfrm>
            <a:off x="312153" y="2373973"/>
            <a:ext cx="35525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Transport</a:t>
            </a:r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ctr"/>
            <a:endParaRPr lang="en-GB" sz="800" noProof="1">
              <a:solidFill>
                <a:schemeClr val="accent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characteristics = straight lines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C84258-B320-FEA4-106A-4AE71F36B07D}"/>
              </a:ext>
            </a:extLst>
          </p:cNvPr>
          <p:cNvSpPr txBox="1"/>
          <p:nvPr/>
        </p:nvSpPr>
        <p:spPr>
          <a:xfrm>
            <a:off x="4161864" y="2368809"/>
            <a:ext cx="6441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A&amp;M Physics</a:t>
            </a:r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, </a:t>
            </a:r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  <a:latin typeface="Symbol" pitchFamily="2" charset="2"/>
              </a:rPr>
              <a:t>s </a:t>
            </a:r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 section for (in)elastic processes</a:t>
            </a:r>
            <a:endParaRPr lang="en-GB" sz="2000" noProof="1">
              <a:solidFill>
                <a:schemeClr val="accent1">
                  <a:lumMod val="75000"/>
                  <a:lumOff val="25000"/>
                </a:schemeClr>
              </a:solidFill>
              <a:latin typeface="Symbol" pitchFamily="2" charset="2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0177F7-1577-5847-CA98-F3AD4C9E8A29}"/>
              </a:ext>
            </a:extLst>
          </p:cNvPr>
          <p:cNvSpPr txBox="1"/>
          <p:nvPr/>
        </p:nvSpPr>
        <p:spPr>
          <a:xfrm>
            <a:off x="4161864" y="2808100"/>
            <a:ext cx="67810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j : ionisation, recomb, CX, elastic collisions, dissociation …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796544-BF82-E136-B163-CE9F0D73CC5E}"/>
              </a:ext>
            </a:extLst>
          </p:cNvPr>
          <p:cNvGrpSpPr/>
          <p:nvPr/>
        </p:nvGrpSpPr>
        <p:grpSpPr>
          <a:xfrm>
            <a:off x="210504" y="3717040"/>
            <a:ext cx="11981496" cy="2170418"/>
            <a:chOff x="263190" y="3952766"/>
            <a:chExt cx="11981496" cy="2170418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8FB05FF-71F2-50B8-7C1F-28FF6CA97AD8}"/>
                </a:ext>
              </a:extLst>
            </p:cNvPr>
            <p:cNvSpPr txBox="1"/>
            <p:nvPr/>
          </p:nvSpPr>
          <p:spPr>
            <a:xfrm>
              <a:off x="263190" y="3952766"/>
              <a:ext cx="38885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en-GB" sz="2000" noProof="1"/>
                <a:t>To solve for f</a:t>
              </a:r>
              <a:r>
                <a:rPr lang="en-GB" sz="2000" baseline="-25000" noProof="1"/>
                <a:t>i</a:t>
              </a:r>
              <a:r>
                <a:rPr lang="en-GB" sz="2000" noProof="1"/>
                <a:t> you need : </a:t>
              </a:r>
              <a:endParaRPr lang="en-GB" sz="2000" baseline="-25000" noProof="1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95A663D-1AB0-6AAA-5AD6-F16182C47029}"/>
                </a:ext>
              </a:extLst>
            </p:cNvPr>
            <p:cNvSpPr txBox="1"/>
            <p:nvPr/>
          </p:nvSpPr>
          <p:spPr>
            <a:xfrm>
              <a:off x="3613605" y="3952766"/>
              <a:ext cx="846616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noProof="1"/>
                <a:t>A 3D3V kinetic solver (as in e.g. neutronics)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800" noProof="1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noProof="1"/>
                <a:t>A&amp;M Physics data (so far mostly effective Maxwellian rate coefficients)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704DF55-F9EA-C1BD-EBBF-BE4E151B3C73}"/>
                    </a:ext>
                  </a:extLst>
                </p:cNvPr>
                <p:cNvSpPr txBox="1"/>
                <p:nvPr/>
              </p:nvSpPr>
              <p:spPr>
                <a:xfrm>
                  <a:off x="5087858" y="5086837"/>
                  <a:ext cx="5081135" cy="3513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000" i="1" noProof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 noProof="1" dirty="0" smtClean="0">
                              <a:latin typeface="Cambria Math" panose="02040503050406030204" pitchFamily="18" charset="0"/>
                            </a:rPr>
                            <m:t>〈</m:t>
                          </m:r>
                          <m:sSub>
                            <m:sSubPr>
                              <m:ctrlPr>
                                <a:rPr lang="en-GB" sz="200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00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GB" sz="2000" noProof="1" dirty="0" smtClean="0"/>
                            <m:t>v </m:t>
                          </m:r>
                          <m:r>
                            <a:rPr lang="en-GB" sz="2000" i="1" noProof="1" dirty="0" smtClean="0">
                              <a:latin typeface="Cambria Math" panose="02040503050406030204" pitchFamily="18" charset="0"/>
                            </a:rPr>
                            <m:t>⟩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eff</m:t>
                          </m:r>
                        </m:sub>
                      </m:sSub>
                      <m:r>
                        <a:rPr lang="en-GB" sz="2000" i="1" noProof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m:rPr>
                          <m:sty m:val="p"/>
                        </m:rP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dv</m:t>
                      </m:r>
                      <m: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’ |</m:t>
                      </m:r>
                      <m:r>
                        <m:rPr>
                          <m:sty m:val="p"/>
                        </m:rP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’|</m:t>
                      </m:r>
                      <m:r>
                        <a:rPr lang="en-GB" sz="2000" b="0" i="1" noProof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GB" sz="2000" b="0" i="1" noProof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GB" sz="2000" b="0" i="1" noProof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</m:t>
                      </m:r>
                      <m:r>
                        <a:rPr lang="en-GB" sz="2000" b="0" i="1" noProof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GB" sz="2000" b="0" i="1" noProof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v</m:t>
                      </m:r>
                      <m:r>
                        <a:rPr lang="en-GB" sz="2000" b="0" i="1" noProof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’)</m:t>
                      </m:r>
                      <m:sSubSup>
                        <m:sSubSupPr>
                          <m:ctrlPr>
                            <a:rPr lang="en-GB" sz="2000" b="0" i="1" noProof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  <m:sup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sup>
                      </m:sSubSup>
                      <m:d>
                        <m:dPr>
                          <m:ctrlPr>
                            <a:rPr lang="en-GB" sz="2000" b="0" i="1" noProof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b="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000" b="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</m:oMath>
                  </a14:m>
                  <a:r>
                    <a:rPr lang="en-GB" sz="2000" noProof="1"/>
                    <a:t> [m</a:t>
                  </a:r>
                  <a:r>
                    <a:rPr lang="en-GB" sz="2000" baseline="30000" noProof="1"/>
                    <a:t>3 </a:t>
                  </a:r>
                  <a:r>
                    <a:rPr lang="en-GB" sz="2000" noProof="1"/>
                    <a:t>s</a:t>
                  </a:r>
                  <a:r>
                    <a:rPr lang="en-GB" sz="2000" baseline="30000" noProof="1"/>
                    <a:t>-1</a:t>
                  </a:r>
                  <a:r>
                    <a:rPr lang="en-GB" sz="2000" noProof="1"/>
                    <a:t>]</a:t>
                  </a:r>
                </a:p>
              </p:txBody>
            </p:sp>
          </mc:Choice>
          <mc:Fallback xmlns=""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E704DF55-F9EA-C1BD-EBBF-BE4E151B3C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7858" y="5086837"/>
                  <a:ext cx="5081135" cy="351315"/>
                </a:xfrm>
                <a:prstGeom prst="rect">
                  <a:avLst/>
                </a:prstGeom>
                <a:blipFill>
                  <a:blip r:embed="rId4"/>
                  <a:stretch>
                    <a:fillRect l="-2244" t="-21429" r="-2993" b="-35714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E469871-F3F9-2964-CD54-629374CDE6A6}"/>
                </a:ext>
              </a:extLst>
            </p:cNvPr>
            <p:cNvSpPr txBox="1"/>
            <p:nvPr/>
          </p:nvSpPr>
          <p:spPr>
            <a:xfrm>
              <a:off x="3613605" y="5723074"/>
              <a:ext cx="86310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noProof="1"/>
                <a:t>PWI physics data (Boundary Conditions) : recycling coefficient, reflexion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959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368C4A8-0A48-794C-B593-6447C12293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noProof="0" dirty="0"/>
              <a:t>Monte Carlo implementation of neutral gas dynamics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EFA6D41-354E-98A0-35B4-8F5254E428B3}"/>
              </a:ext>
            </a:extLst>
          </p:cNvPr>
          <p:cNvSpPr txBox="1"/>
          <p:nvPr/>
        </p:nvSpPr>
        <p:spPr>
          <a:xfrm>
            <a:off x="222067" y="1136501"/>
            <a:ext cx="1209337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0" dirty="0"/>
              <a:t>Simulate neutral particle trajectories as a stochastic process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800" noProof="0" dirty="0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0" dirty="0"/>
              <a:t>Compute the contributions of trajectories to estimators whose expected values are physical quantities</a:t>
            </a:r>
          </a:p>
          <a:p>
            <a:r>
              <a:rPr lang="en-GB" sz="2000" noProof="0" dirty="0"/>
              <a:t>    (</a:t>
            </a:r>
            <a:r>
              <a:rPr lang="en-GB" sz="2000" b="1" noProof="0" dirty="0"/>
              <a:t>moments of f</a:t>
            </a:r>
            <a:r>
              <a:rPr lang="en-GB" sz="2000" noProof="0" dirty="0"/>
              <a:t>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745B09B-A512-F901-2EC8-2DC2E1A94D83}"/>
              </a:ext>
            </a:extLst>
          </p:cNvPr>
          <p:cNvSpPr txBox="1"/>
          <p:nvPr/>
        </p:nvSpPr>
        <p:spPr>
          <a:xfrm>
            <a:off x="1678285" y="2573420"/>
            <a:ext cx="66786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b="1" noProof="0" dirty="0"/>
              <a:t>Pros</a:t>
            </a:r>
            <a:r>
              <a:rPr lang="en-GB" sz="2000" noProof="0" dirty="0"/>
              <a:t> : full </a:t>
            </a:r>
            <a:r>
              <a:rPr lang="en-GB" sz="2000" b="1" noProof="0" dirty="0"/>
              <a:t>6D kinetic calculation </a:t>
            </a:r>
            <a:r>
              <a:rPr lang="en-GB" sz="2000" noProof="0" dirty="0"/>
              <a:t>on a 3D grid</a:t>
            </a:r>
            <a:endParaRPr lang="en-GB" sz="800" noProof="0" dirty="0"/>
          </a:p>
          <a:p>
            <a:r>
              <a:rPr lang="en-GB" sz="2000" noProof="0" dirty="0"/>
              <a:t>               complex geometry, many species, complex BCs</a:t>
            </a:r>
          </a:p>
          <a:p>
            <a:r>
              <a:rPr lang="en-GB" sz="2000" noProof="0" dirty="0"/>
              <a:t>               embarrassingly parallel (OpenMP/MPI)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E9FEE8-4D2F-BC81-DAEE-F7F5CB2B9EE4}"/>
              </a:ext>
            </a:extLst>
          </p:cNvPr>
          <p:cNvGrpSpPr/>
          <p:nvPr/>
        </p:nvGrpSpPr>
        <p:grpSpPr>
          <a:xfrm>
            <a:off x="1728080" y="3876885"/>
            <a:ext cx="6822671" cy="901079"/>
            <a:chOff x="1728080" y="3876885"/>
            <a:chExt cx="6822671" cy="901079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0907EB9-671E-D597-BE8A-72113EB2B304}"/>
                </a:ext>
              </a:extLst>
            </p:cNvPr>
            <p:cNvSpPr txBox="1"/>
            <p:nvPr/>
          </p:nvSpPr>
          <p:spPr>
            <a:xfrm>
              <a:off x="1728080" y="3876885"/>
              <a:ext cx="25731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en-GB" sz="2000" b="1" noProof="0" dirty="0"/>
                <a:t>Cons</a:t>
              </a:r>
              <a:r>
                <a:rPr lang="en-GB" sz="2000" noProof="0" dirty="0"/>
                <a:t> : accuracy ~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FA22476-E2E9-809A-0AAC-659D777460A4}"/>
                    </a:ext>
                  </a:extLst>
                </p:cNvPr>
                <p:cNvSpPr txBox="1"/>
                <p:nvPr/>
              </p:nvSpPr>
              <p:spPr>
                <a:xfrm>
                  <a:off x="4094018" y="3900571"/>
                  <a:ext cx="871392" cy="34208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/</m:t>
                        </m:r>
                        <m:rad>
                          <m:radPr>
                            <m:degHide m:val="on"/>
                            <m:ctrlPr>
                              <a:rPr lang="en-GB" sz="2000" b="0" i="1" noProof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oMath>
                    </m:oMathPara>
                  </a14:m>
                  <a:endParaRPr lang="en-GB" sz="2000" noProof="0" dirty="0"/>
                </a:p>
              </p:txBody>
            </p:sp>
          </mc:Choice>
          <mc:Fallback xmlns="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8FA22476-E2E9-809A-0AAC-659D777460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94018" y="3900571"/>
                  <a:ext cx="871392" cy="342081"/>
                </a:xfrm>
                <a:prstGeom prst="rect">
                  <a:avLst/>
                </a:prstGeom>
                <a:blipFill>
                  <a:blip r:embed="rId2"/>
                  <a:stretch>
                    <a:fillRect b="-2857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0251717-1835-E375-F703-96CDA21C7B01}"/>
                </a:ext>
              </a:extLst>
            </p:cNvPr>
            <p:cNvSpPr txBox="1"/>
            <p:nvPr/>
          </p:nvSpPr>
          <p:spPr>
            <a:xfrm>
              <a:off x="4878499" y="3876885"/>
              <a:ext cx="33778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/>
                <a:t>(</a:t>
              </a:r>
              <a:r>
                <a:rPr lang="en-GB" sz="2000" noProof="0" dirty="0"/>
                <a:t>N = number of trajectories) 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B7C27B3-D2B2-68DA-425E-78EF8A8348FA}"/>
                </a:ext>
              </a:extLst>
            </p:cNvPr>
            <p:cNvSpPr txBox="1"/>
            <p:nvPr/>
          </p:nvSpPr>
          <p:spPr>
            <a:xfrm>
              <a:off x="2579244" y="4377854"/>
              <a:ext cx="59715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noProof="0" dirty="0"/>
                <a:t>CPU cost per trajectory increases with </a:t>
              </a:r>
              <a:r>
                <a:rPr lang="en-GB" sz="2000" noProof="0" dirty="0" err="1"/>
                <a:t>collisionality</a:t>
              </a:r>
              <a:endParaRPr lang="en-GB" sz="2000" noProof="0" dirty="0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B419DBFC-9B8C-3050-00F5-1554201C19FA}"/>
              </a:ext>
            </a:extLst>
          </p:cNvPr>
          <p:cNvSpPr txBox="1"/>
          <p:nvPr/>
        </p:nvSpPr>
        <p:spPr>
          <a:xfrm>
            <a:off x="222067" y="5435747"/>
            <a:ext cx="12212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0" dirty="0"/>
              <a:t>Good knowledge on effect of statistical noise (bias,...) on simulations (Marandet 2015, </a:t>
            </a:r>
            <a:r>
              <a:rPr lang="en-GB" sz="2000" dirty="0" err="1"/>
              <a:t>Ghoos</a:t>
            </a:r>
            <a:r>
              <a:rPr lang="en-GB" sz="2000" noProof="0" dirty="0"/>
              <a:t> 2016, …) </a:t>
            </a:r>
          </a:p>
        </p:txBody>
      </p:sp>
      <p:pic>
        <p:nvPicPr>
          <p:cNvPr id="3" name="Image 2" descr="Capture d’écran 2012-12-18 à 09.43.04.png">
            <a:extLst>
              <a:ext uri="{FF2B5EF4-FFF2-40B4-BE49-F238E27FC236}">
                <a16:creationId xmlns:a16="http://schemas.microsoft.com/office/drawing/2014/main" id="{524E9806-1CDB-528F-558F-0BA993724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445" y="1956707"/>
            <a:ext cx="3388488" cy="3343838"/>
          </a:xfrm>
          <a:prstGeom prst="rect">
            <a:avLst/>
          </a:prstGeom>
        </p:spPr>
      </p:pic>
      <p:pic>
        <p:nvPicPr>
          <p:cNvPr id="4" name="Image 3" descr="EIRENE.JPG">
            <a:extLst>
              <a:ext uri="{FF2B5EF4-FFF2-40B4-BE49-F238E27FC236}">
                <a16:creationId xmlns:a16="http://schemas.microsoft.com/office/drawing/2014/main" id="{B31A2700-7D8C-50D6-6EAB-3756D3F2BD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71" y="2335076"/>
            <a:ext cx="1235729" cy="2471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543D044-EFAB-2D48-43F4-EA181EA1AC6B}"/>
              </a:ext>
            </a:extLst>
          </p:cNvPr>
          <p:cNvSpPr txBox="1"/>
          <p:nvPr/>
        </p:nvSpPr>
        <p:spPr>
          <a:xfrm>
            <a:off x="222066" y="5895168"/>
            <a:ext cx="80289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0" dirty="0"/>
              <a:t>Reference code in the community : EIRENE (D. Reiter, P. Boerner)</a:t>
            </a:r>
          </a:p>
        </p:txBody>
      </p:sp>
    </p:spTree>
    <p:extLst>
      <p:ext uri="{BB962C8B-B14F-4D97-AF65-F5344CB8AC3E}">
        <p14:creationId xmlns:p14="http://schemas.microsoft.com/office/powerpoint/2010/main" val="413976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9E70ED9-7D86-111A-C131-2351A785C9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1012" y="268444"/>
            <a:ext cx="11233150" cy="1080490"/>
          </a:xfrm>
        </p:spPr>
        <p:txBody>
          <a:bodyPr/>
          <a:lstStyle/>
          <a:p>
            <a:r>
              <a:rPr lang="en-GB" noProof="1"/>
              <a:t>Exemple of ITER scale particle trajectory issues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C98AAF-E8DF-1F19-B59C-884AA755B00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8211" y="1039842"/>
            <a:ext cx="11235377" cy="1033796"/>
          </a:xfrm>
        </p:spPr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MC solution of the kinetic problem becomes much more expensive in the Kn&lt;&lt;1 regime </a:t>
            </a:r>
          </a:p>
        </p:txBody>
      </p:sp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F077BE75-E9DD-AFB4-F068-DB159B0DBB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9"/>
          <a:stretch/>
        </p:blipFill>
        <p:spPr>
          <a:xfrm>
            <a:off x="3056845" y="1968458"/>
            <a:ext cx="6076082" cy="425495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C1E5796-A709-F4B8-12DA-6B281C537CF7}"/>
              </a:ext>
            </a:extLst>
          </p:cNvPr>
          <p:cNvSpPr txBox="1"/>
          <p:nvPr/>
        </p:nvSpPr>
        <p:spPr>
          <a:xfrm>
            <a:off x="3761706" y="1550752"/>
            <a:ext cx="2445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1">
                <a:solidFill>
                  <a:srgbClr val="FF0000"/>
                </a:solidFill>
              </a:rPr>
              <a:t>Not so dissipative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27D3A47-C432-DA1F-75FD-8F9C4631AC36}"/>
              </a:ext>
            </a:extLst>
          </p:cNvPr>
          <p:cNvSpPr txBox="1"/>
          <p:nvPr/>
        </p:nvSpPr>
        <p:spPr>
          <a:xfrm>
            <a:off x="6493461" y="1525132"/>
            <a:ext cx="2445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1">
                <a:solidFill>
                  <a:srgbClr val="FF0000"/>
                </a:solidFill>
              </a:rPr>
              <a:t>more dissipative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8E1BF5A-A221-F0CF-A18E-41E586C914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35" b="2629"/>
          <a:stretch/>
        </p:blipFill>
        <p:spPr>
          <a:xfrm>
            <a:off x="289878" y="1538944"/>
            <a:ext cx="2486746" cy="23221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A88C715-D5C2-3F9B-34FF-A4573DDE73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91"/>
          <a:stretch/>
        </p:blipFill>
        <p:spPr>
          <a:xfrm>
            <a:off x="9102901" y="1451138"/>
            <a:ext cx="2486746" cy="26084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97BB4F3-D511-B629-1A06-A2D52A1817A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20"/>
          <a:stretch/>
        </p:blipFill>
        <p:spPr>
          <a:xfrm>
            <a:off x="343515" y="3915274"/>
            <a:ext cx="2513014" cy="232211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3298ABD-BB0A-60CE-2FD6-3B47DC9BAAD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65"/>
          <a:stretch/>
        </p:blipFill>
        <p:spPr>
          <a:xfrm>
            <a:off x="9337404" y="4022517"/>
            <a:ext cx="2448638" cy="231092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4222DD4-78BD-18CF-3FAA-E0A94F767064}"/>
              </a:ext>
            </a:extLst>
          </p:cNvPr>
          <p:cNvSpPr txBox="1"/>
          <p:nvPr/>
        </p:nvSpPr>
        <p:spPr>
          <a:xfrm>
            <a:off x="3947994" y="6087125"/>
            <a:ext cx="427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S. </a:t>
            </a:r>
            <a:r>
              <a:rPr lang="fr-FR" dirty="0" err="1"/>
              <a:t>Sureshkumar</a:t>
            </a:r>
            <a:r>
              <a:rPr lang="fr-FR" dirty="0"/>
              <a:t> et al., ITER simulations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52C676-D9BD-95F3-41E3-650355026246}"/>
              </a:ext>
            </a:extLst>
          </p:cNvPr>
          <p:cNvSpPr/>
          <p:nvPr/>
        </p:nvSpPr>
        <p:spPr>
          <a:xfrm>
            <a:off x="8040270" y="4022517"/>
            <a:ext cx="792110" cy="15667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282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230B0A7-1F39-07B8-16A9-5508097EDF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7310" y="210677"/>
            <a:ext cx="9721350" cy="923330"/>
          </a:xfrm>
        </p:spPr>
        <p:txBody>
          <a:bodyPr/>
          <a:lstStyle/>
          <a:p>
            <a:r>
              <a:rPr lang="en-GB" noProof="1"/>
              <a:t>Hierarchy of models : Advanced Fluid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B90DB72-1DA7-5D07-12C2-F41F1D2B1110}"/>
                  </a:ext>
                </a:extLst>
              </p:cNvPr>
              <p:cNvSpPr txBox="1"/>
              <p:nvPr/>
            </p:nvSpPr>
            <p:spPr>
              <a:xfrm>
                <a:off x="9866851" y="1180238"/>
                <a:ext cx="1467005" cy="4900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i="1" noProof="1" dirty="0" smtClean="0">
                        <a:latin typeface="Cambria Math" panose="02040503050406030204" pitchFamily="18" charset="0"/>
                      </a:rPr>
                      <m:t>K</m:t>
                    </m:r>
                    <m:r>
                      <m:rPr>
                        <m:sty m:val="p"/>
                      </m:rPr>
                      <a:rPr lang="en-GB" sz="2000" b="0" i="1" noProof="1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GB" sz="2000" b="0" i="1" noProof="1" dirty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000" b="0" i="1" noProof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noProof="1" dirty="0" smtClean="0"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sSub>
                          <m:sSubPr>
                            <m:ctrlP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2000" b="0" i="0" noProof="1" dirty="0" smtClean="0">
                                <a:latin typeface="Cambria Math" panose="02040503050406030204" pitchFamily="18" charset="0"/>
                              </a:rPr>
                              <m:t>∇</m:t>
                            </m:r>
                          </m:sub>
                        </m:sSub>
                      </m:den>
                    </m:f>
                    <m:r>
                      <a:rPr lang="en-GB" sz="2000" b="0" i="0" noProof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0" i="1" noProof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</m:oMath>
                </a14:m>
                <a:r>
                  <a:rPr lang="en-GB" sz="2000" noProof="1"/>
                  <a:t> 1</a:t>
                </a: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B90DB72-1DA7-5D07-12C2-F41F1D2B1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6851" y="1180238"/>
                <a:ext cx="1467005" cy="490006"/>
              </a:xfrm>
              <a:prstGeom prst="rect">
                <a:avLst/>
              </a:prstGeom>
              <a:blipFill>
                <a:blip r:embed="rId3"/>
                <a:stretch>
                  <a:fillRect l="-6034" t="-2564" r="-9483" b="-102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5E3A5789-4772-154E-4C1E-CC843DB42190}"/>
              </a:ext>
            </a:extLst>
          </p:cNvPr>
          <p:cNvSpPr txBox="1"/>
          <p:nvPr/>
        </p:nvSpPr>
        <p:spPr>
          <a:xfrm>
            <a:off x="232461" y="745841"/>
            <a:ext cx="11548482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Kinetic model too heavy and not necessary for scoping studies, control systems …</a:t>
            </a:r>
          </a:p>
          <a:p>
            <a:endParaRPr lang="en-GB" sz="8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Fluid models should be accurate in the low Knudsen number regimes  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8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For atoms, CX dominated regime. Follow a Champan-Enskog closure scheme </a:t>
            </a:r>
          </a:p>
          <a:p>
            <a:endParaRPr lang="en-GB" sz="800" noProof="1"/>
          </a:p>
          <a:p>
            <a:r>
              <a:rPr lang="en-GB" noProof="1"/>
              <a:t>  </a:t>
            </a:r>
            <a:r>
              <a:rPr lang="en-GB" sz="2000" noProof="1"/>
              <a:t>AND </a:t>
            </a:r>
            <a:r>
              <a:rPr lang="en-GB" sz="2000" b="1" noProof="1"/>
              <a:t>keep A&amp;M sources/sinks and BC consistent with kinetics  </a:t>
            </a:r>
            <a:r>
              <a:rPr lang="en-GB" sz="2000" noProof="1"/>
              <a:t>(Horsten 2017, Dekeyser 2024)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76E0E60-3544-276C-781E-931687BB54DE}"/>
              </a:ext>
            </a:extLst>
          </p:cNvPr>
          <p:cNvGrpSpPr/>
          <p:nvPr/>
        </p:nvGrpSpPr>
        <p:grpSpPr>
          <a:xfrm>
            <a:off x="119170" y="2515716"/>
            <a:ext cx="13444384" cy="4201932"/>
            <a:chOff x="119170" y="2515716"/>
            <a:chExt cx="13444384" cy="4201932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6CAC2F30-D7E6-88C8-67BE-596C8C6D4CBC}"/>
                </a:ext>
              </a:extLst>
            </p:cNvPr>
            <p:cNvSpPr/>
            <p:nvPr/>
          </p:nvSpPr>
          <p:spPr>
            <a:xfrm rot="16200000">
              <a:off x="3497798" y="4371938"/>
              <a:ext cx="413317" cy="3757246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="vert" wrap="none" lIns="67500" tIns="33750" rIns="67500" bIns="33750" anchor="t">
              <a:spAutoFit/>
            </a:bodyPr>
            <a:lstStyle/>
            <a:p>
              <a:pPr defTabSz="685800"/>
              <a:r>
                <a:rPr lang="en-GB" noProof="1">
                  <a:solidFill>
                    <a:srgbClr val="00407A"/>
                  </a:solidFill>
                  <a:latin typeface="Arial"/>
                </a:rPr>
                <a:t>[W. Van Uytven et al., NF 62 (2022)]</a:t>
              </a:r>
              <a:endParaRPr lang="en-GB" noProof="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1FD82212-12DF-5177-03B1-AF09A9596ECE}"/>
                </a:ext>
              </a:extLst>
            </p:cNvPr>
            <p:cNvGrpSpPr/>
            <p:nvPr/>
          </p:nvGrpSpPr>
          <p:grpSpPr>
            <a:xfrm>
              <a:off x="119170" y="2515716"/>
              <a:ext cx="13444384" cy="4201932"/>
              <a:chOff x="119170" y="2515716"/>
              <a:chExt cx="13444384" cy="4201932"/>
            </a:xfrm>
          </p:grpSpPr>
          <p:pic>
            <p:nvPicPr>
              <p:cNvPr id="19" name="Picture 3">
                <a:extLst>
                  <a:ext uri="{FF2B5EF4-FFF2-40B4-BE49-F238E27FC236}">
                    <a16:creationId xmlns:a16="http://schemas.microsoft.com/office/drawing/2014/main" id="{B8EEE6A7-970A-C7F6-5E61-B32E5979292E}"/>
                  </a:ext>
                </a:extLst>
              </p:cNvPr>
              <p:cNvPicPr/>
              <p:nvPr/>
            </p:nvPicPr>
            <p:blipFill>
              <a:blip r:embed="rId4"/>
              <a:srcRect r="51011"/>
              <a:stretch>
                <a:fillRect/>
              </a:stretch>
            </p:blipFill>
            <p:spPr>
              <a:xfrm>
                <a:off x="119170" y="2515716"/>
                <a:ext cx="2705013" cy="3617157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0" name="Picture 5">
                <a:extLst>
                  <a:ext uri="{FF2B5EF4-FFF2-40B4-BE49-F238E27FC236}">
                    <a16:creationId xmlns:a16="http://schemas.microsoft.com/office/drawing/2014/main" id="{83CAAEDD-EA20-8073-7100-7A4F30A315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r="55096" b="50356"/>
              <a:stretch>
                <a:fillRect/>
              </a:stretch>
            </p:blipFill>
            <p:spPr>
              <a:xfrm>
                <a:off x="2852230" y="2689711"/>
                <a:ext cx="4799942" cy="3319436"/>
              </a:xfrm>
              <a:prstGeom prst="rect">
                <a:avLst/>
              </a:prstGeom>
            </p:spPr>
          </p:pic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4649953-D1F9-66C6-3530-07643A68C3AD}"/>
                  </a:ext>
                </a:extLst>
              </p:cNvPr>
              <p:cNvSpPr txBox="1"/>
              <p:nvPr/>
            </p:nvSpPr>
            <p:spPr>
              <a:xfrm>
                <a:off x="7467554" y="2624220"/>
                <a:ext cx="6096000" cy="40934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GB" sz="2000" noProof="1"/>
                  <a:t>Very good agreement in ITER </a:t>
                </a:r>
              </a:p>
              <a:p>
                <a:r>
                  <a:rPr lang="en-GB" sz="2000" b="1" noProof="1"/>
                  <a:t>     at the highest collisionality</a:t>
                </a:r>
              </a:p>
              <a:p>
                <a:endParaRPr lang="en-GB" sz="800" noProof="1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GB" sz="2000" noProof="1"/>
                  <a:t>Reproduces dependency on </a:t>
                </a:r>
              </a:p>
              <a:p>
                <a:r>
                  <a:rPr lang="en-GB" sz="2000" noProof="1"/>
                  <a:t>    wall materials</a:t>
                </a:r>
              </a:p>
              <a:p>
                <a:endParaRPr lang="en-GB" sz="800" b="1" noProof="1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GB" sz="2000" b="1" noProof="1"/>
                  <a:t>Implemented in SOLPS-ITER</a:t>
                </a:r>
              </a:p>
              <a:p>
                <a:r>
                  <a:rPr lang="en-GB" sz="2000" b="1" noProof="1"/>
                  <a:t>    Partially in TSVV3 codes</a:t>
                </a:r>
              </a:p>
              <a:p>
                <a:endParaRPr lang="en-GB" sz="800" b="1" noProof="1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GB" sz="2000" noProof="1"/>
                  <a:t>For fluid codes, direct integration in </a:t>
                </a:r>
              </a:p>
              <a:p>
                <a:r>
                  <a:rPr lang="en-GB" sz="2000" noProof="1"/>
                  <a:t>    the solver as an additionnal species</a:t>
                </a:r>
                <a:endParaRPr lang="en-GB" sz="2000" b="1" noProof="1"/>
              </a:p>
              <a:p>
                <a:endParaRPr lang="en-GB" sz="800" b="1" noProof="1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GB" sz="2000" b="1" noProof="1"/>
                  <a:t>Atoms only at this stage, </a:t>
                </a:r>
                <a:r>
                  <a:rPr lang="en-GB" sz="2000" noProof="1"/>
                  <a:t>molecules</a:t>
                </a:r>
              </a:p>
              <a:p>
                <a:r>
                  <a:rPr lang="en-GB" sz="2000" noProof="1"/>
                  <a:t>    dissociated at the target</a:t>
                </a:r>
                <a:endParaRPr lang="en-GB" sz="2000" b="1" noProof="1"/>
              </a:p>
              <a:p>
                <a:endParaRPr lang="en-GB" b="1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883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7BA1305-AD55-BBD7-F38C-D1A16332AF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415" y="155181"/>
            <a:ext cx="12046585" cy="461665"/>
          </a:xfrm>
        </p:spPr>
        <p:txBody>
          <a:bodyPr/>
          <a:lstStyle/>
          <a:p>
            <a:r>
              <a:rPr lang="en-GB" noProof="1"/>
              <a:t>Hierarchy of models: Spatially Hybrid fluid kinetic models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CA6FAE-0053-6FE6-42F9-8905CA35AFCC}"/>
              </a:ext>
            </a:extLst>
          </p:cNvPr>
          <p:cNvSpPr txBox="1"/>
          <p:nvPr/>
        </p:nvSpPr>
        <p:spPr>
          <a:xfrm>
            <a:off x="263190" y="671234"/>
            <a:ext cx="113422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The fluid approach is most accurate where MC is most costly (Kn&lt;0.1), suggests going hybrid …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AC858B9-05BE-6FA4-5F09-322FA0780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550" y="1446720"/>
            <a:ext cx="6934200" cy="420370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859DF8DD-E761-E597-811D-EDDC35973FB4}"/>
              </a:ext>
            </a:extLst>
          </p:cNvPr>
          <p:cNvSpPr txBox="1"/>
          <p:nvPr/>
        </p:nvSpPr>
        <p:spPr>
          <a:xfrm>
            <a:off x="2695996" y="1077388"/>
            <a:ext cx="2036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Strict separation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3B2DC27-D117-3827-ACDE-9883230C7883}"/>
              </a:ext>
            </a:extLst>
          </p:cNvPr>
          <p:cNvSpPr txBox="1"/>
          <p:nvPr/>
        </p:nvSpPr>
        <p:spPr>
          <a:xfrm>
            <a:off x="7248160" y="1045821"/>
            <a:ext cx="1681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Co-existence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5D44414-0BDA-5100-D458-CE65B5E281EC}"/>
              </a:ext>
            </a:extLst>
          </p:cNvPr>
          <p:cNvSpPr txBox="1"/>
          <p:nvPr/>
        </p:nvSpPr>
        <p:spPr>
          <a:xfrm>
            <a:off x="9637819" y="1664797"/>
            <a:ext cx="2501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1" noProof="1"/>
              <a:t>Karney, Stotler 1998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6F6C569-DC4A-160D-BEC9-93AE4F4BDD4E}"/>
              </a:ext>
            </a:extLst>
          </p:cNvPr>
          <p:cNvSpPr txBox="1"/>
          <p:nvPr/>
        </p:nvSpPr>
        <p:spPr>
          <a:xfrm>
            <a:off x="9637819" y="4622367"/>
            <a:ext cx="26417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1" noProof="1"/>
              <a:t>M. Valentinuzzi</a:t>
            </a:r>
            <a:r>
              <a:rPr lang="en-GB" sz="2000" noProof="1"/>
              <a:t>, 2018</a:t>
            </a:r>
          </a:p>
          <a:p>
            <a:r>
              <a:rPr lang="en-GB" sz="2000" i="1" noProof="1"/>
              <a:t>W. Van Uytven </a:t>
            </a:r>
            <a:r>
              <a:rPr lang="en-GB" sz="2000" noProof="1"/>
              <a:t>2023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8C546A3-CE2F-1899-6E6D-BED06C0DC951}"/>
              </a:ext>
            </a:extLst>
          </p:cNvPr>
          <p:cNvSpPr txBox="1"/>
          <p:nvPr/>
        </p:nvSpPr>
        <p:spPr>
          <a:xfrm>
            <a:off x="10093460" y="2308778"/>
            <a:ext cx="1511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Fluid phase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FDC679F-E88F-9FD0-9798-7ADFC998956E}"/>
              </a:ext>
            </a:extLst>
          </p:cNvPr>
          <p:cNvSpPr txBox="1"/>
          <p:nvPr/>
        </p:nvSpPr>
        <p:spPr>
          <a:xfrm>
            <a:off x="10008210" y="3285683"/>
            <a:ext cx="1725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Kinetic phase</a:t>
            </a: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207A5C98-AB3B-9545-47C3-05C4A006A6E0}"/>
              </a:ext>
            </a:extLst>
          </p:cNvPr>
          <p:cNvCxnSpPr>
            <a:cxnSpLocks/>
          </p:cNvCxnSpPr>
          <p:nvPr/>
        </p:nvCxnSpPr>
        <p:spPr>
          <a:xfrm>
            <a:off x="10560620" y="2696549"/>
            <a:ext cx="0" cy="589134"/>
          </a:xfrm>
          <a:prstGeom prst="straightConnector1">
            <a:avLst/>
          </a:prstGeom>
          <a:ln w="381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5DA534BA-5CF3-448F-19CF-7DC575766674}"/>
              </a:ext>
            </a:extLst>
          </p:cNvPr>
          <p:cNvCxnSpPr>
            <a:cxnSpLocks/>
          </p:cNvCxnSpPr>
          <p:nvPr/>
        </p:nvCxnSpPr>
        <p:spPr>
          <a:xfrm flipV="1">
            <a:off x="10880970" y="2659027"/>
            <a:ext cx="0" cy="589134"/>
          </a:xfrm>
          <a:prstGeom prst="straightConnector1">
            <a:avLst/>
          </a:prstGeom>
          <a:ln w="38100">
            <a:solidFill>
              <a:schemeClr val="accent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èche vers le bas 33">
            <a:extLst>
              <a:ext uri="{FF2B5EF4-FFF2-40B4-BE49-F238E27FC236}">
                <a16:creationId xmlns:a16="http://schemas.microsoft.com/office/drawing/2014/main" id="{B2019B73-93B4-C594-D4F2-17FDCA5A9067}"/>
              </a:ext>
            </a:extLst>
          </p:cNvPr>
          <p:cNvSpPr/>
          <p:nvPr/>
        </p:nvSpPr>
        <p:spPr>
          <a:xfrm>
            <a:off x="5915480" y="1727538"/>
            <a:ext cx="432060" cy="36725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1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178AA3A-60C6-00CA-ABCD-DD8D023F491E}"/>
              </a:ext>
            </a:extLst>
          </p:cNvPr>
          <p:cNvSpPr txBox="1"/>
          <p:nvPr/>
        </p:nvSpPr>
        <p:spPr>
          <a:xfrm>
            <a:off x="6041958" y="1262054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Kn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D5668AE-4724-7912-E0B5-89EC793FC327}"/>
              </a:ext>
            </a:extLst>
          </p:cNvPr>
          <p:cNvSpPr txBox="1"/>
          <p:nvPr/>
        </p:nvSpPr>
        <p:spPr>
          <a:xfrm>
            <a:off x="6168010" y="341916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10</a:t>
            </a:r>
            <a:r>
              <a:rPr lang="en-GB" sz="2000" baseline="30000" noProof="1"/>
              <a:t>-1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83FE6D2-15E3-4C83-0136-17C2E571E664}"/>
              </a:ext>
            </a:extLst>
          </p:cNvPr>
          <p:cNvSpPr txBox="1"/>
          <p:nvPr/>
        </p:nvSpPr>
        <p:spPr>
          <a:xfrm>
            <a:off x="9766168" y="2776439"/>
            <a:ext cx="840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Evap.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4CCA9F5-8FB0-F607-FAE7-6E4504F228F9}"/>
              </a:ext>
            </a:extLst>
          </p:cNvPr>
          <p:cNvSpPr txBox="1"/>
          <p:nvPr/>
        </p:nvSpPr>
        <p:spPr>
          <a:xfrm>
            <a:off x="11048539" y="2776439"/>
            <a:ext cx="869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Cond.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5EABBC7-7356-DB63-B6AD-1EB341445D10}"/>
              </a:ext>
            </a:extLst>
          </p:cNvPr>
          <p:cNvSpPr txBox="1"/>
          <p:nvPr/>
        </p:nvSpPr>
        <p:spPr>
          <a:xfrm>
            <a:off x="2494303" y="3441855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BC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47041B2-CB98-3F17-AC8D-16EDC49D575B}"/>
              </a:ext>
            </a:extLst>
          </p:cNvPr>
          <p:cNvSpPr txBox="1"/>
          <p:nvPr/>
        </p:nvSpPr>
        <p:spPr>
          <a:xfrm>
            <a:off x="9841497" y="3855734"/>
            <a:ext cx="20938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Evap. and Cond.</a:t>
            </a:r>
          </a:p>
          <a:p>
            <a:r>
              <a:rPr lang="en-GB" sz="2000" noProof="1"/>
              <a:t>Rates = f(Kn)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23923504-D446-A9A3-51F9-4E95EA46D581}"/>
              </a:ext>
            </a:extLst>
          </p:cNvPr>
          <p:cNvSpPr txBox="1"/>
          <p:nvPr/>
        </p:nvSpPr>
        <p:spPr>
          <a:xfrm>
            <a:off x="71437" y="2301676"/>
            <a:ext cx="29610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Fixed interface at the </a:t>
            </a:r>
          </a:p>
          <a:p>
            <a:r>
              <a:rPr lang="en-GB" sz="2000" noProof="1"/>
              <a:t>Edge of the plasma grid </a:t>
            </a:r>
          </a:p>
          <a:p>
            <a:r>
              <a:rPr lang="en-GB" sz="2000" i="1" noProof="1"/>
              <a:t>M. Blommaert et al.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4462274-F3CE-5BDA-5D89-0B0912C18066}"/>
              </a:ext>
            </a:extLst>
          </p:cNvPr>
          <p:cNvSpPr txBox="1"/>
          <p:nvPr/>
        </p:nvSpPr>
        <p:spPr>
          <a:xfrm>
            <a:off x="6168010" y="1878943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10</a:t>
            </a:r>
            <a:r>
              <a:rPr lang="en-GB" sz="2000" baseline="30000" noProof="1"/>
              <a:t>-3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9B468F40-812A-6E73-EB85-89DC8E23BE82}"/>
              </a:ext>
            </a:extLst>
          </p:cNvPr>
          <p:cNvSpPr txBox="1"/>
          <p:nvPr/>
        </p:nvSpPr>
        <p:spPr>
          <a:xfrm>
            <a:off x="6168010" y="4848892"/>
            <a:ext cx="564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10</a:t>
            </a:r>
            <a:r>
              <a:rPr lang="en-GB" sz="2000" baseline="30000" noProof="1"/>
              <a:t>2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7704E86-D76E-8B15-9E56-1B3845EE5D9C}"/>
              </a:ext>
            </a:extLst>
          </p:cNvPr>
          <p:cNvSpPr txBox="1"/>
          <p:nvPr/>
        </p:nvSpPr>
        <p:spPr>
          <a:xfrm>
            <a:off x="449168" y="5198836"/>
            <a:ext cx="3271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Adapated</a:t>
            </a:r>
            <a:r>
              <a:rPr lang="en-GB" dirty="0"/>
              <a:t> from W. Van </a:t>
            </a:r>
            <a:r>
              <a:rPr lang="en-GB" dirty="0" err="1"/>
              <a:t>Uytven</a:t>
            </a:r>
            <a:endParaRPr lang="en-GB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F14E43D-DDA4-9C26-FE30-AC9E98C42B4B}"/>
              </a:ext>
            </a:extLst>
          </p:cNvPr>
          <p:cNvSpPr txBox="1"/>
          <p:nvPr/>
        </p:nvSpPr>
        <p:spPr>
          <a:xfrm>
            <a:off x="424980" y="5820361"/>
            <a:ext cx="115868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dirty="0"/>
              <a:t>If the transition zone is made sharp (strong </a:t>
            </a:r>
            <a:r>
              <a:rPr lang="en-GB" sz="2000" dirty="0" err="1"/>
              <a:t>Kn</a:t>
            </a:r>
            <a:r>
              <a:rPr lang="en-GB" sz="2000" dirty="0"/>
              <a:t> dependence of rates), the two phases model is an</a:t>
            </a:r>
          </a:p>
          <a:p>
            <a:r>
              <a:rPr lang="en-GB" sz="2000" dirty="0"/>
              <a:t>    an immersed boundary implementation of a strict separation model (D. Borodin et al., NF 2022)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9028F70-FB76-FB4C-0A0B-4264C00BD6FA}"/>
              </a:ext>
            </a:extLst>
          </p:cNvPr>
          <p:cNvSpPr/>
          <p:nvPr/>
        </p:nvSpPr>
        <p:spPr>
          <a:xfrm>
            <a:off x="6696930" y="1071344"/>
            <a:ext cx="5519920" cy="4749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39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1C81D8D-14FF-D54D-4706-709DE5335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244" y="876687"/>
            <a:ext cx="4590422" cy="4271870"/>
          </a:xfrm>
          <a:prstGeom prst="rect">
            <a:avLst/>
          </a:prstGeom>
        </p:spPr>
      </p:pic>
      <p:sp>
        <p:nvSpPr>
          <p:cNvPr id="3" name="Espace réservé du texte 1">
            <a:extLst>
              <a:ext uri="{FF2B5EF4-FFF2-40B4-BE49-F238E27FC236}">
                <a16:creationId xmlns:a16="http://schemas.microsoft.com/office/drawing/2014/main" id="{351AC8A1-4620-D04B-295C-D897128004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66786" y="166558"/>
            <a:ext cx="9649135" cy="461665"/>
          </a:xfrm>
        </p:spPr>
        <p:txBody>
          <a:bodyPr/>
          <a:lstStyle/>
          <a:p>
            <a:r>
              <a:rPr lang="en-GB" noProof="1"/>
              <a:t>Spatially Hybrid fluid kinetic models for atoms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EDF6910-DC94-869D-26C6-96213EA7594B}"/>
              </a:ext>
            </a:extLst>
          </p:cNvPr>
          <p:cNvSpPr txBox="1">
            <a:spLocks/>
          </p:cNvSpPr>
          <p:nvPr/>
        </p:nvSpPr>
        <p:spPr>
          <a:xfrm>
            <a:off x="151894" y="3716012"/>
            <a:ext cx="20450840" cy="1540994"/>
          </a:xfrm>
          <a:prstGeom prst="rect">
            <a:avLst/>
          </a:prstGeom>
        </p:spPr>
        <p:txBody>
          <a:bodyPr numCol="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GB" sz="2000" noProof="1">
                <a:solidFill>
                  <a:schemeClr val="dk1"/>
                </a:solidFill>
              </a:rPr>
              <a:t>Kinetic effects corrected by hybridization :</a:t>
            </a:r>
          </a:p>
          <a:p>
            <a:pPr marL="0" indent="0">
              <a:buNone/>
            </a:pPr>
            <a:endParaRPr lang="en-GB" sz="800" noProof="1">
              <a:solidFill>
                <a:schemeClr val="dk1"/>
              </a:solidFill>
            </a:endParaRPr>
          </a:p>
          <a:p>
            <a:pPr marL="618300" lvl="1" indent="-285750">
              <a:buSzPct val="75000"/>
            </a:pPr>
            <a:r>
              <a:rPr lang="en-GB" sz="2000" noProof="1">
                <a:solidFill>
                  <a:schemeClr val="dk1"/>
                </a:solidFill>
              </a:rPr>
              <a:t>Coupling to molecules and impurity neutrals</a:t>
            </a:r>
          </a:p>
          <a:p>
            <a:pPr marL="618300" lvl="1" indent="-285750">
              <a:buSzPct val="75000"/>
            </a:pPr>
            <a:r>
              <a:rPr lang="en-GB" sz="2000" noProof="1">
                <a:solidFill>
                  <a:schemeClr val="dk1"/>
                </a:solidFill>
              </a:rPr>
              <a:t>Kinetic effects in low-collisional regions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66EC95E-B355-E6E4-2E07-C506D971A075}"/>
              </a:ext>
            </a:extLst>
          </p:cNvPr>
          <p:cNvSpPr txBox="1"/>
          <p:nvPr/>
        </p:nvSpPr>
        <p:spPr>
          <a:xfrm>
            <a:off x="161366" y="918620"/>
            <a:ext cx="6366694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>
                <a:solidFill>
                  <a:schemeClr val="dk1"/>
                </a:solidFill>
              </a:rPr>
              <a:t>In practice :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800" noProof="1">
              <a:solidFill>
                <a:schemeClr val="dk1"/>
              </a:solidFill>
            </a:endParaRPr>
          </a:p>
          <a:p>
            <a:pPr marL="618300" lvl="1" indent="-285750">
              <a:buSzPct val="75000"/>
              <a:buFont typeface="Arial" panose="020B0604020202020204" pitchFamily="34" charset="0"/>
              <a:buChar char="•"/>
            </a:pPr>
            <a:r>
              <a:rPr lang="en-GB" sz="2000" noProof="1">
                <a:solidFill>
                  <a:schemeClr val="dk1"/>
                </a:solidFill>
              </a:rPr>
              <a:t>Launch all atoms kinetically (first flight effects!)</a:t>
            </a:r>
          </a:p>
          <a:p>
            <a:pPr marL="618300" lvl="3" indent="-285750">
              <a:buSzPct val="75000"/>
              <a:buFont typeface="Arial" panose="020B0604020202020204" pitchFamily="34" charset="0"/>
              <a:buChar char="•"/>
            </a:pPr>
            <a:r>
              <a:rPr lang="en-GB" sz="2000" noProof="1">
                <a:solidFill>
                  <a:schemeClr val="dk1"/>
                </a:solidFill>
              </a:rPr>
              <a:t>Condense atoms to fluid (AFN) population when</a:t>
            </a:r>
          </a:p>
          <a:p>
            <a:pPr lvl="1"/>
            <a:endParaRPr lang="en-GB" sz="1400" noProof="1">
              <a:solidFill>
                <a:schemeClr val="dk1"/>
              </a:solidFill>
            </a:endParaRPr>
          </a:p>
        </p:txBody>
      </p:sp>
      <p:pic>
        <p:nvPicPr>
          <p:cNvPr id="9" name="Picture 9" descr="A diagram of a circle with a number of letters&#10;&#10;AI-generated content may be incorrect.">
            <a:extLst>
              <a:ext uri="{FF2B5EF4-FFF2-40B4-BE49-F238E27FC236}">
                <a16:creationId xmlns:a16="http://schemas.microsoft.com/office/drawing/2014/main" id="{20489179-9427-07B9-076E-40D5BCBBC644}"/>
              </a:ext>
            </a:extLst>
          </p:cNvPr>
          <p:cNvPicPr/>
          <p:nvPr/>
        </p:nvPicPr>
        <p:blipFill>
          <a:blip r:embed="rId3"/>
          <a:srcRect l="30159" r="37404"/>
          <a:stretch/>
        </p:blipFill>
        <p:spPr>
          <a:xfrm>
            <a:off x="10911331" y="540718"/>
            <a:ext cx="1132203" cy="238482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" name="Content Placeholder 15" descr="A rainbow colored oval object with a graph&#10;&#10;AI-generated content may be incorrect.">
            <a:extLst>
              <a:ext uri="{FF2B5EF4-FFF2-40B4-BE49-F238E27FC236}">
                <a16:creationId xmlns:a16="http://schemas.microsoft.com/office/drawing/2014/main" id="{26F3FD29-113D-EB16-177F-4CBE607F8003}"/>
              </a:ext>
            </a:extLst>
          </p:cNvPr>
          <p:cNvPicPr/>
          <p:nvPr/>
        </p:nvPicPr>
        <p:blipFill>
          <a:blip r:embed="rId4"/>
          <a:srcRect l="18712" r="37802"/>
          <a:stretch/>
        </p:blipFill>
        <p:spPr>
          <a:xfrm>
            <a:off x="10564947" y="2975433"/>
            <a:ext cx="1375552" cy="2374353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TextBox 16">
            <a:extLst>
              <a:ext uri="{FF2B5EF4-FFF2-40B4-BE49-F238E27FC236}">
                <a16:creationId xmlns:a16="http://schemas.microsoft.com/office/drawing/2014/main" id="{22989EEF-2738-3AE7-BB1E-98F00C2FF5D8}"/>
              </a:ext>
            </a:extLst>
          </p:cNvPr>
          <p:cNvSpPr/>
          <p:nvPr/>
        </p:nvSpPr>
        <p:spPr>
          <a:xfrm>
            <a:off x="11115921" y="3896289"/>
            <a:ext cx="809730" cy="2759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defTabSz="685800"/>
            <a:r>
              <a:rPr lang="en-GB" sz="1350" i="1" noProof="1">
                <a:solidFill>
                  <a:srgbClr val="FF0000"/>
                </a:solidFill>
                <a:latin typeface="Arial"/>
              </a:rPr>
              <a:t>Kn</a:t>
            </a:r>
            <a:r>
              <a:rPr lang="en-GB" sz="1350" baseline="30000" noProof="1">
                <a:solidFill>
                  <a:srgbClr val="FF0000"/>
                </a:solidFill>
                <a:latin typeface="Arial"/>
              </a:rPr>
              <a:t>t </a:t>
            </a:r>
            <a:r>
              <a:rPr lang="en-GB" sz="1350" noProof="1">
                <a:solidFill>
                  <a:srgbClr val="FF0000"/>
                </a:solidFill>
                <a:latin typeface="Arial"/>
              </a:rPr>
              <a:t>= 1</a:t>
            </a:r>
            <a:endParaRPr lang="en-GB" sz="1350" noProof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3C117A6C-E8FF-ABE8-92C4-C9DC8F31225E}"/>
              </a:ext>
            </a:extLst>
          </p:cNvPr>
          <p:cNvSpPr/>
          <p:nvPr/>
        </p:nvSpPr>
        <p:spPr>
          <a:xfrm>
            <a:off x="11115921" y="1457223"/>
            <a:ext cx="1030390" cy="2759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defTabSz="685800"/>
            <a:r>
              <a:rPr lang="en-GB" sz="1350" i="1" noProof="1">
                <a:solidFill>
                  <a:srgbClr val="FF0000"/>
                </a:solidFill>
                <a:latin typeface="Arial"/>
              </a:rPr>
              <a:t>Kn</a:t>
            </a:r>
            <a:r>
              <a:rPr lang="en-GB" sz="1350" baseline="30000" noProof="1">
                <a:solidFill>
                  <a:srgbClr val="FF0000"/>
                </a:solidFill>
                <a:latin typeface="Arial"/>
              </a:rPr>
              <a:t>t </a:t>
            </a:r>
            <a:r>
              <a:rPr lang="en-GB" sz="1350" noProof="1">
                <a:solidFill>
                  <a:srgbClr val="FF0000"/>
                </a:solidFill>
                <a:latin typeface="Arial"/>
              </a:rPr>
              <a:t>= 100</a:t>
            </a:r>
            <a:endParaRPr lang="en-GB" sz="1350" noProof="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FAE31978-E744-1387-7DAD-3A4720C89FA3}"/>
              </a:ext>
            </a:extLst>
          </p:cNvPr>
          <p:cNvSpPr/>
          <p:nvPr/>
        </p:nvSpPr>
        <p:spPr>
          <a:xfrm>
            <a:off x="486582" y="2515824"/>
            <a:ext cx="3880560" cy="37593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defTabSz="685800"/>
            <a:r>
              <a:rPr lang="en-GB" sz="2000" i="1" noProof="1">
                <a:solidFill>
                  <a:schemeClr val="accent1">
                    <a:lumMod val="75000"/>
                    <a:lumOff val="25000"/>
                  </a:schemeClr>
                </a:solidFill>
                <a:latin typeface="Arial"/>
              </a:rPr>
              <a:t>Particle Knudsen number</a:t>
            </a:r>
            <a:endParaRPr lang="en-GB" sz="2000" noProof="1">
              <a:solidFill>
                <a:schemeClr val="accent1">
                  <a:lumMod val="75000"/>
                  <a:lumOff val="25000"/>
                </a:schemeClr>
              </a:solidFill>
              <a:latin typeface="Arial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4892DB45-7FB3-04D0-D524-5F2D526B9C65}"/>
              </a:ext>
            </a:extLst>
          </p:cNvPr>
          <p:cNvSpPr/>
          <p:nvPr/>
        </p:nvSpPr>
        <p:spPr>
          <a:xfrm>
            <a:off x="3770593" y="2515824"/>
            <a:ext cx="2605906" cy="37593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defTabSz="685800"/>
            <a:r>
              <a:rPr lang="en-GB" sz="2000" i="1" noProof="1">
                <a:solidFill>
                  <a:schemeClr val="accent1">
                    <a:lumMod val="75000"/>
                    <a:lumOff val="25000"/>
                  </a:schemeClr>
                </a:solidFill>
                <a:latin typeface="Arial"/>
              </a:rPr>
              <a:t>transition criterion</a:t>
            </a:r>
            <a:endParaRPr lang="en-GB" sz="2000" noProof="1">
              <a:solidFill>
                <a:schemeClr val="accent1">
                  <a:lumMod val="75000"/>
                  <a:lumOff val="25000"/>
                </a:schemeClr>
              </a:solidFill>
              <a:latin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5B61AEF-26DC-DCED-79EE-FD1BAB03A6E9}"/>
              </a:ext>
            </a:extLst>
          </p:cNvPr>
          <p:cNvSpPr txBox="1"/>
          <p:nvPr/>
        </p:nvSpPr>
        <p:spPr>
          <a:xfrm>
            <a:off x="7699712" y="803874"/>
            <a:ext cx="307007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noProof="1"/>
              <a:t>N. Horsten et al., NME 2022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26972C19-370F-62C2-9B46-AC26985ED31E}"/>
              </a:ext>
            </a:extLst>
          </p:cNvPr>
          <p:cNvSpPr/>
          <p:nvPr/>
        </p:nvSpPr>
        <p:spPr>
          <a:xfrm>
            <a:off x="455179" y="5755420"/>
            <a:ext cx="11272774" cy="6837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 anchor="t">
            <a:spAutoFit/>
          </a:bodyPr>
          <a:lstStyle/>
          <a:p>
            <a:pPr algn="ctr" defTabSz="685800"/>
            <a:r>
              <a:rPr lang="en-GB" sz="2000" noProof="1">
                <a:latin typeface="Arial"/>
              </a:rPr>
              <a:t>But : kinetic molecules, present in hybrid simulations, become computational bottleneck</a:t>
            </a:r>
          </a:p>
          <a:p>
            <a:pPr algn="ctr" defTabSz="685800"/>
            <a:r>
              <a:rPr lang="en-GB" sz="2000" noProof="1">
                <a:latin typeface="Arial"/>
              </a:rPr>
              <a:t>See Wim Van Uytven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FA0BDEC-4B3B-0C09-4907-D5707C0C3B4E}"/>
              </a:ext>
            </a:extLst>
          </p:cNvPr>
          <p:cNvCxnSpPr/>
          <p:nvPr/>
        </p:nvCxnSpPr>
        <p:spPr>
          <a:xfrm>
            <a:off x="8864821" y="1844780"/>
            <a:ext cx="576080" cy="0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674C0B03-2D4C-E9EF-3AE6-8EC1862A19D2}"/>
              </a:ext>
            </a:extLst>
          </p:cNvPr>
          <p:cNvSpPr txBox="1"/>
          <p:nvPr/>
        </p:nvSpPr>
        <p:spPr>
          <a:xfrm>
            <a:off x="9476906" y="162922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Fluid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9E50067-0DEC-043F-73C3-D28523EFD9B6}"/>
              </a:ext>
            </a:extLst>
          </p:cNvPr>
          <p:cNvCxnSpPr/>
          <p:nvPr/>
        </p:nvCxnSpPr>
        <p:spPr>
          <a:xfrm>
            <a:off x="8832380" y="2245481"/>
            <a:ext cx="576080" cy="0"/>
          </a:xfrm>
          <a:prstGeom prst="line">
            <a:avLst/>
          </a:prstGeom>
          <a:ln w="22225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8BB44EAB-30D7-F27B-FECB-C38A9723643E}"/>
              </a:ext>
            </a:extLst>
          </p:cNvPr>
          <p:cNvSpPr txBox="1"/>
          <p:nvPr/>
        </p:nvSpPr>
        <p:spPr>
          <a:xfrm>
            <a:off x="9455384" y="202944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Kinetic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119B3ADD-76D1-DAC0-0656-90E6682C85F2}"/>
              </a:ext>
            </a:extLst>
          </p:cNvPr>
          <p:cNvSpPr/>
          <p:nvPr/>
        </p:nvSpPr>
        <p:spPr>
          <a:xfrm>
            <a:off x="9120420" y="2492870"/>
            <a:ext cx="144020" cy="12588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1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5100839-C49D-DB7F-02AF-E2B2DD8C6040}"/>
              </a:ext>
            </a:extLst>
          </p:cNvPr>
          <p:cNvSpPr txBox="1"/>
          <p:nvPr/>
        </p:nvSpPr>
        <p:spPr>
          <a:xfrm>
            <a:off x="9395312" y="2353931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Kn</a:t>
            </a:r>
            <a:r>
              <a:rPr lang="en-GB" baseline="30000" noProof="1"/>
              <a:t>t</a:t>
            </a:r>
            <a:r>
              <a:rPr lang="en-GB" noProof="1"/>
              <a:t>=10</a:t>
            </a:r>
            <a:r>
              <a:rPr lang="en-GB" baseline="30000" noProof="1"/>
              <a:t>2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4637758-3AE5-5592-49C4-9162CAB9D71E}"/>
              </a:ext>
            </a:extLst>
          </p:cNvPr>
          <p:cNvSpPr txBox="1"/>
          <p:nvPr/>
        </p:nvSpPr>
        <p:spPr>
          <a:xfrm>
            <a:off x="9391147" y="2724778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Kn</a:t>
            </a:r>
            <a:r>
              <a:rPr lang="en-GB" baseline="30000" noProof="1"/>
              <a:t>t</a:t>
            </a:r>
            <a:r>
              <a:rPr lang="en-GB" noProof="1"/>
              <a:t>=10</a:t>
            </a:r>
            <a:r>
              <a:rPr lang="en-GB" baseline="30000" noProof="1"/>
              <a:t>3</a:t>
            </a:r>
          </a:p>
        </p:txBody>
      </p:sp>
      <p:sp>
        <p:nvSpPr>
          <p:cNvPr id="30" name="Croix 29">
            <a:extLst>
              <a:ext uri="{FF2B5EF4-FFF2-40B4-BE49-F238E27FC236}">
                <a16:creationId xmlns:a16="http://schemas.microsoft.com/office/drawing/2014/main" id="{5FD5E4EC-845A-D5D7-2AFC-B31BD59264B8}"/>
              </a:ext>
            </a:extLst>
          </p:cNvPr>
          <p:cNvSpPr/>
          <p:nvPr/>
        </p:nvSpPr>
        <p:spPr>
          <a:xfrm>
            <a:off x="9048410" y="2817060"/>
            <a:ext cx="208903" cy="179880"/>
          </a:xfrm>
          <a:prstGeom prst="plus">
            <a:avLst>
              <a:gd name="adj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1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BCB67AE-F4AF-76F0-7213-6D08863DA35E}"/>
              </a:ext>
            </a:extLst>
          </p:cNvPr>
          <p:cNvSpPr txBox="1"/>
          <p:nvPr/>
        </p:nvSpPr>
        <p:spPr>
          <a:xfrm>
            <a:off x="534835" y="3012622"/>
            <a:ext cx="58416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noProof="1"/>
              <a:t>Evaporation not needed to get good agreement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C070772-C9DF-B00F-23B0-7D2E647342CA}"/>
              </a:ext>
            </a:extLst>
          </p:cNvPr>
          <p:cNvSpPr txBox="1"/>
          <p:nvPr/>
        </p:nvSpPr>
        <p:spPr>
          <a:xfrm>
            <a:off x="98952" y="5273734"/>
            <a:ext cx="103045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000" noProof="1"/>
              <a:t>Trade-off accuracy vs. speed: </a:t>
            </a:r>
            <a:r>
              <a:rPr lang="en-GB" sz="2000" b="1" noProof="1"/>
              <a:t>up to factor 10 faster than fully kinetic simulations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87D913F-D713-2BC6-1521-530551534267}"/>
                  </a:ext>
                </a:extLst>
              </p:cNvPr>
              <p:cNvSpPr txBox="1"/>
              <p:nvPr/>
            </p:nvSpPr>
            <p:spPr>
              <a:xfrm>
                <a:off x="3038844" y="2097687"/>
                <a:ext cx="1226811" cy="3915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bSup>
                      <m:r>
                        <a:rPr lang="fr-FR" sz="24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87D913F-D713-2BC6-1521-530551534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844" y="2097687"/>
                <a:ext cx="1226811" cy="391517"/>
              </a:xfrm>
              <a:prstGeom prst="rect">
                <a:avLst/>
              </a:prstGeom>
              <a:blipFill>
                <a:blip r:embed="rId5"/>
                <a:stretch>
                  <a:fillRect l="-5155" b="-161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1627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6880C33-BF9F-30C0-FD80-3BBAB96E71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46929" y="139567"/>
            <a:ext cx="12241700" cy="461665"/>
          </a:xfrm>
        </p:spPr>
        <p:txBody>
          <a:bodyPr/>
          <a:lstStyle/>
          <a:p>
            <a:r>
              <a:rPr lang="en-GB" noProof="1"/>
              <a:t>A&amp;M physics : collisional radiative models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E07663-EB2D-C10A-207B-BCF088840A4D}"/>
              </a:ext>
            </a:extLst>
          </p:cNvPr>
          <p:cNvSpPr txBox="1"/>
          <p:nvPr/>
        </p:nvSpPr>
        <p:spPr>
          <a:xfrm>
            <a:off x="271368" y="1411342"/>
            <a:ext cx="4250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A simple exemple, ionisation of D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FEBE6D8-3B62-604F-7E6E-7C9E70FC85E5}"/>
              </a:ext>
            </a:extLst>
          </p:cNvPr>
          <p:cNvGrpSpPr/>
          <p:nvPr/>
        </p:nvGrpSpPr>
        <p:grpSpPr>
          <a:xfrm>
            <a:off x="911280" y="1947040"/>
            <a:ext cx="8317007" cy="2565637"/>
            <a:chOff x="349429" y="1932822"/>
            <a:chExt cx="8317007" cy="2565637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2767712-475E-F67D-9DFB-654F9491AF99}"/>
                </a:ext>
              </a:extLst>
            </p:cNvPr>
            <p:cNvSpPr txBox="1"/>
            <p:nvPr/>
          </p:nvSpPr>
          <p:spPr>
            <a:xfrm>
              <a:off x="2416108" y="1932822"/>
              <a:ext cx="62503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noProof="1"/>
                <a:t>n=∞</a:t>
              </a: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0B3C0B11-E83F-F8AF-1D3E-35A154EB4AA5}"/>
                </a:ext>
              </a:extLst>
            </p:cNvPr>
            <p:cNvCxnSpPr/>
            <p:nvPr/>
          </p:nvCxnSpPr>
          <p:spPr>
            <a:xfrm flipV="1">
              <a:off x="781489" y="2009473"/>
              <a:ext cx="0" cy="230432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03D14FD-F906-3F3C-4E47-DBF3873BFCBE}"/>
                </a:ext>
              </a:extLst>
            </p:cNvPr>
            <p:cNvSpPr txBox="1"/>
            <p:nvPr/>
          </p:nvSpPr>
          <p:spPr>
            <a:xfrm>
              <a:off x="349429" y="294560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1"/>
                <a:t>E</a:t>
              </a: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82988AFB-3F47-B151-E088-D961DAA9BD7E}"/>
                </a:ext>
              </a:extLst>
            </p:cNvPr>
            <p:cNvCxnSpPr/>
            <p:nvPr/>
          </p:nvCxnSpPr>
          <p:spPr>
            <a:xfrm>
              <a:off x="1141539" y="4313793"/>
              <a:ext cx="93613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0790581D-0359-13BB-96E2-B1CD7D2FE7F7}"/>
                </a:ext>
              </a:extLst>
            </p:cNvPr>
            <p:cNvCxnSpPr/>
            <p:nvPr/>
          </p:nvCxnSpPr>
          <p:spPr>
            <a:xfrm>
              <a:off x="1213549" y="2801583"/>
              <a:ext cx="93613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28939E5F-D495-8F82-B77C-3595B742ADF0}"/>
                </a:ext>
              </a:extLst>
            </p:cNvPr>
            <p:cNvCxnSpPr/>
            <p:nvPr/>
          </p:nvCxnSpPr>
          <p:spPr>
            <a:xfrm>
              <a:off x="1213549" y="2585553"/>
              <a:ext cx="93613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E5D9418-C55C-8F91-6CB1-33DDB03DA166}"/>
                </a:ext>
              </a:extLst>
            </p:cNvPr>
            <p:cNvSpPr/>
            <p:nvPr/>
          </p:nvSpPr>
          <p:spPr>
            <a:xfrm>
              <a:off x="1213549" y="2009473"/>
              <a:ext cx="936130" cy="21603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1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620685E-7C80-AD3E-F50E-FA39CB4614EA}"/>
                </a:ext>
              </a:extLst>
            </p:cNvPr>
            <p:cNvSpPr txBox="1"/>
            <p:nvPr/>
          </p:nvSpPr>
          <p:spPr>
            <a:xfrm>
              <a:off x="2460032" y="4129127"/>
              <a:ext cx="575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1"/>
                <a:t>n=1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92CB3FA-21C2-05FE-5657-8460FE9F08D0}"/>
                </a:ext>
              </a:extLst>
            </p:cNvPr>
            <p:cNvSpPr txBox="1"/>
            <p:nvPr/>
          </p:nvSpPr>
          <p:spPr>
            <a:xfrm>
              <a:off x="2460032" y="2616917"/>
              <a:ext cx="575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1"/>
                <a:t>n=2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12EEC403-25E0-B014-FC2F-45E01B4F22B7}"/>
                </a:ext>
              </a:extLst>
            </p:cNvPr>
            <p:cNvSpPr txBox="1"/>
            <p:nvPr/>
          </p:nvSpPr>
          <p:spPr>
            <a:xfrm>
              <a:off x="2437719" y="2369554"/>
              <a:ext cx="575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1"/>
                <a:t>n=3</a:t>
              </a: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B18CD5EE-8EE6-C06D-EA94-9783D4D496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57569" y="2225503"/>
              <a:ext cx="0" cy="208829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BDA459D4-4CB1-8D8E-8D8C-5D1D42D9BE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09604" y="2202267"/>
              <a:ext cx="0" cy="59931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09C22EEA-9470-D1EC-37F5-3D1633D361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61639" y="2225503"/>
              <a:ext cx="0" cy="36005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49C13A1F-0ADA-3160-99A2-2B761F35609F}"/>
              </a:ext>
            </a:extLst>
          </p:cNvPr>
          <p:cNvSpPr txBox="1"/>
          <p:nvPr/>
        </p:nvSpPr>
        <p:spPr>
          <a:xfrm>
            <a:off x="271368" y="852605"/>
            <a:ext cx="434606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b="1" noProof="1"/>
              <a:t>Neutrals do have internal states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noProof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8CAC861-14CA-ED29-8A9A-B7508F0FD06C}"/>
                  </a:ext>
                </a:extLst>
              </p:cNvPr>
              <p:cNvSpPr txBox="1"/>
              <p:nvPr/>
            </p:nvSpPr>
            <p:spPr>
              <a:xfrm>
                <a:off x="-728727" y="4543794"/>
                <a:ext cx="6250328" cy="8376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b="0" i="1" noProof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GB" sz="200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i="1" noProof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 noProof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GB" sz="2000" b="0" i="1" noProof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io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GB" sz="2000" noProof="1" dirty="0" smtClean="0"/>
                                <m:t>v </m:t>
                              </m:r>
                            </m:e>
                          </m:d>
                        </m:e>
                        <m:sub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sz="2000" i="1" noProof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GB" sz="2000" b="0" i="1" noProof="1" dirty="0" smtClean="0">
                                  <a:solidFill>
                                    <a:schemeClr val="accent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b="0" i="1" noProof="1" dirty="0" smtClean="0">
                                  <a:solidFill>
                                    <a:schemeClr val="accent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e>
                            <m:sub>
                              <m:r>
                                <a:rPr lang="en-GB" sz="2000" b="0" i="1" noProof="1" dirty="0" smtClean="0">
                                  <a:solidFill>
                                    <a:schemeClr val="accent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GB" sz="2000" i="1" noProof="1" dirty="0" smtClean="0">
                              <a:solidFill>
                                <a:schemeClr val="accent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〈</m:t>
                          </m:r>
                          <m:sSub>
                            <m:sSubPr>
                              <m:ctrlPr>
                                <a:rPr lang="en-GB" sz="200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200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io</m:t>
                              </m:r>
                              <m:r>
                                <a:rPr lang="en-GB" sz="2000" b="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sz="2000" b="0" i="1" noProof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GB" sz="2000" noProof="1" dirty="0" smtClean="0"/>
                            <m:t>v </m:t>
                          </m:r>
                          <m:r>
                            <a:rPr lang="en-GB" sz="2000" i="1" noProof="1" dirty="0" smtClean="0">
                              <a:latin typeface="Cambria Math" panose="02040503050406030204" pitchFamily="18" charset="0"/>
                            </a:rPr>
                            <m:t>〉</m:t>
                          </m:r>
                        </m:e>
                      </m:nary>
                      <m:d>
                        <m:dPr>
                          <m:ctrlP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b="0" i="1" noProof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noProof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000" b="0" i="1" noProof="1" dirty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2000" noProof="1"/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E8CAC861-14CA-ED29-8A9A-B7508F0FD0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8727" y="4543794"/>
                <a:ext cx="6250328" cy="837602"/>
              </a:xfrm>
              <a:prstGeom prst="rect">
                <a:avLst/>
              </a:prstGeom>
              <a:blipFill>
                <a:blip r:embed="rId3"/>
                <a:stretch>
                  <a:fillRect t="-123881" b="-17462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ZoneTexte 32">
            <a:extLst>
              <a:ext uri="{FF2B5EF4-FFF2-40B4-BE49-F238E27FC236}">
                <a16:creationId xmlns:a16="http://schemas.microsoft.com/office/drawing/2014/main" id="{FBED2FE3-927C-AE23-0826-13217E121FDA}"/>
              </a:ext>
            </a:extLst>
          </p:cNvPr>
          <p:cNvSpPr txBox="1"/>
          <p:nvPr/>
        </p:nvSpPr>
        <p:spPr>
          <a:xfrm>
            <a:off x="582583" y="5333436"/>
            <a:ext cx="3389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n</a:t>
            </a:r>
            <a:r>
              <a:rPr lang="en-GB" sz="2000" baseline="-25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k</a:t>
            </a:r>
            <a:r>
              <a:rPr lang="en-GB" sz="2000" noProof="1"/>
              <a:t> population of the k</a:t>
            </a:r>
            <a:r>
              <a:rPr lang="en-GB" sz="2000" baseline="30000" noProof="1"/>
              <a:t>th</a:t>
            </a:r>
            <a:r>
              <a:rPr lang="en-GB" sz="2000" noProof="1"/>
              <a:t> level 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5EB453C-8B9B-BB9A-30AC-80CCDB39A098}"/>
              </a:ext>
            </a:extLst>
          </p:cNvPr>
          <p:cNvSpPr txBox="1"/>
          <p:nvPr/>
        </p:nvSpPr>
        <p:spPr>
          <a:xfrm>
            <a:off x="5359439" y="5210221"/>
            <a:ext cx="66482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b="1" noProof="1"/>
              <a:t>Current situation </a:t>
            </a:r>
            <a:r>
              <a:rPr lang="en-GB" sz="2000" noProof="1"/>
              <a:t>: effective rates are precalculated</a:t>
            </a:r>
          </a:p>
          <a:p>
            <a:r>
              <a:rPr lang="en-GB" sz="2000" noProof="1"/>
              <a:t>     and are read as input data (Amjuel, Hydhel, ADAS …)</a:t>
            </a:r>
          </a:p>
          <a:p>
            <a:endParaRPr lang="en-GB" sz="800" noProof="1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FF83C5D-C029-E76F-70FD-C0EA01566FBE}"/>
              </a:ext>
            </a:extLst>
          </p:cNvPr>
          <p:cNvGrpSpPr/>
          <p:nvPr/>
        </p:nvGrpSpPr>
        <p:grpSpPr>
          <a:xfrm>
            <a:off x="4794475" y="2892996"/>
            <a:ext cx="7045027" cy="2120224"/>
            <a:chOff x="4794475" y="2892996"/>
            <a:chExt cx="7045027" cy="21202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EC91A7A7-2573-35C9-DAA1-D1849F0FC973}"/>
                    </a:ext>
                  </a:extLst>
                </p:cNvPr>
                <p:cNvSpPr txBox="1"/>
                <p:nvPr/>
              </p:nvSpPr>
              <p:spPr>
                <a:xfrm>
                  <a:off x="4794475" y="2892996"/>
                  <a:ext cx="6888078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GB" sz="2000" b="0" i="1" noProof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GB" sz="2000" noProof="1"/>
                </a:p>
              </p:txBody>
            </p:sp>
          </mc:Choice>
          <mc:Fallback xmlns=""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EC91A7A7-2573-35C9-DAA1-D1849F0FC9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94475" y="2892996"/>
                  <a:ext cx="688807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6415CDD2-32C0-E0B9-399A-24A04404B0DA}"/>
                </a:ext>
              </a:extLst>
            </p:cNvPr>
            <p:cNvSpPr txBox="1"/>
            <p:nvPr/>
          </p:nvSpPr>
          <p:spPr>
            <a:xfrm>
              <a:off x="5359523" y="4613110"/>
              <a:ext cx="62682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en-GB" sz="2000" noProof="1"/>
                <a:t>One effective reaction rate = lots of underlying data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ZoneTexte 2">
                  <a:extLst>
                    <a:ext uri="{FF2B5EF4-FFF2-40B4-BE49-F238E27FC236}">
                      <a16:creationId xmlns:a16="http://schemas.microsoft.com/office/drawing/2014/main" id="{0EFE4D45-8E4D-9FA5-5179-C23ACF7E4935}"/>
                    </a:ext>
                  </a:extLst>
                </p:cNvPr>
                <p:cNvSpPr txBox="1"/>
                <p:nvPr/>
              </p:nvSpPr>
              <p:spPr>
                <a:xfrm>
                  <a:off x="5359523" y="3455894"/>
                  <a:ext cx="6479979" cy="12926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285750" indent="-285750">
                    <a:buFont typeface="Wingdings" pitchFamily="2" charset="2"/>
                    <a:buChar char="Ø"/>
                  </a:pPr>
                  <a:r>
                    <a:rPr lang="en-GB" sz="2000" noProof="1"/>
                    <a:t>Also yields cooling rates, radiation function </a:t>
                  </a:r>
                  <a14:m>
                    <m:oMath xmlns:m="http://schemas.openxmlformats.org/officeDocument/2006/math">
                      <m:r>
                        <a:rPr lang="fr-FR" sz="2000" b="0" i="1" noProof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fr-FR" sz="2000" b="0" i="1" noProof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noProof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noProof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2000" b="0" i="1" noProof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fr-FR" sz="2000" b="0" i="1" noProof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noProof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noProof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2000" b="0" i="1" noProof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</m:oMath>
                  </a14:m>
                  <a:r>
                    <a:rPr lang="en-GB" sz="2000" noProof="1"/>
                    <a:t>, </a:t>
                  </a:r>
                </a:p>
                <a:p>
                  <a:r>
                    <a:rPr lang="en-GB" sz="2000" noProof="1"/>
                    <a:t>     effective CX rate</a:t>
                  </a:r>
                </a:p>
                <a:p>
                  <a:r>
                    <a:rPr lang="en-GB" sz="2000" b="1" noProof="1"/>
                    <a:t>     All these quantities should be kept consistent !</a:t>
                  </a:r>
                  <a:endParaRPr lang="en-GB" sz="2000" noProof="1"/>
                </a:p>
                <a:p>
                  <a:endParaRPr lang="en-GB" noProof="1"/>
                </a:p>
              </p:txBody>
            </p:sp>
          </mc:Choice>
          <mc:Fallback xmlns="">
            <p:sp>
              <p:nvSpPr>
                <p:cNvPr id="3" name="ZoneTexte 2">
                  <a:extLst>
                    <a:ext uri="{FF2B5EF4-FFF2-40B4-BE49-F238E27FC236}">
                      <a16:creationId xmlns:a16="http://schemas.microsoft.com/office/drawing/2014/main" id="{0EFE4D45-8E4D-9FA5-5179-C23ACF7E49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9523" y="3455894"/>
                  <a:ext cx="6479979" cy="1292662"/>
                </a:xfrm>
                <a:prstGeom prst="rect">
                  <a:avLst/>
                </a:prstGeom>
                <a:blipFill>
                  <a:blip r:embed="rId5"/>
                  <a:stretch>
                    <a:fillRect l="-586" t="-294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B297EB-9C28-0020-DA00-19E50AA43F7B}"/>
              </a:ext>
            </a:extLst>
          </p:cNvPr>
          <p:cNvGrpSpPr/>
          <p:nvPr/>
        </p:nvGrpSpPr>
        <p:grpSpPr>
          <a:xfrm>
            <a:off x="4946157" y="876389"/>
            <a:ext cx="7080913" cy="883944"/>
            <a:chOff x="4946157" y="876389"/>
            <a:chExt cx="7080913" cy="883944"/>
          </a:xfrm>
        </p:grpSpPr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6F7E610C-A680-5234-988C-DEFC4E04156A}"/>
                </a:ext>
              </a:extLst>
            </p:cNvPr>
            <p:cNvCxnSpPr>
              <a:cxnSpLocks/>
            </p:cNvCxnSpPr>
            <p:nvPr/>
          </p:nvCxnSpPr>
          <p:spPr>
            <a:xfrm>
              <a:off x="5807960" y="1393423"/>
              <a:ext cx="864120" cy="36691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E2253CBE-775E-43BB-5BD9-54301429ACBA}"/>
                </a:ext>
              </a:extLst>
            </p:cNvPr>
            <p:cNvSpPr txBox="1"/>
            <p:nvPr/>
          </p:nvSpPr>
          <p:spPr>
            <a:xfrm>
              <a:off x="4946157" y="876389"/>
              <a:ext cx="7080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noProof="1">
                  <a:solidFill>
                    <a:srgbClr val="FF0000"/>
                  </a:solidFill>
                </a:rPr>
                <a:t>Transport time scales &gt;&gt; excited state lifetime : local solution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7D69003-D3F2-7364-3584-7C9966133E3C}"/>
              </a:ext>
            </a:extLst>
          </p:cNvPr>
          <p:cNvGrpSpPr/>
          <p:nvPr/>
        </p:nvGrpSpPr>
        <p:grpSpPr>
          <a:xfrm>
            <a:off x="4723081" y="1295416"/>
            <a:ext cx="7817572" cy="1630188"/>
            <a:chOff x="4723081" y="1295416"/>
            <a:chExt cx="7817572" cy="16301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45614CCF-0E93-B937-28D1-E0C00E03896A}"/>
                    </a:ext>
                  </a:extLst>
                </p:cNvPr>
                <p:cNvSpPr txBox="1"/>
                <p:nvPr/>
              </p:nvSpPr>
              <p:spPr>
                <a:xfrm>
                  <a:off x="4723081" y="1295416"/>
                  <a:ext cx="7433060" cy="5852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num>
                          <m:den>
                            <m: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GB" sz="2000" b="0" i="1" noProof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GB" sz="2000" b="0" i="1" noProof="1" dirty="0" smtClean="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GB" sz="2000" b="0" i="1" noProof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ctrlP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GB" sz="2000" b="0" i="1" noProof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GB" sz="2000" b="0" i="1" noProof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GB" sz="2000" b="0" i="1" noProof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GB" sz="2000" b="0" i="1" noProof="1" dirty="0" smtClean="0">
                            <a:solidFill>
                              <a:schemeClr val="accent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populating</m:t>
                        </m:r>
                        <m:r>
                          <a:rPr lang="en-GB" sz="2000" b="0" i="1" noProof="1" dirty="0" smtClean="0">
                            <a:solidFill>
                              <a:schemeClr val="accent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000" b="0" i="1" noProof="1" dirty="0" smtClean="0">
                            <a:solidFill>
                              <a:schemeClr val="accent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processes</m:t>
                        </m:r>
                        <m:r>
                          <a:rPr lang="en-GB" sz="2000" b="0" i="1" noProof="1" dirty="0" smtClean="0">
                            <a:solidFill>
                              <a:schemeClr val="accent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m:rPr>
                            <m:sty m:val="p"/>
                          </m:rPr>
                          <a:rPr lang="en-GB" sz="2000" b="0" i="1" noProof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depopulating</m:t>
                        </m:r>
                        <m:r>
                          <a:rPr lang="en-GB" sz="2000" b="0" i="1" noProof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000" b="0" i="1" noProof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processes</m:t>
                        </m:r>
                      </m:oMath>
                    </m:oMathPara>
                  </a14:m>
                  <a:endParaRPr lang="en-GB" sz="2000" noProof="1"/>
                </a:p>
              </p:txBody>
            </p:sp>
          </mc:Choice>
          <mc:Fallback xmlns=""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45614CCF-0E93-B937-28D1-E0C00E0389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3081" y="1295416"/>
                  <a:ext cx="7433060" cy="585225"/>
                </a:xfrm>
                <a:prstGeom prst="rect">
                  <a:avLst/>
                </a:prstGeom>
                <a:blipFill>
                  <a:blip r:embed="rId6"/>
                  <a:stretch>
                    <a:fillRect l="-341" t="-2128" r="-341" b="-1276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B494D0C-7664-0E74-CEBB-E4945A43C7D8}"/>
                </a:ext>
              </a:extLst>
            </p:cNvPr>
            <p:cNvSpPr txBox="1"/>
            <p:nvPr/>
          </p:nvSpPr>
          <p:spPr>
            <a:xfrm>
              <a:off x="6687964" y="1909941"/>
              <a:ext cx="31011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noProof="1">
                  <a:solidFill>
                    <a:schemeClr val="accent1">
                      <a:lumMod val="50000"/>
                      <a:lumOff val="50000"/>
                    </a:schemeClr>
                  </a:solidFill>
                </a:rPr>
                <a:t>Collisionnal excitation</a:t>
              </a:r>
            </a:p>
            <a:p>
              <a:r>
                <a:rPr lang="en-GB" sz="2000" noProof="1">
                  <a:solidFill>
                    <a:schemeClr val="accent1">
                      <a:lumMod val="50000"/>
                      <a:lumOff val="50000"/>
                    </a:schemeClr>
                  </a:solidFill>
                </a:rPr>
                <a:t>Recombination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84E0D00-6549-5260-50A1-90FDA756B6C5}"/>
                </a:ext>
              </a:extLst>
            </p:cNvPr>
            <p:cNvSpPr txBox="1"/>
            <p:nvPr/>
          </p:nvSpPr>
          <p:spPr>
            <a:xfrm>
              <a:off x="9416248" y="1909941"/>
              <a:ext cx="312440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noProof="1">
                  <a:solidFill>
                    <a:schemeClr val="accent2">
                      <a:lumMod val="75000"/>
                    </a:schemeClr>
                  </a:solidFill>
                </a:rPr>
                <a:t>Collisional deexcitation</a:t>
              </a:r>
            </a:p>
            <a:p>
              <a:r>
                <a:rPr lang="en-GB" sz="2000" noProof="1">
                  <a:solidFill>
                    <a:schemeClr val="accent2">
                      <a:lumMod val="75000"/>
                    </a:schemeClr>
                  </a:solidFill>
                </a:rPr>
                <a:t>Spontaneous emission</a:t>
              </a:r>
            </a:p>
            <a:p>
              <a:r>
                <a:rPr lang="en-GB" sz="2000" noProof="1">
                  <a:solidFill>
                    <a:schemeClr val="accent2">
                      <a:lumMod val="75000"/>
                    </a:schemeClr>
                  </a:solidFill>
                </a:rPr>
                <a:t>Ionisation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059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C973F83A-C6B2-812D-EE53-5698291CA7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4006" y="109798"/>
            <a:ext cx="12097680" cy="461665"/>
          </a:xfrm>
        </p:spPr>
        <p:txBody>
          <a:bodyPr/>
          <a:lstStyle/>
          <a:p>
            <a:r>
              <a:rPr lang="en-GB" noProof="1"/>
              <a:t>Radiation transport – the need to inline CRMs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F20D87-1925-9E45-FAEB-C0406A64A904}"/>
              </a:ext>
            </a:extLst>
          </p:cNvPr>
          <p:cNvSpPr txBox="1"/>
          <p:nvPr/>
        </p:nvSpPr>
        <p:spPr>
          <a:xfrm>
            <a:off x="222024" y="679813"/>
            <a:ext cx="11928810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In divertor conditions, especially for transitions involving the ground state, photon can be reabsorbed.</a:t>
            </a:r>
          </a:p>
          <a:p>
            <a:r>
              <a:rPr lang="en-GB" sz="2000" noProof="1"/>
              <a:t>    Can be a stabilizing factor in MARFE-like radiative instabilities (Kotov 2013) </a:t>
            </a:r>
          </a:p>
          <a:p>
            <a:endParaRPr lang="en-GB" sz="8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New populating mechanisms depending on photon fluxes for each lines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noProof="1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DF74F90-4E13-FE78-8D4D-753E2C604D14}"/>
              </a:ext>
            </a:extLst>
          </p:cNvPr>
          <p:cNvCxnSpPr/>
          <p:nvPr/>
        </p:nvCxnSpPr>
        <p:spPr>
          <a:xfrm flipV="1">
            <a:off x="701051" y="3212970"/>
            <a:ext cx="0" cy="230432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24E5DE24-F098-7148-AE5B-C0E587781C76}"/>
              </a:ext>
            </a:extLst>
          </p:cNvPr>
          <p:cNvSpPr txBox="1"/>
          <p:nvPr/>
        </p:nvSpPr>
        <p:spPr>
          <a:xfrm>
            <a:off x="268991" y="41491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E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F2B1735-AEE4-21DC-D5CB-976774C5EC80}"/>
              </a:ext>
            </a:extLst>
          </p:cNvPr>
          <p:cNvCxnSpPr/>
          <p:nvPr/>
        </p:nvCxnSpPr>
        <p:spPr>
          <a:xfrm>
            <a:off x="1061101" y="5517290"/>
            <a:ext cx="93613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753D2DF-6FB0-1648-4794-3010EE1A99C5}"/>
              </a:ext>
            </a:extLst>
          </p:cNvPr>
          <p:cNvCxnSpPr/>
          <p:nvPr/>
        </p:nvCxnSpPr>
        <p:spPr>
          <a:xfrm>
            <a:off x="1133111" y="4005080"/>
            <a:ext cx="93613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6BB8F6F-03A6-8309-B7A6-30B5063A7D93}"/>
              </a:ext>
            </a:extLst>
          </p:cNvPr>
          <p:cNvCxnSpPr/>
          <p:nvPr/>
        </p:nvCxnSpPr>
        <p:spPr>
          <a:xfrm>
            <a:off x="1133111" y="3789050"/>
            <a:ext cx="93613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1513B55-E2FA-2E49-57CB-7DA75E44E91F}"/>
              </a:ext>
            </a:extLst>
          </p:cNvPr>
          <p:cNvSpPr/>
          <p:nvPr/>
        </p:nvSpPr>
        <p:spPr>
          <a:xfrm>
            <a:off x="1133111" y="3212970"/>
            <a:ext cx="936130" cy="2160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1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1360B8-75D9-49B4-B4B6-995DC1E01F58}"/>
              </a:ext>
            </a:extLst>
          </p:cNvPr>
          <p:cNvSpPr txBox="1"/>
          <p:nvPr/>
        </p:nvSpPr>
        <p:spPr>
          <a:xfrm>
            <a:off x="2379594" y="5332624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n=1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758F9B8-28E7-964D-F57F-611E182F2A7A}"/>
              </a:ext>
            </a:extLst>
          </p:cNvPr>
          <p:cNvSpPr txBox="1"/>
          <p:nvPr/>
        </p:nvSpPr>
        <p:spPr>
          <a:xfrm>
            <a:off x="2379594" y="3820414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n=2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3D634F7-4BF7-B841-6D30-D70F86CFE5ED}"/>
              </a:ext>
            </a:extLst>
          </p:cNvPr>
          <p:cNvSpPr txBox="1"/>
          <p:nvPr/>
        </p:nvSpPr>
        <p:spPr>
          <a:xfrm>
            <a:off x="2357281" y="3573051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n=3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398EB018-A654-6D8E-6459-2A57AD32AEA9}"/>
              </a:ext>
            </a:extLst>
          </p:cNvPr>
          <p:cNvCxnSpPr>
            <a:cxnSpLocks/>
          </p:cNvCxnSpPr>
          <p:nvPr/>
        </p:nvCxnSpPr>
        <p:spPr>
          <a:xfrm flipV="1">
            <a:off x="1262902" y="4005080"/>
            <a:ext cx="0" cy="151221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8C917CE-F6E6-E53B-FE22-29D3FB544AC9}"/>
              </a:ext>
            </a:extLst>
          </p:cNvPr>
          <p:cNvCxnSpPr>
            <a:cxnSpLocks/>
          </p:cNvCxnSpPr>
          <p:nvPr/>
        </p:nvCxnSpPr>
        <p:spPr>
          <a:xfrm flipV="1">
            <a:off x="1529166" y="3405764"/>
            <a:ext cx="0" cy="59931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2C05080-BF48-5848-020F-263566A71B52}"/>
              </a:ext>
            </a:extLst>
          </p:cNvPr>
          <p:cNvCxnSpPr>
            <a:cxnSpLocks/>
          </p:cNvCxnSpPr>
          <p:nvPr/>
        </p:nvCxnSpPr>
        <p:spPr>
          <a:xfrm flipV="1">
            <a:off x="1781201" y="3429000"/>
            <a:ext cx="0" cy="36005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63AAC20B-F061-5DB3-0FDD-8F77926EAD5E}"/>
              </a:ext>
            </a:extLst>
          </p:cNvPr>
          <p:cNvSpPr txBox="1"/>
          <p:nvPr/>
        </p:nvSpPr>
        <p:spPr>
          <a:xfrm>
            <a:off x="724144" y="4635391"/>
            <a:ext cx="565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Ly</a:t>
            </a:r>
            <a:r>
              <a:rPr lang="en-GB" noProof="1">
                <a:latin typeface="Symbol" pitchFamily="2" charset="2"/>
              </a:rPr>
              <a:t>a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C06F306-EE4D-1BE0-C596-6E279436571E}"/>
              </a:ext>
            </a:extLst>
          </p:cNvPr>
          <p:cNvCxnSpPr>
            <a:cxnSpLocks/>
          </p:cNvCxnSpPr>
          <p:nvPr/>
        </p:nvCxnSpPr>
        <p:spPr>
          <a:xfrm flipV="1">
            <a:off x="1749083" y="3789050"/>
            <a:ext cx="0" cy="172824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EF2D1E57-0CA4-4642-1FA1-70D77920F3FB}"/>
              </a:ext>
            </a:extLst>
          </p:cNvPr>
          <p:cNvSpPr txBox="1"/>
          <p:nvPr/>
        </p:nvSpPr>
        <p:spPr>
          <a:xfrm>
            <a:off x="1770380" y="4632497"/>
            <a:ext cx="546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Ly</a:t>
            </a:r>
            <a:r>
              <a:rPr lang="en-GB" noProof="1">
                <a:latin typeface="Symbol" pitchFamily="2" charset="2"/>
              </a:rPr>
              <a:t>b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0E6D38C-091B-8B2F-E78A-A9BE61F24A2B}"/>
              </a:ext>
            </a:extLst>
          </p:cNvPr>
          <p:cNvSpPr txBox="1"/>
          <p:nvPr/>
        </p:nvSpPr>
        <p:spPr>
          <a:xfrm>
            <a:off x="222024" y="1946397"/>
            <a:ext cx="11676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Compute photon transport and run the CRM before each neutral transport calculation, using photon fluxes from the previous step – inline CRM parallelized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4B8AA20-FC06-B9E9-8C3F-F5C00C8BA23D}"/>
                  </a:ext>
                </a:extLst>
              </p:cNvPr>
              <p:cNvSpPr txBox="1"/>
              <p:nvPr/>
            </p:nvSpPr>
            <p:spPr>
              <a:xfrm>
                <a:off x="8765970" y="1437434"/>
                <a:ext cx="2773580" cy="3572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i="1" noProof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 noProof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GB" sz="2000" b="0" i="1" noProof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b="0" i="1" noProof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noProof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2000" b="0" i="1" noProof="1" dirty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000" b="0" i="1" noProof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noProof="1" dirty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000" b="0" i="1" noProof="1" dirty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000" b="0" i="1" noProof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noProof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GB" sz="2000" b="0" i="1" noProof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GB" sz="2000" b="0" i="1" noProof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000" b="0" i="1" noProof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noProof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GB" sz="2000" b="0" i="1" noProof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GB" sz="2000" b="0" i="1" noProof="1" dirty="0" smtClean="0">
                              <a:latin typeface="Cambria Math" panose="02040503050406030204" pitchFamily="18" charset="0"/>
                            </a:rPr>
                            <m:t>,⋯</m:t>
                          </m:r>
                        </m:e>
                      </m:d>
                    </m:oMath>
                  </m:oMathPara>
                </a14:m>
                <a:endParaRPr lang="en-GB" sz="2000" noProof="1"/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4B8AA20-FC06-B9E9-8C3F-F5C00C8BA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970" y="1437434"/>
                <a:ext cx="2773580" cy="357214"/>
              </a:xfrm>
              <a:prstGeom prst="rect">
                <a:avLst/>
              </a:prstGeom>
              <a:blipFill>
                <a:blip r:embed="rId2"/>
                <a:stretch>
                  <a:fillRect l="-913" b="-2413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Graphic 2">
            <a:extLst>
              <a:ext uri="{FF2B5EF4-FFF2-40B4-BE49-F238E27FC236}">
                <a16:creationId xmlns:a16="http://schemas.microsoft.com/office/drawing/2014/main" id="{D43C69FA-5386-77FD-6A78-C2A79A07AB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8755" y="2733129"/>
            <a:ext cx="4164091" cy="3417190"/>
          </a:xfrm>
          <a:prstGeom prst="rect">
            <a:avLst/>
          </a:prstGeom>
        </p:spPr>
      </p:pic>
      <p:pic>
        <p:nvPicPr>
          <p:cNvPr id="29" name="Graphic 9">
            <a:extLst>
              <a:ext uri="{FF2B5EF4-FFF2-40B4-BE49-F238E27FC236}">
                <a16:creationId xmlns:a16="http://schemas.microsoft.com/office/drawing/2014/main" id="{80D74226-7F02-DDBE-B3BE-B8D69B4796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4607" y="2727858"/>
            <a:ext cx="3920224" cy="3360192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E1C21BDE-4DEE-C098-B527-9C473B22CA35}"/>
              </a:ext>
            </a:extLst>
          </p:cNvPr>
          <p:cNvSpPr txBox="1"/>
          <p:nvPr/>
        </p:nvSpPr>
        <p:spPr>
          <a:xfrm>
            <a:off x="7032130" y="6082779"/>
            <a:ext cx="3467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R. Chandra et al., PET-20, 2025</a:t>
            </a:r>
          </a:p>
        </p:txBody>
      </p:sp>
    </p:spTree>
    <p:extLst>
      <p:ext uri="{BB962C8B-B14F-4D97-AF65-F5344CB8AC3E}">
        <p14:creationId xmlns:p14="http://schemas.microsoft.com/office/powerpoint/2010/main" val="658918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3ABF2-BE85-5A83-991B-BF9E31200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93741AE-D47B-DE1F-E9EE-5A5E1C582A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23696" y="2914214"/>
            <a:ext cx="8208934" cy="1128514"/>
          </a:xfrm>
        </p:spPr>
        <p:txBody>
          <a:bodyPr/>
          <a:lstStyle/>
          <a:p>
            <a:r>
              <a:rPr lang="fr-FR" dirty="0"/>
              <a:t>Gaps &amp; limitations : </a:t>
            </a:r>
          </a:p>
          <a:p>
            <a:r>
              <a:rPr lang="fr-FR" dirty="0" err="1"/>
              <a:t>Physics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C92E7A-921F-2051-D04A-86E56CC656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0020" y="2249930"/>
            <a:ext cx="8208934" cy="664284"/>
          </a:xfrm>
        </p:spPr>
        <p:txBody>
          <a:bodyPr/>
          <a:lstStyle/>
          <a:p>
            <a:r>
              <a:rPr lang="fr-FR" dirty="0"/>
              <a:t>Neutral </a:t>
            </a:r>
            <a:r>
              <a:rPr lang="fr-FR" dirty="0" err="1"/>
              <a:t>gas</a:t>
            </a:r>
            <a:r>
              <a:rPr lang="fr-FR" dirty="0"/>
              <a:t> </a:t>
            </a:r>
            <a:r>
              <a:rPr lang="fr-FR" dirty="0" err="1"/>
              <a:t>dynamics</a:t>
            </a:r>
            <a:r>
              <a:rPr lang="fr-FR" dirty="0"/>
              <a:t> at the </a:t>
            </a:r>
            <a:r>
              <a:rPr lang="fr-FR" dirty="0" err="1"/>
              <a:t>edge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6944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4B57B11D-3A9A-AF3B-56D9-77042E653C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1280" y="188550"/>
            <a:ext cx="12241700" cy="461665"/>
          </a:xfrm>
        </p:spPr>
        <p:txBody>
          <a:bodyPr/>
          <a:lstStyle/>
          <a:p>
            <a:r>
              <a:rPr lang="en-GB" dirty="0"/>
              <a:t>Status of A&amp;M database : importance of MAR/MAD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7F1F51B-EA8B-988C-B680-D7AD7EEDEBFD}"/>
              </a:ext>
            </a:extLst>
          </p:cNvPr>
          <p:cNvSpPr txBox="1"/>
          <p:nvPr/>
        </p:nvSpPr>
        <p:spPr>
          <a:xfrm>
            <a:off x="407210" y="796580"/>
            <a:ext cx="9669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dirty="0"/>
              <a:t>Molecular CX can exacerbate D</a:t>
            </a:r>
            <a:r>
              <a:rPr lang="en-GB" sz="2000" baseline="30000" dirty="0"/>
              <a:t>+</a:t>
            </a:r>
            <a:r>
              <a:rPr lang="en-GB" sz="2000" dirty="0"/>
              <a:t> recombination (MAR) or D</a:t>
            </a:r>
            <a:r>
              <a:rPr lang="en-GB" sz="2000" baseline="-25000" dirty="0"/>
              <a:t>2 </a:t>
            </a:r>
            <a:r>
              <a:rPr lang="en-GB" sz="2000" dirty="0"/>
              <a:t>dissociation (MAD)</a:t>
            </a:r>
            <a:endParaRPr lang="en-GB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687964F-7A11-580A-A2DE-AEF38D8A7B45}"/>
              </a:ext>
            </a:extLst>
          </p:cNvPr>
          <p:cNvSpPr txBox="1"/>
          <p:nvPr/>
        </p:nvSpPr>
        <p:spPr>
          <a:xfrm>
            <a:off x="647153" y="1368653"/>
            <a:ext cx="480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MAR : Molecule Assisted Recombination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E5D7DAE-C66D-2A9E-00A9-47B18FC2E8D0}"/>
                  </a:ext>
                </a:extLst>
              </p:cNvPr>
              <p:cNvSpPr txBox="1"/>
              <p:nvPr/>
            </p:nvSpPr>
            <p:spPr>
              <a:xfrm>
                <a:off x="-744950" y="1887455"/>
                <a:ext cx="657561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000" b="0" i="1" noProof="1" smtClean="0">
                              <a:solidFill>
                                <a:schemeClr val="accent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+mn-lt"/>
                              <a:cs typeface="+mn-lt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000" b="0" i="1" noProof="1" smtClean="0">
                              <a:solidFill>
                                <a:schemeClr val="accent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+mn-lt"/>
                              <a:cs typeface="+mn-lt"/>
                            </a:rPr>
                            <m:t>D</m:t>
                          </m:r>
                        </m:e>
                        <m:sup>
                          <m:r>
                            <a:rPr lang="en-GB" sz="2000" b="0" i="1" noProof="1" smtClean="0">
                              <a:solidFill>
                                <a:schemeClr val="accent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+mn-lt"/>
                              <a:cs typeface="+mn-lt"/>
                            </a:rPr>
                            <m:t>+</m:t>
                          </m:r>
                        </m:sup>
                      </m:sSup>
                      <m:r>
                        <a:rPr lang="en-GB" sz="2000" b="0" i="1" noProof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lt"/>
                          <a:cs typeface="+mn-lt"/>
                        </a:rPr>
                        <m:t>+</m:t>
                      </m:r>
                      <m:sSub>
                        <m:sSubPr>
                          <m:ctrlPr>
                            <a:rPr lang="en-GB" sz="2000" b="0" i="1" noProof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lt"/>
                              <a:cs typeface="+mn-lt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000" b="0" i="1" noProof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lt"/>
                              <a:cs typeface="+mn-lt"/>
                            </a:rPr>
                            <m:t>D</m:t>
                          </m:r>
                        </m:e>
                        <m:sub>
                          <m:r>
                            <a:rPr lang="en-GB" sz="2000" b="0" i="1" noProof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lt"/>
                              <a:cs typeface="+mn-lt"/>
                            </a:rPr>
                            <m:t>2</m:t>
                          </m:r>
                        </m:sub>
                      </m:sSub>
                      <m:r>
                        <a:rPr lang="en-GB" sz="2000" b="0" i="1" noProof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lt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GB" sz="2000" b="0" i="1" noProof="1" smtClean="0">
                          <a:solidFill>
                            <a:schemeClr val="accent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lt"/>
                        </a:rPr>
                        <m:t>D</m:t>
                      </m:r>
                      <m:r>
                        <a:rPr lang="en-GB" sz="2000" b="0" i="1" noProof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lt"/>
                        </a:rPr>
                        <m:t>+</m:t>
                      </m:r>
                      <m:sSubSup>
                        <m:sSubSupPr>
                          <m:ctrlPr>
                            <a:rPr lang="en-GB" sz="2000" b="0" i="1" noProof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lt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000" b="0" i="1" noProof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lt"/>
                            </a:rPr>
                            <m:t>D</m:t>
                          </m:r>
                        </m:e>
                        <m:sub>
                          <m:r>
                            <a:rPr lang="en-GB" sz="2000" b="0" i="1" noProof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lt"/>
                            </a:rPr>
                            <m:t>2</m:t>
                          </m:r>
                        </m:sub>
                        <m:sup>
                          <m:r>
                            <a:rPr lang="en-GB" sz="2000" b="0" i="1" noProof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lt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E5D7DAE-C66D-2A9E-00A9-47B18FC2E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44950" y="1887455"/>
                <a:ext cx="6575612" cy="400110"/>
              </a:xfrm>
              <a:prstGeom prst="rect">
                <a:avLst/>
              </a:prstGeom>
              <a:blipFill>
                <a:blip r:embed="rId3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751713D-5D59-EC89-4865-2E96BE8476ED}"/>
                  </a:ext>
                </a:extLst>
              </p:cNvPr>
              <p:cNvSpPr txBox="1"/>
              <p:nvPr/>
            </p:nvSpPr>
            <p:spPr>
              <a:xfrm>
                <a:off x="1466711" y="2350879"/>
                <a:ext cx="195579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 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7751713D-5D59-EC89-4865-2E96BE847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11" y="2350879"/>
                <a:ext cx="1955792" cy="307777"/>
              </a:xfrm>
              <a:prstGeom prst="rect">
                <a:avLst/>
              </a:prstGeom>
              <a:blipFill>
                <a:blip r:embed="rId4"/>
                <a:stretch>
                  <a:fillRect l="-1935" t="-8000" b="-36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Image 27">
            <a:extLst>
              <a:ext uri="{FF2B5EF4-FFF2-40B4-BE49-F238E27FC236}">
                <a16:creationId xmlns:a16="http://schemas.microsoft.com/office/drawing/2014/main" id="{F4258C4B-6D9B-C47A-28A2-B4F6B6C976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804" y="2882894"/>
            <a:ext cx="4421873" cy="350313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897A7BD5-16E7-EC46-D991-89FED47A74D5}"/>
              </a:ext>
            </a:extLst>
          </p:cNvPr>
          <p:cNvSpPr txBox="1"/>
          <p:nvPr/>
        </p:nvSpPr>
        <p:spPr>
          <a:xfrm>
            <a:off x="1294443" y="6300118"/>
            <a:ext cx="3172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K. </a:t>
            </a:r>
            <a:r>
              <a:rPr lang="en-GB" dirty="0" err="1"/>
              <a:t>Verhaegh</a:t>
            </a:r>
            <a:r>
              <a:rPr lang="en-GB" dirty="0"/>
              <a:t>, NF 2023, 2024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6253CD8-EFA2-6B60-D88E-5E1CA99EFE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0662" y="2017918"/>
            <a:ext cx="5273146" cy="3503139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EDC7F4E7-1205-0514-5929-786AC263B910}"/>
              </a:ext>
            </a:extLst>
          </p:cNvPr>
          <p:cNvSpPr txBox="1"/>
          <p:nvPr/>
        </p:nvSpPr>
        <p:spPr>
          <a:xfrm>
            <a:off x="6528060" y="5623035"/>
            <a:ext cx="4656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Strong differences between recent data and</a:t>
            </a:r>
          </a:p>
          <a:p>
            <a:pPr algn="ctr"/>
            <a:r>
              <a:rPr lang="en-GB" dirty="0"/>
              <a:t>EIRENE database on molecular CX</a:t>
            </a:r>
          </a:p>
        </p:txBody>
      </p:sp>
    </p:spTree>
    <p:extLst>
      <p:ext uri="{BB962C8B-B14F-4D97-AF65-F5344CB8AC3E}">
        <p14:creationId xmlns:p14="http://schemas.microsoft.com/office/powerpoint/2010/main" val="3233731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775A4B15-BE12-F17D-12C1-C302E36D4D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1280" y="188550"/>
            <a:ext cx="12241700" cy="461665"/>
          </a:xfrm>
        </p:spPr>
        <p:txBody>
          <a:bodyPr/>
          <a:lstStyle/>
          <a:p>
            <a:r>
              <a:rPr lang="en-GB" noProof="1"/>
              <a:t>Status of A&amp;M database : molecular processes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37F009-FDE1-651E-90A7-C5A664002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25" y="1053320"/>
            <a:ext cx="5461615" cy="475136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C25B098-EA18-5D68-8180-78385753E793}"/>
              </a:ext>
            </a:extLst>
          </p:cNvPr>
          <p:cNvSpPr txBox="1"/>
          <p:nvPr/>
        </p:nvSpPr>
        <p:spPr>
          <a:xfrm>
            <a:off x="3071580" y="667101"/>
            <a:ext cx="183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T.E. Sharp 1970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37A7CC5-873E-97A4-728B-538543FC01CF}"/>
              </a:ext>
            </a:extLst>
          </p:cNvPr>
          <p:cNvCxnSpPr>
            <a:cxnSpLocks/>
          </p:cNvCxnSpPr>
          <p:nvPr/>
        </p:nvCxnSpPr>
        <p:spPr>
          <a:xfrm>
            <a:off x="130315" y="5949350"/>
            <a:ext cx="5389605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F9A8B2A-56E9-F7D2-E4E3-B081C287A47C}"/>
              </a:ext>
            </a:extLst>
          </p:cNvPr>
          <p:cNvCxnSpPr>
            <a:cxnSpLocks/>
          </p:cNvCxnSpPr>
          <p:nvPr/>
        </p:nvCxnSpPr>
        <p:spPr>
          <a:xfrm flipV="1">
            <a:off x="119170" y="764630"/>
            <a:ext cx="144020" cy="518472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531830A1-A1A6-6E11-AE35-33A59389DD1E}"/>
              </a:ext>
            </a:extLst>
          </p:cNvPr>
          <p:cNvSpPr txBox="1"/>
          <p:nvPr/>
        </p:nvSpPr>
        <p:spPr>
          <a:xfrm>
            <a:off x="191180" y="419382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A07A271-D170-E0D0-DF37-BCE8AEF99897}"/>
              </a:ext>
            </a:extLst>
          </p:cNvPr>
          <p:cNvSpPr txBox="1"/>
          <p:nvPr/>
        </p:nvSpPr>
        <p:spPr>
          <a:xfrm>
            <a:off x="2279470" y="6012078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R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48DD75E-B15B-D041-536E-DD36328414A6}"/>
              </a:ext>
            </a:extLst>
          </p:cNvPr>
          <p:cNvSpPr txBox="1"/>
          <p:nvPr/>
        </p:nvSpPr>
        <p:spPr>
          <a:xfrm>
            <a:off x="5581080" y="872209"/>
            <a:ext cx="6645024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A lot more fun than for atoms (electron levels = f(R</a:t>
            </a:r>
            <a:r>
              <a:rPr lang="en-GB" sz="2000" baseline="-25000" noProof="1"/>
              <a:t>H-H</a:t>
            </a:r>
            <a:r>
              <a:rPr lang="en-GB" sz="2000" noProof="1"/>
              <a:t>),</a:t>
            </a:r>
          </a:p>
          <a:p>
            <a:r>
              <a:rPr lang="en-GB" sz="2000" noProof="1"/>
              <a:t>     essentially isotope independent)</a:t>
            </a:r>
          </a:p>
          <a:p>
            <a:endParaRPr lang="en-GB" noProof="1"/>
          </a:p>
          <a:p>
            <a:endParaRPr lang="en-GB" noProof="1"/>
          </a:p>
          <a:p>
            <a:endParaRPr lang="en-GB" noProof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6EEEAE-35B0-B4AB-304C-D729DD2CC942}"/>
              </a:ext>
            </a:extLst>
          </p:cNvPr>
          <p:cNvSpPr/>
          <p:nvPr/>
        </p:nvSpPr>
        <p:spPr>
          <a:xfrm>
            <a:off x="3071580" y="3717040"/>
            <a:ext cx="475928" cy="216030"/>
          </a:xfrm>
          <a:prstGeom prst="rect">
            <a:avLst/>
          </a:prstGeom>
          <a:noFill/>
          <a:ln>
            <a:solidFill>
              <a:srgbClr val="C329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10A932-3A2F-4737-29A5-E5F87EFC4E75}"/>
              </a:ext>
            </a:extLst>
          </p:cNvPr>
          <p:cNvSpPr/>
          <p:nvPr/>
        </p:nvSpPr>
        <p:spPr>
          <a:xfrm>
            <a:off x="4112317" y="3356990"/>
            <a:ext cx="475928" cy="216030"/>
          </a:xfrm>
          <a:prstGeom prst="rect">
            <a:avLst/>
          </a:prstGeom>
          <a:noFill/>
          <a:ln>
            <a:solidFill>
              <a:srgbClr val="C329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957580C7-BA22-E0A4-0689-1FAEC388F3BD}"/>
              </a:ext>
            </a:extLst>
          </p:cNvPr>
          <p:cNvCxnSpPr/>
          <p:nvPr/>
        </p:nvCxnSpPr>
        <p:spPr>
          <a:xfrm>
            <a:off x="1919420" y="3140960"/>
            <a:ext cx="0" cy="288040"/>
          </a:xfrm>
          <a:prstGeom prst="straightConnector1">
            <a:avLst/>
          </a:prstGeom>
          <a:ln w="38100">
            <a:solidFill>
              <a:srgbClr val="C329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D67A99B-5DCD-2F7C-B8D2-BD26A7265CE4}"/>
              </a:ext>
            </a:extLst>
          </p:cNvPr>
          <p:cNvSpPr txBox="1"/>
          <p:nvPr/>
        </p:nvSpPr>
        <p:spPr>
          <a:xfrm>
            <a:off x="5591930" y="4645061"/>
            <a:ext cx="675778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b="1" noProof="1"/>
              <a:t>Vibrationnal state lifetime ~ transport time scales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800" b="1" noProof="1"/>
          </a:p>
          <a:p>
            <a:r>
              <a:rPr lang="en-GB" sz="1800" b="1" noProof="1"/>
              <a:t>      </a:t>
            </a:r>
            <a:r>
              <a:rPr lang="en-GB" sz="2000" b="1" noProof="1"/>
              <a:t>- </a:t>
            </a:r>
            <a:r>
              <a:rPr lang="en-GB" sz="2000" noProof="1"/>
              <a:t>H</a:t>
            </a:r>
            <a:r>
              <a:rPr lang="en-GB" sz="2000" baseline="-25000" noProof="1"/>
              <a:t>2</a:t>
            </a:r>
            <a:r>
              <a:rPr lang="en-GB" sz="2000" noProof="1"/>
              <a:t>(v) should be followed as </a:t>
            </a:r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individual species </a:t>
            </a:r>
          </a:p>
          <a:p>
            <a:r>
              <a:rPr lang="en-GB" sz="2000" noProof="1"/>
              <a:t>      - production mechanisms for </a:t>
            </a:r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H</a:t>
            </a:r>
            <a:r>
              <a:rPr lang="en-GB" sz="2000" baseline="-25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2</a:t>
            </a:r>
            <a:r>
              <a:rPr lang="en-GB" sz="2000" noProof="1">
                <a:solidFill>
                  <a:schemeClr val="accent1">
                    <a:lumMod val="75000"/>
                    <a:lumOff val="25000"/>
                  </a:schemeClr>
                </a:solidFill>
              </a:rPr>
              <a:t>(v) at the surface </a:t>
            </a:r>
            <a:r>
              <a:rPr lang="en-GB" sz="2000" noProof="1"/>
              <a:t>must </a:t>
            </a:r>
          </a:p>
          <a:p>
            <a:r>
              <a:rPr lang="en-GB" sz="2000" noProof="1"/>
              <a:t>        be considered (Rutigliano’s 2011)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5B63D70-DD5A-CD7D-6DF7-E046973270F4}"/>
              </a:ext>
            </a:extLst>
          </p:cNvPr>
          <p:cNvGrpSpPr/>
          <p:nvPr/>
        </p:nvGrpSpPr>
        <p:grpSpPr>
          <a:xfrm>
            <a:off x="1271330" y="3326374"/>
            <a:ext cx="10920670" cy="2118906"/>
            <a:chOff x="1271330" y="3326374"/>
            <a:chExt cx="10920670" cy="2118906"/>
          </a:xfrm>
        </p:grpSpPr>
        <p:cxnSp>
          <p:nvCxnSpPr>
            <p:cNvPr id="48" name="Connecteur droit avec flèche 47">
              <a:extLst>
                <a:ext uri="{FF2B5EF4-FFF2-40B4-BE49-F238E27FC236}">
                  <a16:creationId xmlns:a16="http://schemas.microsoft.com/office/drawing/2014/main" id="{BC6748CB-4FF4-DA91-4839-13939DF00A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5350" y="4365130"/>
              <a:ext cx="0" cy="93580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4D1F4519-5B47-44A0-7DC7-2CE39143BC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1330" y="4077090"/>
              <a:ext cx="0" cy="136819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E0E0495-F721-DAB1-2DBC-A0AC29C03264}"/>
                </a:ext>
              </a:extLst>
            </p:cNvPr>
            <p:cNvSpPr txBox="1"/>
            <p:nvPr/>
          </p:nvSpPr>
          <p:spPr>
            <a:xfrm>
              <a:off x="5615354" y="3326374"/>
              <a:ext cx="6576646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GB" noProof="1">
                <a:solidFill>
                  <a:schemeClr val="accent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en-GB" sz="2000" noProof="1"/>
                <a:t>Transitions rate between electron states depend on </a:t>
              </a:r>
            </a:p>
            <a:p>
              <a:r>
                <a:rPr lang="en-GB" sz="2000" noProof="1"/>
                <a:t>     vibrationnal states (FC factors)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E6EB50E-5DCB-0888-FF5B-EF01CC4B2E93}"/>
              </a:ext>
            </a:extLst>
          </p:cNvPr>
          <p:cNvGrpSpPr/>
          <p:nvPr/>
        </p:nvGrpSpPr>
        <p:grpSpPr>
          <a:xfrm>
            <a:off x="911280" y="2642312"/>
            <a:ext cx="11279816" cy="2874978"/>
            <a:chOff x="911280" y="2642312"/>
            <a:chExt cx="11279816" cy="2874978"/>
          </a:xfrm>
        </p:grpSpPr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D5D66340-E3C1-4108-5022-F3A3B2F49AE9}"/>
                </a:ext>
              </a:extLst>
            </p:cNvPr>
            <p:cNvCxnSpPr>
              <a:cxnSpLocks/>
            </p:cNvCxnSpPr>
            <p:nvPr/>
          </p:nvCxnSpPr>
          <p:spPr>
            <a:xfrm>
              <a:off x="1055300" y="5445280"/>
              <a:ext cx="360050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2B787236-51F8-B554-2CED-76786850F48A}"/>
                </a:ext>
              </a:extLst>
            </p:cNvPr>
            <p:cNvCxnSpPr>
              <a:cxnSpLocks/>
            </p:cNvCxnSpPr>
            <p:nvPr/>
          </p:nvCxnSpPr>
          <p:spPr>
            <a:xfrm>
              <a:off x="983290" y="5373270"/>
              <a:ext cx="504070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060B67BF-E81D-ED24-C3F5-0C4D12B0C779}"/>
                </a:ext>
              </a:extLst>
            </p:cNvPr>
            <p:cNvCxnSpPr>
              <a:cxnSpLocks/>
            </p:cNvCxnSpPr>
            <p:nvPr/>
          </p:nvCxnSpPr>
          <p:spPr>
            <a:xfrm>
              <a:off x="983290" y="5301260"/>
              <a:ext cx="576080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0D1DB297-75A8-2EFD-27E9-03636B4E4A12}"/>
                </a:ext>
              </a:extLst>
            </p:cNvPr>
            <p:cNvCxnSpPr>
              <a:cxnSpLocks/>
            </p:cNvCxnSpPr>
            <p:nvPr/>
          </p:nvCxnSpPr>
          <p:spPr>
            <a:xfrm>
              <a:off x="1055300" y="5517290"/>
              <a:ext cx="288040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AFD45394-76DA-9BAA-B19D-C5427BAAC86D}"/>
                </a:ext>
              </a:extLst>
            </p:cNvPr>
            <p:cNvCxnSpPr>
              <a:cxnSpLocks/>
            </p:cNvCxnSpPr>
            <p:nvPr/>
          </p:nvCxnSpPr>
          <p:spPr>
            <a:xfrm>
              <a:off x="911280" y="4869200"/>
              <a:ext cx="1296180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BC91C5C8-8304-A096-ECBF-4E5C0A38DBDE}"/>
                </a:ext>
              </a:extLst>
            </p:cNvPr>
            <p:cNvCxnSpPr>
              <a:cxnSpLocks/>
            </p:cNvCxnSpPr>
            <p:nvPr/>
          </p:nvCxnSpPr>
          <p:spPr>
            <a:xfrm>
              <a:off x="911280" y="4941210"/>
              <a:ext cx="1152160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1714EED-8716-5DC4-B8A2-748C018DA52E}"/>
                </a:ext>
              </a:extLst>
            </p:cNvPr>
            <p:cNvSpPr txBox="1"/>
            <p:nvPr/>
          </p:nvSpPr>
          <p:spPr>
            <a:xfrm>
              <a:off x="5614450" y="2642312"/>
              <a:ext cx="657664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Ø"/>
                <a:tabLst/>
                <a:defRPr/>
              </a:pPr>
              <a:r>
                <a:rPr kumimoji="0" lang="en-GB" sz="20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Isotope dependant</a:t>
              </a:r>
              <a:r>
                <a:rPr kumimoji="0" lang="en-GB" sz="2000" b="0" i="0" u="none" strike="noStrike" kern="1200" cap="none" spc="0" normalizeH="0" baseline="0" noProof="1">
                  <a:ln>
                    <a:noFill/>
                  </a:ln>
                  <a:solidFill>
                    <a:srgbClr val="00284B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vibrationnal states</a:t>
              </a:r>
              <a:r>
                <a:rPr kumimoji="0" lang="en-GB" sz="20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(v=1-14 for H</a:t>
              </a:r>
              <a:r>
                <a:rPr kumimoji="0" lang="en-GB" sz="2000" b="0" i="0" u="none" strike="noStrike" kern="1200" cap="none" spc="0" normalizeH="0" baseline="-2500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</a:t>
              </a:r>
              <a:r>
                <a:rPr kumimoji="0" lang="en-GB" sz="20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    v=1-21 for D</a:t>
              </a:r>
              <a:r>
                <a:rPr kumimoji="0" lang="en-GB" sz="2000" b="0" i="0" u="none" strike="noStrike" kern="1200" cap="none" spc="0" normalizeH="0" baseline="-2500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</a:t>
              </a:r>
              <a:r>
                <a:rPr kumimoji="0" lang="en-GB" sz="20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)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12A878D-2760-6C0A-7547-D0DE5855EB0F}"/>
              </a:ext>
            </a:extLst>
          </p:cNvPr>
          <p:cNvGrpSpPr/>
          <p:nvPr/>
        </p:nvGrpSpPr>
        <p:grpSpPr>
          <a:xfrm>
            <a:off x="4766590" y="1751602"/>
            <a:ext cx="7425325" cy="3574619"/>
            <a:chOff x="4766590" y="1751602"/>
            <a:chExt cx="7425325" cy="357461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176C27E-4361-366F-BFB5-7FCB6E7660B7}"/>
                </a:ext>
              </a:extLst>
            </p:cNvPr>
            <p:cNvSpPr/>
            <p:nvPr/>
          </p:nvSpPr>
          <p:spPr>
            <a:xfrm>
              <a:off x="4766590" y="2311414"/>
              <a:ext cx="753330" cy="301480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EFF912B-B006-42AA-8751-9591F54523EE}"/>
                </a:ext>
              </a:extLst>
            </p:cNvPr>
            <p:cNvSpPr txBox="1"/>
            <p:nvPr/>
          </p:nvSpPr>
          <p:spPr>
            <a:xfrm>
              <a:off x="5615269" y="1751602"/>
              <a:ext cx="657664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en-GB" sz="2000" noProof="1"/>
                <a:t>Dissociative states leading to H + H*, H</a:t>
              </a:r>
              <a:r>
                <a:rPr lang="en-GB" sz="2000" baseline="30000" noProof="1"/>
                <a:t>+</a:t>
              </a:r>
              <a:r>
                <a:rPr lang="en-GB" sz="2000" noProof="1"/>
                <a:t>+H*, …</a:t>
              </a:r>
            </a:p>
            <a:p>
              <a:pPr marL="285750" indent="-285750">
                <a:buFont typeface="Wingdings" pitchFamily="2" charset="2"/>
                <a:buChar char="Ø"/>
              </a:pPr>
              <a:endParaRPr lang="en-GB" sz="800" noProof="1"/>
            </a:p>
            <a:p>
              <a:r>
                <a:rPr lang="en-GB" sz="2000" noProof="1"/>
                <a:t>    Coupling between atomic and molecular populations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457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9685AE6A-8D05-3A65-29FC-576CA7FC6C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1280" y="188550"/>
            <a:ext cx="12241700" cy="461665"/>
          </a:xfrm>
        </p:spPr>
        <p:txBody>
          <a:bodyPr/>
          <a:lstStyle/>
          <a:p>
            <a:r>
              <a:rPr lang="en-GB" noProof="1"/>
              <a:t>Status of A&amp;M database : molecular processes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056DEE-120D-42CC-F7AF-E3997801D559}"/>
              </a:ext>
            </a:extLst>
          </p:cNvPr>
          <p:cNvSpPr txBox="1"/>
          <p:nvPr/>
        </p:nvSpPr>
        <p:spPr>
          <a:xfrm>
            <a:off x="282549" y="845428"/>
            <a:ext cx="10716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Sensitivity analysis on the current Fujimoto-Sawada CRM (1995) highlights the key role of:</a:t>
            </a:r>
          </a:p>
          <a:p>
            <a:endParaRPr lang="en-GB" sz="800" noProof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54A5A5B-6B7E-99A1-6670-6F111F028DE6}"/>
                  </a:ext>
                </a:extLst>
              </p:cNvPr>
              <p:cNvSpPr txBox="1"/>
              <p:nvPr/>
            </p:nvSpPr>
            <p:spPr>
              <a:xfrm>
                <a:off x="282549" y="2570982"/>
                <a:ext cx="11535787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noProof="1"/>
                  <a:t>    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GB" sz="800" noProof="1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GB" sz="2000" noProof="1">
                    <a:latin typeface="+mj-lt"/>
                  </a:rPr>
                  <a:t>These processes determine the vibrationnal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noProof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GB" sz="2000" b="0" i="1" noProof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noProof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GB" sz="2000" b="0" i="1" noProof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GB" sz="2000" b="0" i="1" noProof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000" noProof="1">
                    <a:latin typeface="+mj-lt"/>
                  </a:rPr>
                  <a:t>. Presently,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noProof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GB" sz="2000" b="0" i="1" noProof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noProof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GB" sz="2000" b="0" i="1" noProof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noProof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GB" sz="2000" noProof="1">
                  <a:latin typeface="+mj-lt"/>
                </a:endParaRPr>
              </a:p>
              <a:p>
                <a:r>
                  <a:rPr lang="en-GB" baseline="-25000" noProof="1"/>
                  <a:t>               </a:t>
                </a:r>
                <a:endParaRPr lang="en-GB" noProof="1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D54A5A5B-6B7E-99A1-6670-6F111F028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49" y="2570982"/>
                <a:ext cx="11535787" cy="1077218"/>
              </a:xfrm>
              <a:prstGeom prst="rect">
                <a:avLst/>
              </a:prstGeom>
              <a:blipFill>
                <a:blip r:embed="rId3"/>
                <a:stretch>
                  <a:fillRect l="-4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4EFC0324-90CA-FC1B-7F21-791FA0DAB9D1}"/>
              </a:ext>
            </a:extLst>
          </p:cNvPr>
          <p:cNvSpPr txBox="1"/>
          <p:nvPr/>
        </p:nvSpPr>
        <p:spPr>
          <a:xfrm>
            <a:off x="282549" y="3457590"/>
            <a:ext cx="115563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b="1" noProof="1"/>
              <a:t>Isotope effects </a:t>
            </a:r>
            <a:r>
              <a:rPr lang="en-GB" sz="2000" noProof="1"/>
              <a:t>are more involved than for atoms </a:t>
            </a:r>
          </a:p>
          <a:p>
            <a:r>
              <a:rPr lang="en-GB" sz="2000" noProof="1"/>
              <a:t>        Nevertheless, proper scalings exist except for dissociative attachment, which has a very strong </a:t>
            </a:r>
          </a:p>
          <a:p>
            <a:r>
              <a:rPr lang="en-GB" sz="2000" noProof="1"/>
              <a:t>        isotopic dependence (process much weaker for D and T than for H)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ECA64E6-8DA7-6E0F-0E70-FA7511CF3911}"/>
              </a:ext>
            </a:extLst>
          </p:cNvPr>
          <p:cNvSpPr txBox="1"/>
          <p:nvPr/>
        </p:nvSpPr>
        <p:spPr>
          <a:xfrm>
            <a:off x="258969" y="4498665"/>
            <a:ext cx="116252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Refinements/additionnal processes can be important for </a:t>
            </a:r>
            <a:r>
              <a:rPr lang="en-GB" sz="2000" b="1" noProof="1"/>
              <a:t>diagnostic purposes </a:t>
            </a:r>
            <a:r>
              <a:rPr lang="en-GB" sz="2000" noProof="1"/>
              <a:t>(e.g. Fulcher band)</a:t>
            </a:r>
          </a:p>
          <a:p>
            <a:r>
              <a:rPr lang="en-GB" sz="2000" baseline="-25000" noProof="1"/>
              <a:t>      </a:t>
            </a:r>
            <a:endParaRPr lang="en-GB" sz="2000" noProof="1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2C9519F-664C-E09E-3E9E-C9F97B01C8BD}"/>
              </a:ext>
            </a:extLst>
          </p:cNvPr>
          <p:cNvSpPr txBox="1"/>
          <p:nvPr/>
        </p:nvSpPr>
        <p:spPr>
          <a:xfrm>
            <a:off x="258969" y="2353141"/>
            <a:ext cx="119064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New, much better-quality data now exist in the literature (Ichihara 2000, Laporta 2021 for H&amp;D, </a:t>
            </a:r>
            <a:r>
              <a:rPr lang="en-GB" sz="2000" dirty="0" err="1"/>
              <a:t>Yacora</a:t>
            </a:r>
            <a:r>
              <a:rPr lang="en-GB" sz="2000" dirty="0"/>
              <a:t>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03642B7-D03B-9AB3-CE60-156A466CCAC0}"/>
                  </a:ext>
                </a:extLst>
              </p:cNvPr>
              <p:cNvSpPr txBox="1"/>
              <p:nvPr/>
            </p:nvSpPr>
            <p:spPr>
              <a:xfrm>
                <a:off x="1775400" y="1246833"/>
                <a:ext cx="10344139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noProof="1">
                    <a:ea typeface="+mn-lt"/>
                    <a:cs typeface="+mn-lt"/>
                  </a:rPr>
                  <a:t>Vibrational excitation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</m:ctrlPr>
                      </m:sSub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 </m:t>
                        </m:r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𝐻</m:t>
                        </m:r>
                      </m:e>
                      <m:sub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</m:ctrlPr>
                      </m:d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𝑣</m:t>
                        </m:r>
                      </m:e>
                    </m:d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+mn-lt"/>
                        <a:cs typeface="+mn-lt"/>
                      </a:rPr>
                      <m:t>+</m:t>
                    </m:r>
                    <m:sSup>
                      <m:sSup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</m:ctrlPr>
                      </m:sSup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𝑒</m:t>
                        </m:r>
                      </m:e>
                      <m:sup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−</m:t>
                        </m:r>
                      </m:sup>
                    </m:sSup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→</m:t>
                    </m:r>
                    <m:sSub>
                      <m:sSub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</m:ctrlPr>
                      </m:sSub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𝐻</m:t>
                        </m:r>
                      </m:e>
                      <m:sub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</m:ctrlPr>
                      </m:d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𝑣</m:t>
                        </m:r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’</m:t>
                        </m:r>
                      </m:e>
                    </m:d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+</m:t>
                    </m:r>
                    <m:sSup>
                      <m:sSup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</m:ctrlPr>
                      </m:sSup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𝑒</m:t>
                        </m:r>
                      </m:e>
                      <m:sup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−</m:t>
                        </m:r>
                      </m:sup>
                    </m:sSup>
                  </m:oMath>
                </a14:m>
                <a:endParaRPr lang="en-GB" sz="2000" noProof="1">
                  <a:ea typeface="Cambria Math" panose="02040503050406030204" pitchFamily="18" charset="0"/>
                  <a:cs typeface="+mn-lt"/>
                  <a:sym typeface="Wingdings" pitchFamily="2" charset="2"/>
                </a:endParaRPr>
              </a:p>
              <a:p>
                <a:r>
                  <a:rPr lang="en-GB" sz="2000" noProof="1">
                    <a:ea typeface="+mn-lt"/>
                    <a:cs typeface="+mn-lt"/>
                  </a:rPr>
                  <a:t>Molecular CX </a:t>
                </a:r>
                <a14:m>
                  <m:oMath xmlns:m="http://schemas.openxmlformats.org/officeDocument/2006/math">
                    <m:r>
                      <a:rPr lang="fr-FR" sz="2000" b="0" i="0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+mn-lt"/>
                        <a:cs typeface="+mn-lt"/>
                      </a:rPr>
                      <m:t>                                 </m:t>
                    </m:r>
                    <m:sSup>
                      <m:sSup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</m:ctrlPr>
                      </m:sSup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𝐻</m:t>
                        </m:r>
                      </m:e>
                      <m:sup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+</m:t>
                        </m:r>
                      </m:sup>
                    </m:sSup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+mn-lt"/>
                        <a:cs typeface="+mn-lt"/>
                      </a:rPr>
                      <m:t>+</m:t>
                    </m:r>
                    <m:sSub>
                      <m:sSub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</m:ctrlPr>
                      </m:sSub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𝐻</m:t>
                        </m:r>
                      </m:e>
                      <m:sub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</m:ctrlPr>
                      </m:d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𝑣</m:t>
                        </m:r>
                      </m:e>
                    </m:d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→</m:t>
                    </m:r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𝐻</m:t>
                    </m:r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+</m:t>
                    </m:r>
                    <m:sSubSup>
                      <m:sSubSup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</m:ctrlPr>
                      </m:sSubSup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𝐻</m:t>
                        </m:r>
                      </m:e>
                      <m:sub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2</m:t>
                        </m:r>
                      </m:sub>
                      <m:sup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+</m:t>
                        </m:r>
                      </m:sup>
                    </m:sSubSup>
                    <m:r>
                      <a:rPr lang="en-GB" sz="2000" b="0" i="0" noProof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 </m:t>
                    </m:r>
                  </m:oMath>
                </a14:m>
                <a:r>
                  <a:rPr lang="en-GB" sz="2000" noProof="1">
                    <a:ea typeface="+mn-lt"/>
                    <a:cs typeface="+mn-lt"/>
                  </a:rPr>
                  <a:t>       resonant for v=4 (H), v=6 (D), …                                          </a:t>
                </a:r>
              </a:p>
              <a:p>
                <a:r>
                  <a:rPr lang="en-GB" sz="2000" noProof="1">
                    <a:ea typeface="+mn-lt"/>
                    <a:cs typeface="+mn-lt"/>
                  </a:rPr>
                  <a:t>dissociative attachment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</m:ctrlPr>
                      </m:sSubPr>
                      <m:e>
                        <m:r>
                          <a:rPr lang="fr-FR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         </m:t>
                        </m:r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𝐻</m:t>
                        </m:r>
                      </m:e>
                      <m:sub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</m:ctrlPr>
                      </m:d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𝑣</m:t>
                        </m:r>
                      </m:e>
                    </m:d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+mn-lt"/>
                        <a:cs typeface="+mn-lt"/>
                      </a:rPr>
                      <m:t>+</m:t>
                    </m:r>
                    <m:sSup>
                      <m:sSup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</m:ctrlPr>
                      </m:sSup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𝑒</m:t>
                        </m:r>
                      </m:e>
                      <m:sup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+mn-lt"/>
                            <a:cs typeface="+mn-lt"/>
                          </a:rPr>
                          <m:t>−</m:t>
                        </m:r>
                      </m:sup>
                    </m:sSup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→</m:t>
                    </m:r>
                    <m:sSubSup>
                      <m:sSubSup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</m:ctrlPr>
                      </m:sSubSup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𝐻</m:t>
                        </m:r>
                      </m:e>
                      <m:sub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2</m:t>
                        </m:r>
                      </m:sub>
                      <m:sup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−</m:t>
                        </m:r>
                      </m:sup>
                    </m:sSubSup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→</m:t>
                    </m:r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𝐻</m:t>
                    </m:r>
                    <m:r>
                      <a:rPr lang="en-GB" sz="2000" b="0" i="1" noProof="1" smtClean="0">
                        <a:solidFill>
                          <a:schemeClr val="accent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lt"/>
                      </a:rPr>
                      <m:t>+</m:t>
                    </m:r>
                    <m:sSup>
                      <m:sSupPr>
                        <m:ctrlP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</m:ctrlPr>
                      </m:sSupPr>
                      <m:e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𝐻</m:t>
                        </m:r>
                      </m:e>
                      <m:sup>
                        <m:r>
                          <a:rPr lang="en-GB" sz="2000" b="0" i="1" noProof="1" smtClean="0">
                            <a:solidFill>
                              <a:schemeClr val="accent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lt"/>
                          </a:rPr>
                          <m:t>−</m:t>
                        </m:r>
                      </m:sup>
                    </m:sSup>
                  </m:oMath>
                </a14:m>
                <a:endParaRPr lang="en-GB" sz="2000" noProof="1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03642B7-D03B-9AB3-CE60-156A466CC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400" y="1246833"/>
                <a:ext cx="10344139" cy="1015663"/>
              </a:xfrm>
              <a:prstGeom prst="rect">
                <a:avLst/>
              </a:prstGeom>
              <a:blipFill>
                <a:blip r:embed="rId4"/>
                <a:stretch>
                  <a:fillRect l="-613" t="-3704" r="-28064" b="-987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73EDE3A1-0827-3078-7003-DF9D9ABE5B9A}"/>
              </a:ext>
            </a:extLst>
          </p:cNvPr>
          <p:cNvSpPr txBox="1"/>
          <p:nvPr/>
        </p:nvSpPr>
        <p:spPr>
          <a:xfrm>
            <a:off x="675936" y="4969775"/>
            <a:ext cx="111860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The main challenge is therefore integration of existing data into CRM models, and inlining </a:t>
            </a:r>
          </a:p>
          <a:p>
            <a:r>
              <a:rPr lang="en-GB" sz="2000" b="1" dirty="0">
                <a:solidFill>
                  <a:srgbClr val="0070C0"/>
                </a:solidFill>
              </a:rPr>
              <a:t>these models to account for parametric dependences. This is the primary focus in TSVV-K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38CD9AB-4BAA-D817-26BD-B920D6BC6121}"/>
              </a:ext>
            </a:extLst>
          </p:cNvPr>
          <p:cNvSpPr txBox="1"/>
          <p:nvPr/>
        </p:nvSpPr>
        <p:spPr>
          <a:xfrm>
            <a:off x="266861" y="5794828"/>
            <a:ext cx="9575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Gyrokinetic code will require cross sections to recompute non-Maxwellian rates  </a:t>
            </a:r>
          </a:p>
        </p:txBody>
      </p:sp>
    </p:spTree>
    <p:extLst>
      <p:ext uri="{BB962C8B-B14F-4D97-AF65-F5344CB8AC3E}">
        <p14:creationId xmlns:p14="http://schemas.microsoft.com/office/powerpoint/2010/main" val="172468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4" grpId="0"/>
      <p:bldP spid="15" grpId="0"/>
      <p:bldP spid="1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84E7A-E8EA-371E-0163-CAF41E7D1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B1632CA-9185-8A8C-BBC8-382F91B7B1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23696" y="2914214"/>
            <a:ext cx="8208934" cy="1128514"/>
          </a:xfrm>
        </p:spPr>
        <p:txBody>
          <a:bodyPr/>
          <a:lstStyle/>
          <a:p>
            <a:r>
              <a:rPr lang="fr-FR" dirty="0"/>
              <a:t>Gaps &amp; limitations : performance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7E13C3-2EBB-7E4D-77D7-1F49A48329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0020" y="2249930"/>
            <a:ext cx="8208934" cy="664284"/>
          </a:xfrm>
        </p:spPr>
        <p:txBody>
          <a:bodyPr/>
          <a:lstStyle/>
          <a:p>
            <a:r>
              <a:rPr lang="fr-FR" dirty="0"/>
              <a:t>Neutral </a:t>
            </a:r>
            <a:r>
              <a:rPr lang="fr-FR" dirty="0" err="1"/>
              <a:t>gas</a:t>
            </a:r>
            <a:r>
              <a:rPr lang="fr-FR" dirty="0"/>
              <a:t> </a:t>
            </a:r>
            <a:r>
              <a:rPr lang="fr-FR" dirty="0" err="1"/>
              <a:t>dynamics</a:t>
            </a:r>
            <a:r>
              <a:rPr lang="fr-FR" dirty="0"/>
              <a:t> at the </a:t>
            </a:r>
            <a:r>
              <a:rPr lang="fr-FR" dirty="0" err="1"/>
              <a:t>edge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7259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D6834995-A08B-1FA9-70B5-801119086A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47660" y="143550"/>
            <a:ext cx="12601750" cy="461665"/>
          </a:xfrm>
        </p:spPr>
        <p:txBody>
          <a:bodyPr/>
          <a:lstStyle/>
          <a:p>
            <a:r>
              <a:rPr lang="en-GB" noProof="1"/>
              <a:t>The cost of neutrals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22E959E-AD64-1884-DEF9-523CF73A5605}"/>
                  </a:ext>
                </a:extLst>
              </p:cNvPr>
              <p:cNvSpPr txBox="1"/>
              <p:nvPr/>
            </p:nvSpPr>
            <p:spPr>
              <a:xfrm>
                <a:off x="-554" y="900548"/>
                <a:ext cx="13321850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GB" sz="2000" noProof="1"/>
                  <a:t>Adding neutrals means </a:t>
                </a:r>
                <a:r>
                  <a:rPr lang="en-GB" sz="2000" noProof="1">
                    <a:solidFill>
                      <a:schemeClr val="accent1">
                        <a:lumMod val="75000"/>
                        <a:lumOff val="25000"/>
                      </a:schemeClr>
                    </a:solidFill>
                  </a:rPr>
                  <a:t>paying three times </a:t>
                </a:r>
                <a:r>
                  <a:rPr lang="en-GB" sz="2000" noProof="1"/>
                  <a:t>CPU-wise : </a:t>
                </a:r>
              </a:p>
              <a:p>
                <a:endParaRPr lang="en-GB" sz="800" noProof="1"/>
              </a:p>
              <a:p>
                <a:r>
                  <a:rPr lang="en-GB" sz="2000" noProof="1"/>
                  <a:t>            1) cost of neutral model itself,</a:t>
                </a:r>
              </a:p>
              <a:p>
                <a:r>
                  <a:rPr lang="en-GB" sz="2000" noProof="1"/>
                  <a:t>            2) (much) increased physical time needed to reach particle balance (</a:t>
                </a:r>
                <a14:m>
                  <m:oMath xmlns:m="http://schemas.openxmlformats.org/officeDocument/2006/math">
                    <m:r>
                      <a:rPr lang="en-GB" sz="2000" b="0" i="1" noProof="1" dirty="0" smtClean="0">
                        <a:latin typeface="Cambria Math" panose="02040503050406030204" pitchFamily="18" charset="0"/>
                      </a:rPr>
                      <m:t>1/(1−</m:t>
                    </m:r>
                    <m:r>
                      <m:rPr>
                        <m:sty m:val="p"/>
                      </m:rPr>
                      <a:rPr lang="en-GB" sz="2000" b="0" i="1" noProof="1" dirty="0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en-GB" sz="2000" b="0" i="1" noProof="1" dirty="0" smtClean="0">
                        <a:latin typeface="Cambria Math" panose="02040503050406030204" pitchFamily="18" charset="0"/>
                      </a:rPr>
                      <m:t>) </m:t>
                    </m:r>
                    <m:r>
                      <m:rPr>
                        <m:sty m:val="p"/>
                      </m:rPr>
                      <a:rPr lang="fr-FR" sz="2000" b="0" i="1" noProof="1" dirty="0" smtClean="0">
                        <a:latin typeface="Cambria Math" panose="02040503050406030204" pitchFamily="18" charset="0"/>
                      </a:rPr>
                      <m:t>factor</m:t>
                    </m:r>
                    <m:r>
                      <a:rPr lang="en-GB" sz="2000" b="0" i="1" noProof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noProof="1"/>
                  <a:t>,</a:t>
                </a:r>
              </a:p>
              <a:p>
                <a:r>
                  <a:rPr lang="en-GB" sz="2000" noProof="1"/>
                  <a:t>            3) additional constrains on the numerics of the plasma code (very non-linear reactive terms </a:t>
                </a:r>
              </a:p>
              <a:p>
                <a:r>
                  <a:rPr lang="en-GB" sz="2000" noProof="1"/>
                  <a:t>                dominant over transport), forcing smaller time steps between calls to neutral models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922E959E-AD64-1884-DEF9-523CF73A5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4" y="900548"/>
                <a:ext cx="13321850" cy="1754326"/>
              </a:xfrm>
              <a:prstGeom prst="rect">
                <a:avLst/>
              </a:prstGeom>
              <a:blipFill>
                <a:blip r:embed="rId2"/>
                <a:stretch>
                  <a:fillRect l="-477" t="-2158" b="-50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8A0B0D-8A37-3050-FD36-3F165082C4A9}"/>
              </a:ext>
            </a:extLst>
          </p:cNvPr>
          <p:cNvGrpSpPr/>
          <p:nvPr/>
        </p:nvGrpSpPr>
        <p:grpSpPr>
          <a:xfrm>
            <a:off x="-554" y="2872281"/>
            <a:ext cx="11678453" cy="3746890"/>
            <a:chOff x="-554" y="2872281"/>
            <a:chExt cx="11678453" cy="3746890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8AF1048D-D5AE-D5C3-10F6-785A71F95500}"/>
                </a:ext>
              </a:extLst>
            </p:cNvPr>
            <p:cNvSpPr txBox="1"/>
            <p:nvPr/>
          </p:nvSpPr>
          <p:spPr>
            <a:xfrm>
              <a:off x="-554" y="2872281"/>
              <a:ext cx="116784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en-GB" sz="2000" noProof="1"/>
                <a:t>In burning plasma machine conditions, with detached divertor, </a:t>
              </a:r>
              <a:r>
                <a:rPr lang="en-GB" sz="2000" b="1" noProof="1"/>
                <a:t>all three items</a:t>
              </a:r>
              <a:r>
                <a:rPr lang="en-GB" sz="2000" noProof="1"/>
                <a:t> become more severe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D0296B2-6C28-7CAF-8351-B2CCF25C75CD}"/>
                </a:ext>
              </a:extLst>
            </p:cNvPr>
            <p:cNvSpPr txBox="1"/>
            <p:nvPr/>
          </p:nvSpPr>
          <p:spPr>
            <a:xfrm>
              <a:off x="911280" y="4293120"/>
              <a:ext cx="9294532" cy="15388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/>
                <a:t>2) and 3) are at the interface between plasma codes and neutral transport codes</a:t>
              </a:r>
            </a:p>
            <a:p>
              <a:endParaRPr lang="en-GB" dirty="0"/>
            </a:p>
            <a:p>
              <a:pPr marL="342900" indent="-342900">
                <a:buAutoNum type="arabicParenR"/>
              </a:pPr>
              <a:r>
                <a:rPr lang="en-GB" sz="2000" dirty="0"/>
                <a:t>Is the focus here. Can be addressed by </a:t>
              </a:r>
            </a:p>
            <a:p>
              <a:pPr marL="342900" indent="-342900">
                <a:buAutoNum type="arabicParenR"/>
              </a:pPr>
              <a:endParaRPr lang="en-GB" dirty="0"/>
            </a:p>
            <a:p>
              <a:r>
                <a:rPr lang="en-GB" dirty="0"/>
                <a:t>  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3F7F960-EF0C-85B5-A97C-DC4FAAA98CB7}"/>
                </a:ext>
              </a:extLst>
            </p:cNvPr>
            <p:cNvSpPr txBox="1"/>
            <p:nvPr/>
          </p:nvSpPr>
          <p:spPr>
            <a:xfrm>
              <a:off x="1705379" y="3355137"/>
              <a:ext cx="824296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dirty="0"/>
                <a:t>This regime is currently addressed only by mean field codes, </a:t>
              </a:r>
            </a:p>
            <a:p>
              <a:pPr algn="ctr"/>
              <a:r>
                <a:rPr lang="en-GB" sz="2000" dirty="0"/>
                <a:t>no compromise on the neutral physics if divertor heat load is the focus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F40955B-878C-9C97-A91F-C73791AD3370}"/>
                </a:ext>
              </a:extLst>
            </p:cNvPr>
            <p:cNvSpPr txBox="1"/>
            <p:nvPr/>
          </p:nvSpPr>
          <p:spPr>
            <a:xfrm>
              <a:off x="1415350" y="5295732"/>
              <a:ext cx="993413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/>
                <a:t>Accelerating EIRENE (ongoing refactoring, GPU – but massive undertaking 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/>
                <a:t>Developing a deterministic kinetic solver ? Can the full physics be accommodated ?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/>
                <a:t>Further developing fluid/kinetic hybrid models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0383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3C95D-31FD-70F1-9E71-1B64C8F11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105D439A-F627-4821-0B46-A5D38120D7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47660" y="143550"/>
            <a:ext cx="12601750" cy="461665"/>
          </a:xfrm>
        </p:spPr>
        <p:txBody>
          <a:bodyPr/>
          <a:lstStyle/>
          <a:p>
            <a:r>
              <a:rPr lang="en-GB" noProof="1"/>
              <a:t>The cost of neutrals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0CA08DA-C7C1-1746-29B5-910D4D3C3AD1}"/>
                  </a:ext>
                </a:extLst>
              </p:cNvPr>
              <p:cNvSpPr txBox="1"/>
              <p:nvPr/>
            </p:nvSpPr>
            <p:spPr>
              <a:xfrm>
                <a:off x="-554" y="900548"/>
                <a:ext cx="13321850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GB" sz="2000" noProof="1"/>
                  <a:t>Adding neutrals means </a:t>
                </a:r>
                <a:r>
                  <a:rPr lang="en-GB" sz="2000" noProof="1">
                    <a:solidFill>
                      <a:schemeClr val="accent1">
                        <a:lumMod val="75000"/>
                        <a:lumOff val="25000"/>
                      </a:schemeClr>
                    </a:solidFill>
                  </a:rPr>
                  <a:t>paying three times </a:t>
                </a:r>
                <a:r>
                  <a:rPr lang="en-GB" sz="2000" noProof="1"/>
                  <a:t>CPU-wise : </a:t>
                </a:r>
              </a:p>
              <a:p>
                <a:endParaRPr lang="en-GB" sz="800" noProof="1"/>
              </a:p>
              <a:p>
                <a:r>
                  <a:rPr lang="en-GB" sz="2000" noProof="1"/>
                  <a:t>            1) cost of neutral model itself,</a:t>
                </a:r>
              </a:p>
              <a:p>
                <a:r>
                  <a:rPr lang="en-GB" sz="2000" noProof="1"/>
                  <a:t>            2) (much) increased physical time needed to reach particle balance ( </a:t>
                </a:r>
                <a14:m>
                  <m:oMath xmlns:m="http://schemas.openxmlformats.org/officeDocument/2006/math">
                    <m:r>
                      <a:rPr lang="en-GB" sz="2000" b="0" i="1" noProof="1" dirty="0" smtClean="0">
                        <a:latin typeface="Cambria Math" panose="02040503050406030204" pitchFamily="18" charset="0"/>
                      </a:rPr>
                      <m:t>1/(1−</m:t>
                    </m:r>
                    <m:r>
                      <m:rPr>
                        <m:sty m:val="p"/>
                      </m:rPr>
                      <a:rPr lang="en-GB" sz="2000" b="0" i="1" noProof="1" dirty="0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en-GB" sz="2000" b="0" i="1" noProof="1" dirty="0" smtClean="0">
                        <a:latin typeface="Cambria Math" panose="02040503050406030204" pitchFamily="18" charset="0"/>
                      </a:rPr>
                      <m:t>) </m:t>
                    </m:r>
                    <m:r>
                      <m:rPr>
                        <m:sty m:val="p"/>
                      </m:rPr>
                      <a:rPr lang="fr-FR" sz="2000" b="0" i="1" noProof="1" dirty="0" smtClean="0">
                        <a:latin typeface="Cambria Math" panose="02040503050406030204" pitchFamily="18" charset="0"/>
                      </a:rPr>
                      <m:t>factor</m:t>
                    </m:r>
                    <m:r>
                      <a:rPr lang="fr-FR" sz="2000" b="0" i="1" noProof="1" dirty="0" smtClean="0">
                        <a:latin typeface="Cambria Math" panose="02040503050406030204" pitchFamily="18" charset="0"/>
                      </a:rPr>
                      <m:t> …)</m:t>
                    </m:r>
                  </m:oMath>
                </a14:m>
                <a:r>
                  <a:rPr lang="en-GB" sz="2000" noProof="1"/>
                  <a:t>,</a:t>
                </a:r>
              </a:p>
              <a:p>
                <a:r>
                  <a:rPr lang="en-GB" sz="2000" noProof="1"/>
                  <a:t>            3) additional constrains on the numerics of the plasma code (very non-linear reactive terms </a:t>
                </a:r>
              </a:p>
              <a:p>
                <a:r>
                  <a:rPr lang="en-GB" sz="2000" noProof="1"/>
                  <a:t>                dominant over transport), forcing smaller time steps between calls to neutral models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00CA08DA-C7C1-1746-29B5-910D4D3C3A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4" y="900548"/>
                <a:ext cx="13321850" cy="1754326"/>
              </a:xfrm>
              <a:prstGeom prst="rect">
                <a:avLst/>
              </a:prstGeom>
              <a:blipFill>
                <a:blip r:embed="rId2"/>
                <a:stretch>
                  <a:fillRect l="-477" t="-2158" b="-50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AA202BAC-D41D-AD00-B287-0705ABB75622}"/>
              </a:ext>
            </a:extLst>
          </p:cNvPr>
          <p:cNvSpPr txBox="1"/>
          <p:nvPr/>
        </p:nvSpPr>
        <p:spPr>
          <a:xfrm>
            <a:off x="623240" y="4115670"/>
            <a:ext cx="1140408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noProof="1"/>
          </a:p>
          <a:p>
            <a:r>
              <a:rPr lang="en-GB" sz="2000" noProof="1"/>
              <a:t>- </a:t>
            </a:r>
            <a:r>
              <a:rPr lang="en-GB" sz="2000" b="1" noProof="1"/>
              <a:t>Memory</a:t>
            </a:r>
            <a:r>
              <a:rPr lang="en-GB" sz="2000" noProof="1"/>
              <a:t> becomes an issue (in EIRENE, dominated by tallies, i.e. input and output fields, ~ 100+)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7F299C-F027-7450-8AED-21B8BD3FE103}"/>
              </a:ext>
            </a:extLst>
          </p:cNvPr>
          <p:cNvSpPr txBox="1"/>
          <p:nvPr/>
        </p:nvSpPr>
        <p:spPr>
          <a:xfrm>
            <a:off x="11011" y="2983630"/>
            <a:ext cx="1219436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For 3D turbulence simulations of current devices, 2) is likely the most serious penalty provided the goal </a:t>
            </a:r>
          </a:p>
          <a:p>
            <a:r>
              <a:rPr lang="en-GB" sz="2000" noProof="1"/>
              <a:t>    is to converge global mean profiles.</a:t>
            </a:r>
          </a:p>
          <a:p>
            <a:r>
              <a:rPr lang="en-GB" noProof="1"/>
              <a:t>   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1521BDE-D61B-578E-394E-08656B381432}"/>
              </a:ext>
            </a:extLst>
          </p:cNvPr>
          <p:cNvSpPr txBox="1"/>
          <p:nvPr/>
        </p:nvSpPr>
        <p:spPr>
          <a:xfrm>
            <a:off x="1415350" y="4874217"/>
            <a:ext cx="101300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OpenMP parallelisation on top of existing MPI : factor of 10 with good parallel efficiency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A4A014-07FB-B19D-59B9-310E4EFB2E44}"/>
              </a:ext>
            </a:extLst>
          </p:cNvPr>
          <p:cNvSpPr txBox="1"/>
          <p:nvPr/>
        </p:nvSpPr>
        <p:spPr>
          <a:xfrm>
            <a:off x="-554" y="3803017"/>
            <a:ext cx="5081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    Other technical issues become pressing: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572C7B-2E43-F947-2741-3F5AAA008C7B}"/>
              </a:ext>
            </a:extLst>
          </p:cNvPr>
          <p:cNvSpPr txBox="1"/>
          <p:nvPr/>
        </p:nvSpPr>
        <p:spPr>
          <a:xfrm>
            <a:off x="623240" y="5757397"/>
            <a:ext cx="9747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1"/>
              <a:t>- Porting to GPU to use the same hardware as TSVV-B/C codes (and accelerate …)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FB6140-858F-B3D5-8E2B-05808D472C45}"/>
              </a:ext>
            </a:extLst>
          </p:cNvPr>
          <p:cNvSpPr txBox="1"/>
          <p:nvPr/>
        </p:nvSpPr>
        <p:spPr>
          <a:xfrm>
            <a:off x="1415349" y="5281738"/>
            <a:ext cx="10528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Ultimately domain decomposition will be mandatory (tested on the EIRON simplified model)</a:t>
            </a:r>
          </a:p>
        </p:txBody>
      </p:sp>
    </p:spTree>
    <p:extLst>
      <p:ext uri="{BB962C8B-B14F-4D97-AF65-F5344CB8AC3E}">
        <p14:creationId xmlns:p14="http://schemas.microsoft.com/office/powerpoint/2010/main" val="2049718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4C1787-5240-0851-17DC-877BA5C36F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9370" y="224343"/>
            <a:ext cx="9433310" cy="1080490"/>
          </a:xfrm>
        </p:spPr>
        <p:txBody>
          <a:bodyPr/>
          <a:lstStyle/>
          <a:p>
            <a:r>
              <a:rPr lang="fr-FR" dirty="0" err="1"/>
              <a:t>Improving</a:t>
            </a:r>
            <a:r>
              <a:rPr lang="fr-FR" dirty="0"/>
              <a:t> interface to </a:t>
            </a:r>
            <a:r>
              <a:rPr lang="fr-FR" dirty="0" err="1"/>
              <a:t>fluid</a:t>
            </a:r>
            <a:r>
              <a:rPr lang="fr-FR" dirty="0"/>
              <a:t> codes : STYX2.0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D0F238-4203-82D3-40FD-C1B19461CE23}"/>
              </a:ext>
            </a:extLst>
          </p:cNvPr>
          <p:cNvSpPr txBox="1"/>
          <p:nvPr/>
        </p:nvSpPr>
        <p:spPr>
          <a:xfrm>
            <a:off x="462455" y="914401"/>
            <a:ext cx="1147480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STYX1.0 is the interface used in Soledeg3X-EIRENE since more than 10 years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20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STYX2.0 redevelopped from scratch to improve maintanability (separate repos), modularity, data </a:t>
            </a:r>
          </a:p>
          <a:p>
            <a:r>
              <a:rPr lang="en-GB" sz="2000" noProof="1"/>
              <a:t>     exchange, input format (JSON), HDF5 output. Joint work with TSVV3/B.</a:t>
            </a:r>
          </a:p>
          <a:p>
            <a:endParaRPr lang="en-GB" sz="20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Basic version in final testing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Test with other plasma solver foreseen in </a:t>
            </a:r>
          </a:p>
          <a:p>
            <a:r>
              <a:rPr lang="en-GB" sz="2000" noProof="1"/>
              <a:t>    TSVV-B, making all the TSVV-K models available</a:t>
            </a:r>
          </a:p>
          <a:p>
            <a:endParaRPr lang="en-GB" sz="2000" noProof="1"/>
          </a:p>
          <a:p>
            <a:r>
              <a:rPr lang="en-GB" noProof="1"/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noProof="1"/>
          </a:p>
          <a:p>
            <a:pPr marL="285750" indent="-285750">
              <a:buFont typeface="Wingdings" pitchFamily="2" charset="2"/>
              <a:buChar char="Ø"/>
            </a:pPr>
            <a:endParaRPr lang="en-GB" noProof="1"/>
          </a:p>
        </p:txBody>
      </p:sp>
      <p:pic>
        <p:nvPicPr>
          <p:cNvPr id="7" name="Image 1" descr="image008">
            <a:extLst>
              <a:ext uri="{FF2B5EF4-FFF2-40B4-BE49-F238E27FC236}">
                <a16:creationId xmlns:a16="http://schemas.microsoft.com/office/drawing/2014/main" id="{A4B91E4B-B35F-8678-7BA8-8AB106D037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0" r="19598"/>
          <a:stretch/>
        </p:blipFill>
        <p:spPr bwMode="auto">
          <a:xfrm>
            <a:off x="6311413" y="2996940"/>
            <a:ext cx="5899492" cy="282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6A61ED-C323-8B23-2D82-7F288873CA8E}"/>
              </a:ext>
            </a:extLst>
          </p:cNvPr>
          <p:cNvSpPr/>
          <p:nvPr/>
        </p:nvSpPr>
        <p:spPr>
          <a:xfrm>
            <a:off x="6898545" y="2250037"/>
            <a:ext cx="4719183" cy="7469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r>
              <a:rPr lang="fr-FR" sz="1600" b="1" i="1" dirty="0">
                <a:solidFill>
                  <a:schemeClr val="tx1"/>
                </a:solidFill>
              </a:rPr>
              <a:t>SOLEDGE3X-STYX2.0 </a:t>
            </a:r>
            <a:r>
              <a:rPr lang="fr-FR" sz="1600" b="1" i="1" dirty="0" err="1">
                <a:solidFill>
                  <a:schemeClr val="tx1"/>
                </a:solidFill>
              </a:rPr>
              <a:t>coupled</a:t>
            </a:r>
            <a:r>
              <a:rPr lang="fr-FR" sz="1600" b="1" i="1" dirty="0">
                <a:solidFill>
                  <a:schemeClr val="tx1"/>
                </a:solidFill>
              </a:rPr>
              <a:t> </a:t>
            </a:r>
            <a:r>
              <a:rPr lang="fr-FR" sz="1600" b="1" i="1" dirty="0" err="1">
                <a:solidFill>
                  <a:schemeClr val="tx1"/>
                </a:solidFill>
              </a:rPr>
              <a:t>run</a:t>
            </a:r>
            <a:r>
              <a:rPr lang="fr-FR" sz="1600" b="1" i="1" dirty="0">
                <a:solidFill>
                  <a:schemeClr val="tx1"/>
                </a:solidFill>
              </a:rPr>
              <a:t> test </a:t>
            </a:r>
            <a:r>
              <a:rPr lang="fr-FR" sz="1600" b="1" i="1" dirty="0" err="1">
                <a:solidFill>
                  <a:schemeClr val="tx1"/>
                </a:solidFill>
              </a:rPr>
              <a:t>run</a:t>
            </a:r>
            <a:r>
              <a:rPr lang="fr-FR" sz="1600" b="1" i="1" dirty="0">
                <a:solidFill>
                  <a:schemeClr val="tx1"/>
                </a:solidFill>
              </a:rPr>
              <a:t>:</a:t>
            </a:r>
            <a:br>
              <a:rPr lang="fr-FR" sz="1600" b="1" i="1" dirty="0">
                <a:solidFill>
                  <a:schemeClr val="tx1"/>
                </a:solidFill>
              </a:rPr>
            </a:br>
            <a:r>
              <a:rPr lang="fr-FR" sz="1600" i="1" dirty="0" err="1">
                <a:solidFill>
                  <a:schemeClr val="tx1"/>
                </a:solidFill>
              </a:rPr>
              <a:t>Particle</a:t>
            </a:r>
            <a:r>
              <a:rPr lang="fr-FR" sz="1600" i="1" dirty="0">
                <a:solidFill>
                  <a:schemeClr val="tx1"/>
                </a:solidFill>
              </a:rPr>
              <a:t> source per stratum</a:t>
            </a:r>
            <a:endParaRPr lang="fr-FR" sz="1600" b="1" i="1" dirty="0">
              <a:solidFill>
                <a:schemeClr val="tx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93BA5F9-5E4B-000B-4103-4D9664D43C4E}"/>
              </a:ext>
            </a:extLst>
          </p:cNvPr>
          <p:cNvSpPr txBox="1"/>
          <p:nvPr/>
        </p:nvSpPr>
        <p:spPr>
          <a:xfrm>
            <a:off x="8704139" y="59088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N. </a:t>
            </a:r>
            <a:r>
              <a:rPr lang="fr-FR" dirty="0" err="1"/>
              <a:t>Rivals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41707A-B011-63CC-4331-6E508AD76825}"/>
              </a:ext>
            </a:extLst>
          </p:cNvPr>
          <p:cNvSpPr txBox="1"/>
          <p:nvPr/>
        </p:nvSpPr>
        <p:spPr>
          <a:xfrm>
            <a:off x="468593" y="3926110"/>
            <a:ext cx="610496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TSSV-B : </a:t>
            </a:r>
            <a:r>
              <a:rPr lang="en-GB" sz="2000" b="1" noProof="1"/>
              <a:t>decoupling the plasma code grid </a:t>
            </a:r>
          </a:p>
          <a:p>
            <a:r>
              <a:rPr lang="en-GB" sz="2000" b="1" noProof="1"/>
              <a:t>     </a:t>
            </a:r>
            <a:r>
              <a:rPr lang="en-GB" sz="2000" noProof="1"/>
              <a:t>and the EIRENE grid </a:t>
            </a:r>
          </a:p>
          <a:p>
            <a:r>
              <a:rPr lang="en-GB" sz="2000" noProof="1"/>
              <a:t>     </a:t>
            </a:r>
          </a:p>
          <a:p>
            <a:r>
              <a:rPr lang="en-GB" sz="2000" noProof="1"/>
              <a:t>     No need to run the neutrals on a Larmor radius</a:t>
            </a:r>
          </a:p>
          <a:p>
            <a:r>
              <a:rPr lang="en-GB" sz="2000" noProof="1"/>
              <a:t>     scale grid everywhere ! </a:t>
            </a:r>
          </a:p>
          <a:p>
            <a:r>
              <a:rPr lang="en-GB" sz="2000" noProof="1"/>
              <a:t>     </a:t>
            </a:r>
          </a:p>
          <a:p>
            <a:r>
              <a:rPr lang="en-GB" sz="2000" noProof="1"/>
              <a:t>     Strong reduction of memory footprint expected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503123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3B1FF-1502-D9B5-36EB-E00B0138D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58A96C3-D9DE-BD0B-E7F4-402ABFA0AF1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151730" y="3146871"/>
            <a:ext cx="9649134" cy="564257"/>
          </a:xfrm>
        </p:spPr>
        <p:txBody>
          <a:bodyPr/>
          <a:lstStyle/>
          <a:p>
            <a:r>
              <a:rPr lang="fr-FR" dirty="0"/>
              <a:t>Conclusions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FA9FB3-5A21-A5F7-93D3-4E04BC14D5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0020" y="2249930"/>
            <a:ext cx="8208934" cy="664284"/>
          </a:xfrm>
        </p:spPr>
        <p:txBody>
          <a:bodyPr/>
          <a:lstStyle/>
          <a:p>
            <a:r>
              <a:rPr lang="fr-FR" dirty="0"/>
              <a:t>Neutral </a:t>
            </a:r>
            <a:r>
              <a:rPr lang="fr-FR" dirty="0" err="1"/>
              <a:t>gas</a:t>
            </a:r>
            <a:r>
              <a:rPr lang="fr-FR" dirty="0"/>
              <a:t> </a:t>
            </a:r>
            <a:r>
              <a:rPr lang="fr-FR" dirty="0" err="1"/>
              <a:t>dynamics</a:t>
            </a:r>
            <a:r>
              <a:rPr lang="fr-FR" dirty="0"/>
              <a:t> at the </a:t>
            </a:r>
            <a:r>
              <a:rPr lang="fr-FR" dirty="0" err="1"/>
              <a:t>edge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5810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47DAA44E-E8FC-9AE8-C9BC-926F25AA92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31630" y="148500"/>
            <a:ext cx="10441245" cy="461665"/>
          </a:xfrm>
        </p:spPr>
        <p:txBody>
          <a:bodyPr/>
          <a:lstStyle/>
          <a:p>
            <a:r>
              <a:rPr lang="en-GB" noProof="1"/>
              <a:t>Take away messages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ADF6321-6B1E-7829-C159-F2036226F35C}"/>
              </a:ext>
            </a:extLst>
          </p:cNvPr>
          <p:cNvSpPr txBox="1"/>
          <p:nvPr/>
        </p:nvSpPr>
        <p:spPr>
          <a:xfrm>
            <a:off x="263190" y="832150"/>
            <a:ext cx="12060161" cy="594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Lots of progress in neutral gas modelling over the last years due to continued support through TSVV-K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20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Solving for kinetic neutrals is a complex multi-species 6D problem. </a:t>
            </a:r>
          </a:p>
          <a:p>
            <a:r>
              <a:rPr lang="en-GB" sz="2000" noProof="1"/>
              <a:t>                                  Such level of fidelity is mandatory for dissipative divertor studies </a:t>
            </a:r>
          </a:p>
          <a:p>
            <a:endParaRPr lang="en-GB" sz="20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Especially taxing for ITER sized machines, the cost of the neutral model being only one of the factors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20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A hierarchy of models has been established, from kinetic to fluid with hybrids in between. </a:t>
            </a:r>
          </a:p>
          <a:p>
            <a:r>
              <a:rPr lang="en-GB" sz="2000" noProof="1"/>
              <a:t>     Allows to adjust the level of descriptions to the applications. Development still under way (molecules, </a:t>
            </a:r>
          </a:p>
          <a:p>
            <a:r>
              <a:rPr lang="en-GB" sz="2000" noProof="1"/>
              <a:t>     KDMC)</a:t>
            </a:r>
          </a:p>
          <a:p>
            <a:endParaRPr lang="en-GB" sz="20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Going towards a domain decomposed and GPU kinetic solver will require continued support </a:t>
            </a:r>
          </a:p>
          <a:p>
            <a:r>
              <a:rPr lang="en-GB" sz="2000" noProof="1"/>
              <a:t>    and a committed consortium in the years to come. AI agentic coding may be the key.</a:t>
            </a:r>
          </a:p>
          <a:p>
            <a:endParaRPr lang="en-GB" sz="20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In reactor conditions A&amp;M physics become more complex, CRM models currently in use in EIRENE </a:t>
            </a:r>
          </a:p>
          <a:p>
            <a:r>
              <a:rPr lang="en-GB" sz="2000" noProof="1"/>
              <a:t>    are under revision and must be included in the code to account for key parametric dependences </a:t>
            </a:r>
          </a:p>
          <a:p>
            <a:r>
              <a:rPr lang="en-GB" sz="2000" noProof="1"/>
              <a:t>    (opacity, vibrational distribution)</a:t>
            </a:r>
          </a:p>
          <a:p>
            <a:endParaRPr lang="en-GB" sz="2000" noProof="1"/>
          </a:p>
          <a:p>
            <a:r>
              <a:rPr lang="en-GB" sz="2000" noProof="1"/>
              <a:t>         </a:t>
            </a:r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463773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49D09B-17C6-DA4D-4B40-52E0974917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83065" y="2888755"/>
            <a:ext cx="8208935" cy="1080490"/>
          </a:xfrm>
        </p:spPr>
        <p:txBody>
          <a:bodyPr/>
          <a:lstStyle/>
          <a:p>
            <a:r>
              <a:rPr lang="fr-FR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5569364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ECFE5EF-3870-1989-3DA2-B16D014AC2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7410" y="332570"/>
            <a:ext cx="11089335" cy="461665"/>
          </a:xfrm>
        </p:spPr>
        <p:txBody>
          <a:bodyPr/>
          <a:lstStyle/>
          <a:p>
            <a:r>
              <a:rPr lang="en-GB" noProof="1"/>
              <a:t>Other hybrid fluid kinetic approaches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0E09C20-B48C-C5F6-DFA6-540FC6F09240}"/>
              </a:ext>
            </a:extLst>
          </p:cNvPr>
          <p:cNvSpPr txBox="1"/>
          <p:nvPr/>
        </p:nvSpPr>
        <p:spPr>
          <a:xfrm>
            <a:off x="623240" y="1196690"/>
            <a:ext cx="7892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Hybrid models without a fluid code : Kinetic Diffusion Monte Carlo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3B571B8-C0D9-16D6-5C0E-455C9FAF940E}"/>
              </a:ext>
            </a:extLst>
          </p:cNvPr>
          <p:cNvGrpSpPr/>
          <p:nvPr/>
        </p:nvGrpSpPr>
        <p:grpSpPr>
          <a:xfrm>
            <a:off x="628501" y="4335887"/>
            <a:ext cx="10364898" cy="1756672"/>
            <a:chOff x="628501" y="4335887"/>
            <a:chExt cx="10364898" cy="1756672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231677B-798A-E551-E5AA-80A49B25DE31}"/>
                </a:ext>
              </a:extLst>
            </p:cNvPr>
            <p:cNvSpPr txBox="1"/>
            <p:nvPr/>
          </p:nvSpPr>
          <p:spPr>
            <a:xfrm>
              <a:off x="628501" y="4335887"/>
              <a:ext cx="98635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en-GB" sz="2000" noProof="1"/>
                <a:t>Micro-Macro (</a:t>
              </a:r>
              <a:r>
                <a:rPr lang="en-GB" sz="2000" noProof="1">
                  <a:latin typeface="Symbol" pitchFamily="2" charset="2"/>
                </a:rPr>
                <a:t>d</a:t>
              </a:r>
              <a:r>
                <a:rPr lang="en-GB" sz="2000" noProof="1">
                  <a:latin typeface="+mj-lt"/>
                </a:rPr>
                <a:t>f</a:t>
              </a:r>
              <a:r>
                <a:rPr lang="en-GB" sz="2000" noProof="1"/>
                <a:t>) method : equivalent to kinetic formulation (N. Horsten et al., 2020)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97887E72-D70E-B3D5-8D24-5A3B36CDCA8C}"/>
                    </a:ext>
                  </a:extLst>
                </p:cNvPr>
                <p:cNvSpPr txBox="1"/>
                <p:nvPr/>
              </p:nvSpPr>
              <p:spPr>
                <a:xfrm>
                  <a:off x="1336396" y="4953786"/>
                  <a:ext cx="9657003" cy="113877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GB" sz="2000" dirty="0"/>
                    <a:t>Solves for </a:t>
                  </a:r>
                  <a14:m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m:rPr>
                          <m:sty m:val="p"/>
                        </m:rP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≯0</m:t>
                      </m:r>
                    </m:oMath>
                  </a14:m>
                  <a:r>
                    <a:rPr lang="en-GB" sz="2000" dirty="0"/>
                    <a:t> &lt; with the MC code, turns CX into an absorption process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en-GB" sz="800" dirty="0"/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GB" sz="2000" dirty="0"/>
                    <a:t>Equivalent to kinetic formulation, but numerically difficult (cancellation errors) and</a:t>
                  </a:r>
                </a:p>
                <a:p>
                  <a:r>
                    <a:rPr lang="en-GB" sz="2000" dirty="0"/>
                    <a:t>    satisfactory agreement with kinetic solution could not yet be achieved</a:t>
                  </a:r>
                </a:p>
              </p:txBody>
            </p:sp>
          </mc:Choice>
          <mc:Fallback xmlns="">
            <p:sp>
              <p:nvSpPr>
                <p:cNvPr id="8" name="ZoneTexte 7">
                  <a:extLst>
                    <a:ext uri="{FF2B5EF4-FFF2-40B4-BE49-F238E27FC236}">
                      <a16:creationId xmlns:a16="http://schemas.microsoft.com/office/drawing/2014/main" id="{97887E72-D70E-B3D5-8D24-5A3B36CDCA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36396" y="4953786"/>
                  <a:ext cx="9657003" cy="1138773"/>
                </a:xfrm>
                <a:prstGeom prst="rect">
                  <a:avLst/>
                </a:prstGeom>
                <a:blipFill>
                  <a:blip r:embed="rId2"/>
                  <a:stretch>
                    <a:fillRect l="-526" t="-3333" b="-888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0DAC5F76-95A6-DD22-F354-9A971686BF62}"/>
              </a:ext>
            </a:extLst>
          </p:cNvPr>
          <p:cNvSpPr txBox="1">
            <a:spLocks/>
          </p:cNvSpPr>
          <p:nvPr/>
        </p:nvSpPr>
        <p:spPr>
          <a:xfrm>
            <a:off x="306458" y="1999255"/>
            <a:ext cx="1761930" cy="863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None/>
            </a:pPr>
            <a:r>
              <a:rPr lang="en-GB" sz="2000" dirty="0">
                <a:solidFill>
                  <a:srgbClr val="0000FF"/>
                </a:solidFill>
              </a:rPr>
              <a:t>Standard MC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GB" sz="2000" dirty="0">
                <a:solidFill>
                  <a:sysClr val="windowText" lastClr="000000"/>
                </a:solidFill>
              </a:rPr>
              <a:t>KDMC</a:t>
            </a:r>
          </a:p>
          <a:p>
            <a:pPr marL="914400" lvl="2" indent="0" algn="r">
              <a:buFont typeface="Arial" panose="020B0604020202020204" pitchFamily="34" charset="0"/>
              <a:buNone/>
            </a:pPr>
            <a:endParaRPr lang="en-GB" sz="1800" dirty="0"/>
          </a:p>
        </p:txBody>
      </p:sp>
      <p:pic>
        <p:nvPicPr>
          <p:cNvPr id="10" name="Grafik 13">
            <a:extLst>
              <a:ext uri="{FF2B5EF4-FFF2-40B4-BE49-F238E27FC236}">
                <a16:creationId xmlns:a16="http://schemas.microsoft.com/office/drawing/2014/main" id="{07A8ABBA-2946-FAA6-4654-A9F443DAC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480" y="1999255"/>
            <a:ext cx="6302623" cy="1029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31844F9-FC55-234F-A4BB-7B53EDE26866}"/>
              </a:ext>
            </a:extLst>
          </p:cNvPr>
          <p:cNvSpPr txBox="1"/>
          <p:nvPr/>
        </p:nvSpPr>
        <p:spPr>
          <a:xfrm>
            <a:off x="1023648" y="3183140"/>
            <a:ext cx="106284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Hybrid model within the MC formulation, without the need for a fluid code (G. </a:t>
            </a:r>
            <a:r>
              <a:rPr lang="en-GB" sz="2000" dirty="0" err="1"/>
              <a:t>Samaey</a:t>
            </a:r>
            <a:r>
              <a:rPr lang="en-GB" sz="2000" dirty="0"/>
              <a:t> et al.)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E80A877-294D-DCD6-2882-E6C2A6A30C31}"/>
              </a:ext>
            </a:extLst>
          </p:cNvPr>
          <p:cNvSpPr txBox="1"/>
          <p:nvPr/>
        </p:nvSpPr>
        <p:spPr>
          <a:xfrm>
            <a:off x="9702351" y="193616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collision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4B5B485-6D20-DAA0-0217-F1E52890E634}"/>
              </a:ext>
            </a:extLst>
          </p:cNvPr>
          <p:cNvSpPr/>
          <p:nvPr/>
        </p:nvSpPr>
        <p:spPr>
          <a:xfrm>
            <a:off x="9408460" y="2080184"/>
            <a:ext cx="144020" cy="14402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1BC25F64-C5E4-DB14-BAB3-AFC8C95A26EA}"/>
              </a:ext>
            </a:extLst>
          </p:cNvPr>
          <p:cNvCxnSpPr/>
          <p:nvPr/>
        </p:nvCxnSpPr>
        <p:spPr>
          <a:xfrm>
            <a:off x="9120420" y="2564880"/>
            <a:ext cx="5819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A8540B0-9B12-9A83-8C9F-69B0097ED40D}"/>
              </a:ext>
            </a:extLst>
          </p:cNvPr>
          <p:cNvSpPr txBox="1"/>
          <p:nvPr/>
        </p:nvSpPr>
        <p:spPr>
          <a:xfrm>
            <a:off x="9759103" y="2349219"/>
            <a:ext cx="1539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diffusion </a:t>
            </a:r>
            <a:r>
              <a:rPr lang="fr-FR" dirty="0" err="1"/>
              <a:t>step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098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4444F3E-F77F-4811-8954-61DD96BF74B7}"/>
              </a:ext>
            </a:extLst>
          </p:cNvPr>
          <p:cNvSpPr txBox="1"/>
          <p:nvPr/>
        </p:nvSpPr>
        <p:spPr>
          <a:xfrm>
            <a:off x="319318" y="1052670"/>
            <a:ext cx="1132145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To reduce memory load per node, split the computational grid in subdomains and distribute domains among cores/nodes</a:t>
            </a:r>
          </a:p>
          <a:p>
            <a:endParaRPr lang="en-GB" sz="8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These methods have been investigated in other fields, such as neutronics (origin of OpenMC)</a:t>
            </a:r>
          </a:p>
          <a:p>
            <a:endParaRPr lang="en-GB" sz="800" noProof="1"/>
          </a:p>
          <a:p>
            <a:endParaRPr lang="en-GB" sz="800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Algorithm with original efficient termination scheme (fully asynchronous) implemented and tested in EIRON (paper submitted), results are promising</a:t>
            </a:r>
            <a:endParaRPr lang="en-GB" sz="800" noProof="1"/>
          </a:p>
          <a:p>
            <a:endParaRPr lang="en-GB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noProof="1"/>
              <a:t>Provides a blueprint for implementation in EIRENE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noProof="1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b="1" noProof="1"/>
              <a:t>Next big item</a:t>
            </a:r>
            <a:r>
              <a:rPr lang="en-GB" sz="2000" noProof="1"/>
              <a:t> : load balancing, may be addressed by calibration runs on coarser grid to allocate domains to processors in an optimal way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noProof="1"/>
          </a:p>
        </p:txBody>
      </p:sp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A25E6A95-D113-4433-091C-1EBBC7154E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3340" y="128620"/>
            <a:ext cx="12601750" cy="461665"/>
          </a:xfrm>
        </p:spPr>
        <p:txBody>
          <a:bodyPr/>
          <a:lstStyle/>
          <a:p>
            <a:r>
              <a:rPr lang="en-GB" noProof="1"/>
              <a:t>Domain Decomposition</a:t>
            </a:r>
          </a:p>
        </p:txBody>
      </p:sp>
    </p:spTree>
    <p:extLst>
      <p:ext uri="{BB962C8B-B14F-4D97-AF65-F5344CB8AC3E}">
        <p14:creationId xmlns:p14="http://schemas.microsoft.com/office/powerpoint/2010/main" val="3554784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">
      <a:dk1>
        <a:srgbClr val="000000"/>
      </a:dk1>
      <a:lt1>
        <a:srgbClr val="FFFFFF"/>
      </a:lt1>
      <a:dk2>
        <a:srgbClr val="CDD7DC"/>
      </a:dk2>
      <a:lt2>
        <a:srgbClr val="EBF0F5"/>
      </a:lt2>
      <a:accent1>
        <a:srgbClr val="00284B"/>
      </a:accent1>
      <a:accent2>
        <a:srgbClr val="6941EB"/>
      </a:accent2>
      <a:accent3>
        <a:srgbClr val="FFEB6E"/>
      </a:accent3>
      <a:accent4>
        <a:srgbClr val="8296A5"/>
      </a:accent4>
      <a:accent5>
        <a:srgbClr val="FFBC75"/>
      </a:accent5>
      <a:accent6>
        <a:srgbClr val="B0EE89"/>
      </a:accent6>
      <a:hlink>
        <a:srgbClr val="6941EB"/>
      </a:hlink>
      <a:folHlink>
        <a:srgbClr val="6941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15077</TotalTime>
  <Words>2552</Words>
  <Application>Microsoft Macintosh PowerPoint</Application>
  <PresentationFormat>Grand écran</PresentationFormat>
  <Paragraphs>356</Paragraphs>
  <Slides>29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29</vt:i4>
      </vt:variant>
    </vt:vector>
  </HeadingPairs>
  <TitlesOfParts>
    <vt:vector size="37" baseType="lpstr">
      <vt:lpstr>Arial</vt:lpstr>
      <vt:lpstr>Cambria Math</vt:lpstr>
      <vt:lpstr>IBM Plex Sans Medium</vt:lpstr>
      <vt:lpstr>IBM Plex Sans SemiBold</vt:lpstr>
      <vt:lpstr>Symbol</vt:lpstr>
      <vt:lpstr>Wingdings</vt:lpstr>
      <vt:lpstr>Thème Office</vt:lpstr>
      <vt:lpstr>Conception personnalisée</vt:lpstr>
      <vt:lpstr>On the challenge of kinetic neutrals modelling in reactor relevant conditions: characterization of the issues and possible solutions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/>
  <cp:keywords/>
  <dc:description/>
  <cp:lastModifiedBy>_x0003_Yannick Marandet</cp:lastModifiedBy>
  <cp:revision>833</cp:revision>
  <dcterms:created xsi:type="dcterms:W3CDTF">2023-11-07T22:06:45Z</dcterms:created>
  <dcterms:modified xsi:type="dcterms:W3CDTF">2026-10-06T22:29:52Z</dcterms:modified>
  <cp:category/>
</cp:coreProperties>
</file>