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8B37"/>
    <a:srgbClr val="912C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3DCE12-120E-4831-AAA4-3E2BD5F37749}" v="50" dt="2026-10-07T20:27:46.6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C6E47-28E6-85DF-CB3B-89355EAB9E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9C64C7-C0CF-1794-999C-A37B794CF6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8515ED-7AAF-9A99-9805-CE88657D3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8F5E2-EBF2-4A07-AC50-39AF28908CF5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A47FCA-7862-1145-C62B-56E66FC5D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FC03B-E66A-A749-15F9-96DE94B0D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5AF05-9CC9-43C0-A469-438CEF5BE7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914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4C6E6-9EF3-0158-C194-360A95072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3EC29-2BFC-845F-AC71-7CDEEE347E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95E5FC-F38C-4841-B7B0-58A6906A8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8F5E2-EBF2-4A07-AC50-39AF28908CF5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D1F958-A4EC-38B9-A749-00961FF76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A2B7E-65D7-44C1-40D8-5105956DF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5AF05-9CC9-43C0-A469-438CEF5BE7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179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B38E3-6022-FE86-0D9B-593A47464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887C96-7DFA-A04B-41EB-43DCD28C44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0ACDC-40D9-1B20-6F6A-AD1B91564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8F5E2-EBF2-4A07-AC50-39AF28908CF5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E9E24-96D6-D094-95DB-D7DAC3590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C5307-58C5-D774-F5F5-71C9393A7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5AF05-9CC9-43C0-A469-438CEF5BE7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481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36ABE-8011-8BB4-2DB3-C784E5B4D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1E472-1333-A39B-DA3F-81231E729A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E045E1-2F2C-517A-11D0-A97B29B26A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437EA4-3601-9DE9-291E-DC1B3C7AE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8F5E2-EBF2-4A07-AC50-39AF28908CF5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BF6985-AA14-DD52-BCEA-AC0776A64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AE0784-2A2E-91A4-560F-E313678E8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5AF05-9CC9-43C0-A469-438CEF5BE7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79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B1CF7-FE16-F55F-D1FC-A891AD14C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835A17-32F8-8F0E-5B0A-ECD26DA5AA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261850-D7C5-6E30-97EB-8A43BC42FD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B1F44D-067D-843C-320D-C59AF3E149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D2D136-B32B-07F2-BF64-EC0F2F740D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9DDA38-9A74-5437-1B69-0B62BE3CE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8F5E2-EBF2-4A07-AC50-39AF28908CF5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7148E1-4DE3-E507-47C6-EE654A275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7CD763-3E83-D60C-F0E4-E8358F13D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5AF05-9CC9-43C0-A469-438CEF5BE7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035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9CA0C-E9E2-0EFD-E962-C31C187EA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98B68F-A32C-6D3B-AB1F-2EA2626C6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8F5E2-EBF2-4A07-AC50-39AF28908CF5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AB4AE5-8746-79BD-8B48-B062E854C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5B276C-9877-3178-A3C0-140E55BD2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5AF05-9CC9-43C0-A469-438CEF5BE7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0602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93C39F-E9FF-058B-6EEE-146B9E1CB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8F5E2-EBF2-4A07-AC50-39AF28908CF5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B194FA-2794-9651-83CA-C952D17FA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3BC4F3-2C6F-9893-3BF2-FE8343E0D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5AF05-9CC9-43C0-A469-438CEF5BE7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2809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A5A20-4469-A501-EE2F-C10E213C5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3137B-64AC-A27E-6234-E6642997A9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F993D5-A2D0-70AC-2E7F-23679B14B6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55AA95-90F3-AC7F-9176-0FD61591F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8F5E2-EBF2-4A07-AC50-39AF28908CF5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2E4887-BCC8-4FBF-242E-E88E9EA2C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C2E331-EBA1-59DB-A18C-F7AEA8428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5AF05-9CC9-43C0-A469-438CEF5BE7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91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EA85A-7D99-08B2-198B-AAE114466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51571C-61CD-025F-91C0-6921209F45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96B207-3D90-461D-0773-5008C2FCEB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E10AC5-6479-DF0C-482F-DE847EA47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8F5E2-EBF2-4A07-AC50-39AF28908CF5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CABD3A-205F-B517-C97F-45E235FB6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BA5870-E043-C8D2-E141-40116C88B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5AF05-9CC9-43C0-A469-438CEF5BE7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5055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8A9CF-36D8-AB7E-FAA3-0502029C0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3349A5-6907-6721-39CE-B3F773BC39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1A6216-3071-44F9-7A76-9F032FCD5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8F5E2-EBF2-4A07-AC50-39AF28908CF5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A2043-AAD4-9ABF-86DA-796846345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269E1E-7F76-CC67-A0BC-31FDB2510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5AF05-9CC9-43C0-A469-438CEF5BE7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019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A7F709-2782-6018-243D-7DA7DD0EE4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47121D-DBD2-CC6E-F48D-AF024F5002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85828-2D17-4B4F-3EB3-6710A587C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8F5E2-EBF2-4A07-AC50-39AF28908CF5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271F8-8331-7222-3A67-113C5574E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173A30-9FDA-22A7-AD51-BDDF9098C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5AF05-9CC9-43C0-A469-438CEF5BE7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248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10B654-55E1-4CED-7CE4-57C08A4BD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D6364-3D85-3E51-E1DF-C13CC9EC54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A244CF-5092-C647-7122-F5F18960B0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D8F5E2-EBF2-4A07-AC50-39AF28908CF5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965FC4-B9A1-64C7-D93F-6C76D0B00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D688B-4B79-A7EA-E750-734FC42F9A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B5AF05-9CC9-43C0-A469-438CEF5BE7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93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6E76E7A-E03D-8A7D-6411-36A965CAB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4" y="8509"/>
            <a:ext cx="11320272" cy="1325563"/>
          </a:xfrm>
        </p:spPr>
        <p:txBody>
          <a:bodyPr>
            <a:normAutofit/>
          </a:bodyPr>
          <a:lstStyle/>
          <a:p>
            <a:r>
              <a:rPr lang="en-GB" dirty="0"/>
              <a:t>Physical preconditioning for neutrals in Hermes-3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6A86FE-0A07-6968-AB99-919A65F6BE91}"/>
              </a:ext>
            </a:extLst>
          </p:cNvPr>
          <p:cNvSpPr txBox="1"/>
          <p:nvPr/>
        </p:nvSpPr>
        <p:spPr>
          <a:xfrm>
            <a:off x="1170435" y="1010906"/>
            <a:ext cx="985113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b="1" dirty="0">
                <a:ea typeface="Calibri"/>
                <a:cs typeface="Calibri"/>
              </a:rPr>
              <a:t>Hussam Al Daas</a:t>
            </a:r>
            <a:r>
              <a:rPr lang="en-GB" b="1" baseline="30000" dirty="0">
                <a:ea typeface="Calibri"/>
                <a:cs typeface="Calibri"/>
              </a:rPr>
              <a:t>1</a:t>
            </a:r>
            <a:r>
              <a:rPr lang="en-GB" b="1" dirty="0">
                <a:ea typeface="Calibri"/>
                <a:cs typeface="Calibri"/>
              </a:rPr>
              <a:t>, </a:t>
            </a:r>
            <a:r>
              <a:rPr lang="en-GB" b="1" u="sng" dirty="0">
                <a:ea typeface="Calibri"/>
                <a:cs typeface="Calibri"/>
              </a:rPr>
              <a:t>Niall Bootland</a:t>
            </a:r>
            <a:r>
              <a:rPr lang="en-GB" b="1" baseline="30000" dirty="0">
                <a:ea typeface="Calibri"/>
                <a:cs typeface="Calibri"/>
              </a:rPr>
              <a:t>1</a:t>
            </a:r>
            <a:r>
              <a:rPr lang="en-GB" b="1" dirty="0">
                <a:ea typeface="Calibri"/>
                <a:cs typeface="Calibri"/>
              </a:rPr>
              <a:t>, Qian Xia</a:t>
            </a:r>
            <a:r>
              <a:rPr lang="en-GB" b="1" baseline="30000" dirty="0">
                <a:ea typeface="Calibri"/>
                <a:cs typeface="Calibri"/>
              </a:rPr>
              <a:t>2</a:t>
            </a:r>
            <a:r>
              <a:rPr lang="en-GB" b="1" dirty="0">
                <a:ea typeface="Calibri"/>
                <a:cs typeface="Calibri"/>
              </a:rPr>
              <a:t>, Mike Kryjak</a:t>
            </a:r>
            <a:r>
              <a:rPr lang="en-GB" b="1" baseline="30000" dirty="0">
                <a:ea typeface="Calibri"/>
                <a:cs typeface="Calibri"/>
              </a:rPr>
              <a:t>2</a:t>
            </a:r>
            <a:r>
              <a:rPr lang="en-GB" b="1" dirty="0">
                <a:ea typeface="Calibri"/>
                <a:cs typeface="Calibri"/>
              </a:rPr>
              <a:t> and Ben Dudson</a:t>
            </a:r>
            <a:r>
              <a:rPr lang="en-GB" b="1" baseline="30000" dirty="0">
                <a:ea typeface="Calibri"/>
                <a:cs typeface="Calibri"/>
              </a:rPr>
              <a:t>3</a:t>
            </a:r>
            <a:endParaRPr lang="en-GB" b="1" dirty="0">
              <a:ea typeface="Calibri"/>
              <a:cs typeface="Calibri"/>
            </a:endParaRPr>
          </a:p>
          <a:p>
            <a:endParaRPr lang="en-US" b="1" dirty="0"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53A4FA-1290-B5DC-C525-6275167619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7617"/>
          <a:stretch>
            <a:fillRect/>
          </a:stretch>
        </p:blipFill>
        <p:spPr>
          <a:xfrm>
            <a:off x="107574" y="1877085"/>
            <a:ext cx="6229218" cy="3849624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CCEC58E-7F1E-D6DE-42A4-8A1093B5718A}"/>
              </a:ext>
            </a:extLst>
          </p:cNvPr>
          <p:cNvCxnSpPr>
            <a:cxnSpLocks/>
          </p:cNvCxnSpPr>
          <p:nvPr/>
        </p:nvCxnSpPr>
        <p:spPr>
          <a:xfrm>
            <a:off x="4828032" y="1334071"/>
            <a:ext cx="109728" cy="1948625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197C5F8-B47B-0F77-DE99-362505795F70}"/>
              </a:ext>
            </a:extLst>
          </p:cNvPr>
          <p:cNvCxnSpPr>
            <a:cxnSpLocks/>
          </p:cNvCxnSpPr>
          <p:nvPr/>
        </p:nvCxnSpPr>
        <p:spPr>
          <a:xfrm flipH="1">
            <a:off x="1463040" y="1334071"/>
            <a:ext cx="1536192" cy="2021777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9B0A202-4755-45AE-8B88-05F4FBC5FB2F}"/>
              </a:ext>
            </a:extLst>
          </p:cNvPr>
          <p:cNvSpPr txBox="1"/>
          <p:nvPr/>
        </p:nvSpPr>
        <p:spPr>
          <a:xfrm>
            <a:off x="0" y="1441793"/>
            <a:ext cx="121919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aseline="30000" dirty="0"/>
              <a:t>1</a:t>
            </a:r>
            <a:r>
              <a:rPr lang="en-US" sz="800" dirty="0"/>
              <a:t> Science and Technology Facilities Council (STFC), Harwell Campus, UK; </a:t>
            </a:r>
            <a:r>
              <a:rPr lang="en-US" sz="800" baseline="30000" dirty="0"/>
              <a:t>2 </a:t>
            </a:r>
            <a:r>
              <a:rPr lang="en-GB" sz="800" dirty="0"/>
              <a:t>United Kingdom Atomic Energy Authority (UKAEA), Culham Campus, UK</a:t>
            </a:r>
            <a:r>
              <a:rPr lang="en-US" sz="800" dirty="0"/>
              <a:t>; </a:t>
            </a:r>
            <a:r>
              <a:rPr lang="en-US" sz="900" baseline="30000" dirty="0"/>
              <a:t>3 </a:t>
            </a:r>
            <a:r>
              <a:rPr lang="en-US" sz="800" dirty="0"/>
              <a:t>Lawrence Livermore National Laboratory (LLNL), Livermore CA 94550, USA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33467E-B317-DFDB-6EA0-5577C6A8120B}"/>
              </a:ext>
            </a:extLst>
          </p:cNvPr>
          <p:cNvSpPr txBox="1"/>
          <p:nvPr/>
        </p:nvSpPr>
        <p:spPr>
          <a:xfrm>
            <a:off x="174945" y="5847094"/>
            <a:ext cx="60944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/>
              <a:t>STFC Computational Mathematics  @  RAL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90694B-96AD-CEB6-947B-FA295D6BCBC9}"/>
              </a:ext>
            </a:extLst>
          </p:cNvPr>
          <p:cNvSpPr txBox="1"/>
          <p:nvPr/>
        </p:nvSpPr>
        <p:spPr>
          <a:xfrm>
            <a:off x="107574" y="6308759"/>
            <a:ext cx="63480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sng" dirty="0">
                <a:solidFill>
                  <a:schemeClr val="tx1"/>
                </a:solidFill>
                <a:effectLst/>
                <a:latin typeface="+mn-lt"/>
              </a:rPr>
              <a:t>Numerical Linear Algebra</a:t>
            </a:r>
            <a:r>
              <a:rPr lang="en-GB" sz="1600" b="0" i="0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en-GB" sz="1600" dirty="0"/>
              <a:t>Continuous Optimisation, Inverse Problems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3871A7-92A0-45D5-A8DF-DC7AA47FB8C9}"/>
              </a:ext>
            </a:extLst>
          </p:cNvPr>
          <p:cNvSpPr txBox="1"/>
          <p:nvPr/>
        </p:nvSpPr>
        <p:spPr>
          <a:xfrm>
            <a:off x="6629397" y="1785811"/>
            <a:ext cx="45346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Objective:</a:t>
            </a:r>
          </a:p>
          <a:p>
            <a:r>
              <a:rPr lang="en-GB" dirty="0"/>
              <a:t>Fast, efficient and accurate solvers for the </a:t>
            </a:r>
            <a:r>
              <a:rPr lang="en-GB" i="1" dirty="0"/>
              <a:t>neutral equations </a:t>
            </a:r>
            <a:r>
              <a:rPr lang="en-GB" dirty="0"/>
              <a:t>model in Hermes-3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81145E6-4AC1-D703-2F09-658733837864}"/>
                  </a:ext>
                </a:extLst>
              </p:cNvPr>
              <p:cNvSpPr txBox="1"/>
              <p:nvPr/>
            </p:nvSpPr>
            <p:spPr>
              <a:xfrm>
                <a:off x="6629397" y="2709141"/>
                <a:ext cx="4645155" cy="39703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b="1" dirty="0"/>
                  <a:t>Challenge: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Repeatedly need to solve many similar </a:t>
                </a:r>
                <a:r>
                  <a:rPr lang="en-GB" i="1" dirty="0"/>
                  <a:t>linear systems</a:t>
                </a:r>
                <a:r>
                  <a:rPr lang="en-GB" dirty="0"/>
                  <a:t>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Every time-step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Every nonlinear iteration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Equations cover many: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Timescales of processes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Orders of magnitude in various scales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Physical regimes/limits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Classical algebraic methods like direct solvers or ILU preconditioning do not scale well to large complex 3D systems</a:t>
                </a:r>
              </a:p>
              <a:p>
                <a:endParaRPr lang="en-GB" dirty="0"/>
              </a:p>
              <a:p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GB" dirty="0"/>
                  <a:t>  Need </a:t>
                </a:r>
                <a:r>
                  <a:rPr lang="en-GB" b="1" dirty="0"/>
                  <a:t>physical preconditioners</a:t>
                </a: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81145E6-4AC1-D703-2F09-6587338378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397" y="2709141"/>
                <a:ext cx="4645155" cy="3970318"/>
              </a:xfrm>
              <a:prstGeom prst="rect">
                <a:avLst/>
              </a:prstGeom>
              <a:blipFill>
                <a:blip r:embed="rId3"/>
                <a:stretch>
                  <a:fillRect l="-1048" t="-613" r="-1704" b="-15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6556C4F-9E17-BFEA-CFC3-6B060988F3C7}"/>
              </a:ext>
            </a:extLst>
          </p:cNvPr>
          <p:cNvSpPr txBox="1"/>
          <p:nvPr/>
        </p:nvSpPr>
        <p:spPr>
          <a:xfrm>
            <a:off x="9518905" y="2690336"/>
            <a:ext cx="2350007" cy="646331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Solve as a block in full plasma equations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21F1371-71D7-069B-DA4E-70CF7FA9517B}"/>
              </a:ext>
            </a:extLst>
          </p:cNvPr>
          <p:cNvCxnSpPr/>
          <p:nvPr/>
        </p:nvCxnSpPr>
        <p:spPr>
          <a:xfrm>
            <a:off x="6702552" y="2672565"/>
            <a:ext cx="2414016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6DCBD21-54E5-1E2B-6994-1F4F3DBB4A5F}"/>
              </a:ext>
            </a:extLst>
          </p:cNvPr>
          <p:cNvCxnSpPr>
            <a:cxnSpLocks/>
          </p:cNvCxnSpPr>
          <p:nvPr/>
        </p:nvCxnSpPr>
        <p:spPr>
          <a:xfrm flipH="1" flipV="1">
            <a:off x="8641080" y="2709141"/>
            <a:ext cx="877825" cy="317523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9127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C0651-CBCF-12CD-13A4-BFFF22428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D95F6C-6253-9D65-F2CA-864D66E6B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4" y="8509"/>
            <a:ext cx="11320272" cy="1325563"/>
          </a:xfrm>
        </p:spPr>
        <p:txBody>
          <a:bodyPr>
            <a:normAutofit/>
          </a:bodyPr>
          <a:lstStyle/>
          <a:p>
            <a:r>
              <a:rPr lang="en-GB" dirty="0"/>
              <a:t>Physical preconditioning for neutrals in Hermes-3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A73600-D0AF-CA74-25D4-3605A2D76FF3}"/>
              </a:ext>
            </a:extLst>
          </p:cNvPr>
          <p:cNvSpPr txBox="1"/>
          <p:nvPr/>
        </p:nvSpPr>
        <p:spPr>
          <a:xfrm>
            <a:off x="1170435" y="1010906"/>
            <a:ext cx="985113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b="1" dirty="0">
                <a:ea typeface="Calibri"/>
                <a:cs typeface="Calibri"/>
              </a:rPr>
              <a:t>Hussam Al Daas</a:t>
            </a:r>
            <a:r>
              <a:rPr lang="en-GB" b="1" baseline="30000" dirty="0">
                <a:ea typeface="Calibri"/>
                <a:cs typeface="Calibri"/>
              </a:rPr>
              <a:t>1</a:t>
            </a:r>
            <a:r>
              <a:rPr lang="en-GB" b="1" dirty="0">
                <a:ea typeface="Calibri"/>
                <a:cs typeface="Calibri"/>
              </a:rPr>
              <a:t>, </a:t>
            </a:r>
            <a:r>
              <a:rPr lang="en-GB" b="1" u="sng" dirty="0">
                <a:ea typeface="Calibri"/>
                <a:cs typeface="Calibri"/>
              </a:rPr>
              <a:t>Niall Bootland</a:t>
            </a:r>
            <a:r>
              <a:rPr lang="en-GB" b="1" baseline="30000" dirty="0">
                <a:ea typeface="Calibri"/>
                <a:cs typeface="Calibri"/>
              </a:rPr>
              <a:t>1</a:t>
            </a:r>
            <a:r>
              <a:rPr lang="en-GB" b="1" dirty="0">
                <a:ea typeface="Calibri"/>
                <a:cs typeface="Calibri"/>
              </a:rPr>
              <a:t>, Qian Xia</a:t>
            </a:r>
            <a:r>
              <a:rPr lang="en-GB" b="1" baseline="30000" dirty="0">
                <a:ea typeface="Calibri"/>
                <a:cs typeface="Calibri"/>
              </a:rPr>
              <a:t>2</a:t>
            </a:r>
            <a:r>
              <a:rPr lang="en-GB" b="1" dirty="0">
                <a:ea typeface="Calibri"/>
                <a:cs typeface="Calibri"/>
              </a:rPr>
              <a:t>, Mike Kryjak</a:t>
            </a:r>
            <a:r>
              <a:rPr lang="en-GB" b="1" baseline="30000" dirty="0">
                <a:ea typeface="Calibri"/>
                <a:cs typeface="Calibri"/>
              </a:rPr>
              <a:t>2</a:t>
            </a:r>
            <a:r>
              <a:rPr lang="en-GB" b="1" dirty="0">
                <a:ea typeface="Calibri"/>
                <a:cs typeface="Calibri"/>
              </a:rPr>
              <a:t> and Ben Dudson</a:t>
            </a:r>
            <a:r>
              <a:rPr lang="en-GB" b="1" baseline="30000" dirty="0">
                <a:ea typeface="Calibri"/>
                <a:cs typeface="Calibri"/>
              </a:rPr>
              <a:t>3</a:t>
            </a:r>
            <a:endParaRPr lang="en-GB" b="1" dirty="0">
              <a:ea typeface="Calibri"/>
              <a:cs typeface="Calibri"/>
            </a:endParaRPr>
          </a:p>
          <a:p>
            <a:endParaRPr lang="en-US" b="1" dirty="0"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44A80E-1C93-4F08-8C12-1458CFE54AF7}"/>
              </a:ext>
            </a:extLst>
          </p:cNvPr>
          <p:cNvSpPr txBox="1"/>
          <p:nvPr/>
        </p:nvSpPr>
        <p:spPr>
          <a:xfrm>
            <a:off x="0" y="1441793"/>
            <a:ext cx="121919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aseline="30000" dirty="0"/>
              <a:t>1</a:t>
            </a:r>
            <a:r>
              <a:rPr lang="en-US" sz="800" dirty="0"/>
              <a:t> Science and Technology Facilities Council (STFC), Harwell Campus, UK; </a:t>
            </a:r>
            <a:r>
              <a:rPr lang="en-US" sz="800" baseline="30000" dirty="0"/>
              <a:t>2 </a:t>
            </a:r>
            <a:r>
              <a:rPr lang="en-GB" sz="800" dirty="0"/>
              <a:t>United Kingdom Atomic Energy Authority (UKAEA), Culham Campus, UK</a:t>
            </a:r>
            <a:r>
              <a:rPr lang="en-US" sz="800" dirty="0"/>
              <a:t>; </a:t>
            </a:r>
            <a:r>
              <a:rPr lang="en-US" sz="900" baseline="30000" dirty="0"/>
              <a:t>3 </a:t>
            </a:r>
            <a:r>
              <a:rPr lang="en-US" sz="800" dirty="0"/>
              <a:t>Lawrence Livermore National Laboratory (LLNL), Livermore CA 94550, USA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B0219DB-488D-DA30-9C6E-88E4461099B5}"/>
              </a:ext>
            </a:extLst>
          </p:cNvPr>
          <p:cNvSpPr txBox="1"/>
          <p:nvPr/>
        </p:nvSpPr>
        <p:spPr>
          <a:xfrm>
            <a:off x="719327" y="2336469"/>
            <a:ext cx="22920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Neutral model for Hermes-3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E7A6ACB-85DD-4E2C-5E28-CF652511B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1423" y="1731371"/>
            <a:ext cx="7915657" cy="234611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573C908-2CFD-62BB-D934-3D82116A63E4}"/>
              </a:ext>
            </a:extLst>
          </p:cNvPr>
          <p:cNvSpPr txBox="1"/>
          <p:nvPr/>
        </p:nvSpPr>
        <p:spPr>
          <a:xfrm>
            <a:off x="435864" y="4161675"/>
            <a:ext cx="113202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ea typeface="Calibri" panose="020F0502020204030204" pitchFamily="34" charset="0"/>
                <a:cs typeface="Calibri" panose="020F0502020204030204" pitchFamily="34" charset="0"/>
              </a:rPr>
              <a:t>First neglect </a:t>
            </a:r>
            <a:r>
              <a:rPr lang="en-GB" sz="2000" dirty="0">
                <a:solidFill>
                  <a:srgbClr val="FF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red</a:t>
            </a:r>
            <a:r>
              <a:rPr lang="en-GB" sz="2000" dirty="0"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GB" sz="2000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blue</a:t>
            </a:r>
            <a:r>
              <a:rPr lang="en-GB" sz="2000" dirty="0">
                <a:ea typeface="Calibri" panose="020F0502020204030204" pitchFamily="34" charset="0"/>
                <a:cs typeface="Calibri" panose="020F0502020204030204" pitchFamily="34" charset="0"/>
              </a:rPr>
              <a:t> terms as cross-field diffusion often the fastest timescale </a:t>
            </a:r>
            <a:endParaRPr lang="en-GB" sz="1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59BCA02-7EF1-6801-582D-5D185C9EE573}"/>
              </a:ext>
            </a:extLst>
          </p:cNvPr>
          <p:cNvSpPr txBox="1"/>
          <p:nvPr/>
        </p:nvSpPr>
        <p:spPr>
          <a:xfrm>
            <a:off x="1394242" y="6028004"/>
            <a:ext cx="34163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chemeClr val="accent1"/>
                </a:solidFill>
              </a:rPr>
              <a:t>Form of linear system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49FDB69-6FFD-D6E3-F05A-7E3A48BD4E06}"/>
              </a:ext>
            </a:extLst>
          </p:cNvPr>
          <p:cNvSpPr txBox="1"/>
          <p:nvPr/>
        </p:nvSpPr>
        <p:spPr>
          <a:xfrm>
            <a:off x="5683566" y="6028005"/>
            <a:ext cx="30008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chemeClr val="accent1"/>
                </a:solidFill>
              </a:rPr>
              <a:t>Block preconditioner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1659FD6-AE12-8BF1-9335-3BD4BE30130B}"/>
              </a:ext>
            </a:extLst>
          </p:cNvPr>
          <p:cNvSpPr txBox="1"/>
          <p:nvPr/>
        </p:nvSpPr>
        <p:spPr>
          <a:xfrm>
            <a:off x="9102780" y="4867125"/>
            <a:ext cx="279221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chemeClr val="accent2"/>
                </a:solidFill>
              </a:rPr>
              <a:t>Schur complement</a:t>
            </a:r>
          </a:p>
          <a:p>
            <a:pPr algn="ctr"/>
            <a:r>
              <a:rPr lang="en-GB" sz="2400" dirty="0"/>
              <a:t>How do we approximate?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9327FF2-81D8-53DC-233D-80D73085AD9B}"/>
              </a:ext>
            </a:extLst>
          </p:cNvPr>
          <p:cNvCxnSpPr>
            <a:cxnSpLocks/>
          </p:cNvCxnSpPr>
          <p:nvPr/>
        </p:nvCxnSpPr>
        <p:spPr>
          <a:xfrm flipH="1">
            <a:off x="8257032" y="5232147"/>
            <a:ext cx="845747" cy="226821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CBA0BFB-A1A6-A5C4-DAAF-74CA7EDFAB80}"/>
                  </a:ext>
                </a:extLst>
              </p:cNvPr>
              <p:cNvSpPr txBox="1"/>
              <p:nvPr/>
            </p:nvSpPr>
            <p:spPr>
              <a:xfrm>
                <a:off x="1394241" y="4798422"/>
                <a:ext cx="3416384" cy="10264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GB" sz="4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ℳ</m:t>
                      </m:r>
                      <m:r>
                        <a:rPr lang="en-GB" sz="40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4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4000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e>
                                <m:r>
                                  <a:rPr lang="en-GB" sz="4000" i="1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4000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e>
                                <m:r>
                                  <a:rPr lang="en-GB" sz="4000" i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4000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CBA0BFB-A1A6-A5C4-DAAF-74CA7EDFAB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4241" y="4798422"/>
                <a:ext cx="3416384" cy="102643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95B56DD-F9A2-CD58-9423-0622E5BA38AB}"/>
                  </a:ext>
                </a:extLst>
              </p:cNvPr>
              <p:cNvSpPr txBox="1"/>
              <p:nvPr/>
            </p:nvSpPr>
            <p:spPr>
              <a:xfrm>
                <a:off x="5683565" y="4798166"/>
                <a:ext cx="3000828" cy="10266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0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𝒫</m:t>
                      </m:r>
                      <m:r>
                        <a:rPr lang="en-GB" sz="40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4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400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e>
                                <m:r>
                                  <a:rPr lang="en-GB" sz="4000" i="1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4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40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4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95B56DD-F9A2-CD58-9423-0622E5BA38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3565" y="4798166"/>
                <a:ext cx="3000828" cy="10266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D074E384-E8DF-F476-1FD4-D3735A4FC92C}"/>
              </a:ext>
            </a:extLst>
          </p:cNvPr>
          <p:cNvSpPr txBox="1"/>
          <p:nvPr/>
        </p:nvSpPr>
        <p:spPr>
          <a:xfrm>
            <a:off x="5683565" y="6501435"/>
            <a:ext cx="4523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2"/>
                </a:solidFill>
              </a:rPr>
              <a:t>orange = need to be able to invert efficiently</a:t>
            </a:r>
          </a:p>
        </p:txBody>
      </p:sp>
    </p:spTree>
    <p:extLst>
      <p:ext uri="{BB962C8B-B14F-4D97-AF65-F5344CB8AC3E}">
        <p14:creationId xmlns:p14="http://schemas.microsoft.com/office/powerpoint/2010/main" val="2453666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261</Words>
  <Application>Microsoft Office PowerPoint</Application>
  <PresentationFormat>Widescreen</PresentationFormat>
  <Paragraphs>31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Cambria Math</vt:lpstr>
      <vt:lpstr>Office Theme</vt:lpstr>
      <vt:lpstr>Physical preconditioning for neutrals in Hermes-3</vt:lpstr>
      <vt:lpstr>Physical preconditioning for neutrals in Hermes-3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Bootland, Niall (STFC,RAL,SC)</dc:creator>
  <cp:lastModifiedBy>Bootland, Niall (STFC,RAL,SC)</cp:lastModifiedBy>
  <cp:revision>4</cp:revision>
  <dcterms:created xsi:type="dcterms:W3CDTF">2026-10-05T19:45:43Z</dcterms:created>
  <dcterms:modified xsi:type="dcterms:W3CDTF">2026-10-07T20:32:34Z</dcterms:modified>
</cp:coreProperties>
</file>