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8" r:id="rId1"/>
    <p:sldMasterId id="2147483819" r:id="rId2"/>
    <p:sldMasterId id="2147483711" r:id="rId3"/>
    <p:sldMasterId id="2147483833" r:id="rId4"/>
  </p:sldMasterIdLst>
  <p:notesMasterIdLst>
    <p:notesMasterId r:id="rId26"/>
  </p:notesMasterIdLst>
  <p:handoutMasterIdLst>
    <p:handoutMasterId r:id="rId27"/>
  </p:handoutMasterIdLst>
  <p:sldIdLst>
    <p:sldId id="3715" r:id="rId5"/>
    <p:sldId id="3700" r:id="rId6"/>
    <p:sldId id="3730" r:id="rId7"/>
    <p:sldId id="838840501" r:id="rId8"/>
    <p:sldId id="838840502" r:id="rId9"/>
    <p:sldId id="3674" r:id="rId10"/>
    <p:sldId id="3684" r:id="rId11"/>
    <p:sldId id="838840500" r:id="rId12"/>
    <p:sldId id="3679" r:id="rId13"/>
    <p:sldId id="838840499" r:id="rId14"/>
    <p:sldId id="838840510" r:id="rId15"/>
    <p:sldId id="3678" r:id="rId16"/>
    <p:sldId id="838840512" r:id="rId17"/>
    <p:sldId id="838840513" r:id="rId18"/>
    <p:sldId id="838839871" r:id="rId19"/>
    <p:sldId id="838840507" r:id="rId20"/>
    <p:sldId id="838840505" r:id="rId21"/>
    <p:sldId id="838840506" r:id="rId22"/>
    <p:sldId id="838840508" r:id="rId23"/>
    <p:sldId id="838840509" r:id="rId24"/>
    <p:sldId id="3735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BCFF"/>
    <a:srgbClr val="8A1A9B"/>
    <a:srgbClr val="B291ED"/>
    <a:srgbClr val="380049"/>
    <a:srgbClr val="BDAAE6"/>
    <a:srgbClr val="D29FFF"/>
    <a:srgbClr val="EA00FF"/>
    <a:srgbClr val="FF00FF"/>
    <a:srgbClr val="FF4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269D01E-BC32-4049-B463-5C60D7B0CCD2}" styleName="Themed Style 2 –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31" autoAdjust="0"/>
    <p:restoredTop sz="95989"/>
  </p:normalViewPr>
  <p:slideViewPr>
    <p:cSldViewPr snapToGrid="0">
      <p:cViewPr varScale="1">
        <p:scale>
          <a:sx n="127" d="100"/>
          <a:sy n="127" d="100"/>
        </p:scale>
        <p:origin x="38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6" d="100"/>
          <a:sy n="56" d="100"/>
        </p:scale>
        <p:origin x="2588" y="5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nny Voon - Innovate UK UKRI" userId="ba6b4090-c515-4457-b89f-820b6c485508" providerId="ADAL" clId="{13185DB0-BF41-5CB3-AF65-A14A290DBD2F}"/>
    <pc:docChg chg="undo custSel addSld delSld modSld sldOrd delMainMaster">
      <pc:chgData name="Jonny Voon - Innovate UK UKRI" userId="ba6b4090-c515-4457-b89f-820b6c485508" providerId="ADAL" clId="{13185DB0-BF41-5CB3-AF65-A14A290DBD2F}" dt="2026-09-22T08:24:03.924" v="3117" actId="2696"/>
      <pc:docMkLst>
        <pc:docMk/>
      </pc:docMkLst>
      <pc:sldChg chg="modSp mod">
        <pc:chgData name="Jonny Voon - Innovate UK UKRI" userId="ba6b4090-c515-4457-b89f-820b6c485508" providerId="ADAL" clId="{13185DB0-BF41-5CB3-AF65-A14A290DBD2F}" dt="2026-09-16T15:23:42.952" v="2347" actId="20577"/>
        <pc:sldMkLst>
          <pc:docMk/>
          <pc:sldMk cId="2726051055" sldId="3678"/>
        </pc:sldMkLst>
        <pc:spChg chg="mod">
          <ac:chgData name="Jonny Voon - Innovate UK UKRI" userId="ba6b4090-c515-4457-b89f-820b6c485508" providerId="ADAL" clId="{13185DB0-BF41-5CB3-AF65-A14A290DBD2F}" dt="2026-09-16T15:23:42.952" v="2347" actId="20577"/>
          <ac:spMkLst>
            <pc:docMk/>
            <pc:sldMk cId="2726051055" sldId="3678"/>
            <ac:spMk id="5" creationId="{DBA63CD6-3B51-A5AF-A03A-BB0908EE6012}"/>
          </ac:spMkLst>
        </pc:spChg>
      </pc:sldChg>
      <pc:sldChg chg="modSp mod">
        <pc:chgData name="Jonny Voon - Innovate UK UKRI" userId="ba6b4090-c515-4457-b89f-820b6c485508" providerId="ADAL" clId="{13185DB0-BF41-5CB3-AF65-A14A290DBD2F}" dt="2026-09-18T13:04:34.149" v="3114" actId="20577"/>
        <pc:sldMkLst>
          <pc:docMk/>
          <pc:sldMk cId="287896075" sldId="3715"/>
        </pc:sldMkLst>
        <pc:spChg chg="mod">
          <ac:chgData name="Jonny Voon - Innovate UK UKRI" userId="ba6b4090-c515-4457-b89f-820b6c485508" providerId="ADAL" clId="{13185DB0-BF41-5CB3-AF65-A14A290DBD2F}" dt="2026-09-18T13:04:34.149" v="3114" actId="20577"/>
          <ac:spMkLst>
            <pc:docMk/>
            <pc:sldMk cId="287896075" sldId="3715"/>
            <ac:spMk id="2" creationId="{58A8C00F-61E8-8D44-261D-30B361A6FF8A}"/>
          </ac:spMkLst>
        </pc:spChg>
      </pc:sldChg>
      <pc:sldChg chg="modSp mod">
        <pc:chgData name="Jonny Voon - Innovate UK UKRI" userId="ba6b4090-c515-4457-b89f-820b6c485508" providerId="ADAL" clId="{13185DB0-BF41-5CB3-AF65-A14A290DBD2F}" dt="2026-09-18T13:04:14.705" v="3103" actId="20577"/>
        <pc:sldMkLst>
          <pc:docMk/>
          <pc:sldMk cId="2636331103" sldId="3735"/>
        </pc:sldMkLst>
        <pc:spChg chg="mod">
          <ac:chgData name="Jonny Voon - Innovate UK UKRI" userId="ba6b4090-c515-4457-b89f-820b6c485508" providerId="ADAL" clId="{13185DB0-BF41-5CB3-AF65-A14A290DBD2F}" dt="2026-09-18T13:04:14.705" v="3103" actId="20577"/>
          <ac:spMkLst>
            <pc:docMk/>
            <pc:sldMk cId="2636331103" sldId="3735"/>
            <ac:spMk id="2" creationId="{057173DF-1AC3-1146-D9EB-C13F90FB3D03}"/>
          </ac:spMkLst>
        </pc:spChg>
      </pc:sldChg>
      <pc:sldChg chg="addSp modSp mod">
        <pc:chgData name="Jonny Voon - Innovate UK UKRI" userId="ba6b4090-c515-4457-b89f-820b6c485508" providerId="ADAL" clId="{13185DB0-BF41-5CB3-AF65-A14A290DBD2F}" dt="2026-09-02T08:08:58.471" v="838" actId="571"/>
        <pc:sldMkLst>
          <pc:docMk/>
          <pc:sldMk cId="2857697346" sldId="838840502"/>
        </pc:sldMkLst>
        <pc:spChg chg="add mod">
          <ac:chgData name="Jonny Voon - Innovate UK UKRI" userId="ba6b4090-c515-4457-b89f-820b6c485508" providerId="ADAL" clId="{13185DB0-BF41-5CB3-AF65-A14A290DBD2F}" dt="2026-08-28T12:59:15.314" v="264" actId="1076"/>
          <ac:spMkLst>
            <pc:docMk/>
            <pc:sldMk cId="2857697346" sldId="838840502"/>
            <ac:spMk id="3" creationId="{4E6133A4-A481-C47E-BF2B-7D931277DCE7}"/>
          </ac:spMkLst>
        </pc:spChg>
        <pc:spChg chg="mod">
          <ac:chgData name="Jonny Voon - Innovate UK UKRI" userId="ba6b4090-c515-4457-b89f-820b6c485508" providerId="ADAL" clId="{13185DB0-BF41-5CB3-AF65-A14A290DBD2F}" dt="2026-08-28T12:58:12.371" v="212" actId="1076"/>
          <ac:spMkLst>
            <pc:docMk/>
            <pc:sldMk cId="2857697346" sldId="838840502"/>
            <ac:spMk id="5" creationId="{166E424D-61D0-1315-B23D-C30E6B1244B2}"/>
          </ac:spMkLst>
        </pc:spChg>
        <pc:spChg chg="mod">
          <ac:chgData name="Jonny Voon - Innovate UK UKRI" userId="ba6b4090-c515-4457-b89f-820b6c485508" providerId="ADAL" clId="{13185DB0-BF41-5CB3-AF65-A14A290DBD2F}" dt="2026-08-28T12:59:02.774" v="262" actId="1076"/>
          <ac:spMkLst>
            <pc:docMk/>
            <pc:sldMk cId="2857697346" sldId="838840502"/>
            <ac:spMk id="6" creationId="{AF3FBC27-B30C-EB25-3E83-8B51BB17EACD}"/>
          </ac:spMkLst>
        </pc:spChg>
        <pc:spChg chg="mod">
          <ac:chgData name="Jonny Voon - Innovate UK UKRI" userId="ba6b4090-c515-4457-b89f-820b6c485508" providerId="ADAL" clId="{13185DB0-BF41-5CB3-AF65-A14A290DBD2F}" dt="2026-08-28T12:58:48.358" v="242" actId="1076"/>
          <ac:spMkLst>
            <pc:docMk/>
            <pc:sldMk cId="2857697346" sldId="838840502"/>
            <ac:spMk id="7" creationId="{9CCCB9F0-6B22-7ADF-DC27-3F1DD23FC209}"/>
          </ac:spMkLst>
        </pc:spChg>
        <pc:spChg chg="add mod">
          <ac:chgData name="Jonny Voon - Innovate UK UKRI" userId="ba6b4090-c515-4457-b89f-820b6c485508" providerId="ADAL" clId="{13185DB0-BF41-5CB3-AF65-A14A290DBD2F}" dt="2026-08-28T12:59:10.320" v="263" actId="571"/>
          <ac:spMkLst>
            <pc:docMk/>
            <pc:sldMk cId="2857697346" sldId="838840502"/>
            <ac:spMk id="8" creationId="{36092C30-5AF0-EB9D-CAF0-7B3DAA2194C7}"/>
          </ac:spMkLst>
        </pc:spChg>
        <pc:spChg chg="add mod">
          <ac:chgData name="Jonny Voon - Innovate UK UKRI" userId="ba6b4090-c515-4457-b89f-820b6c485508" providerId="ADAL" clId="{13185DB0-BF41-5CB3-AF65-A14A290DBD2F}" dt="2026-08-28T12:59:20.659" v="265" actId="571"/>
          <ac:spMkLst>
            <pc:docMk/>
            <pc:sldMk cId="2857697346" sldId="838840502"/>
            <ac:spMk id="9" creationId="{D612DF33-0D3C-3BB7-8D48-A5A8C3DDE8BB}"/>
          </ac:spMkLst>
        </pc:spChg>
        <pc:spChg chg="add mod">
          <ac:chgData name="Jonny Voon - Innovate UK UKRI" userId="ba6b4090-c515-4457-b89f-820b6c485508" providerId="ADAL" clId="{13185DB0-BF41-5CB3-AF65-A14A290DBD2F}" dt="2026-09-02T08:08:46.515" v="837" actId="1076"/>
          <ac:spMkLst>
            <pc:docMk/>
            <pc:sldMk cId="2857697346" sldId="838840502"/>
            <ac:spMk id="10" creationId="{FB79D963-4665-438C-5EB3-9F902CB0A6F3}"/>
          </ac:spMkLst>
        </pc:spChg>
        <pc:spChg chg="add mod">
          <ac:chgData name="Jonny Voon - Innovate UK UKRI" userId="ba6b4090-c515-4457-b89f-820b6c485508" providerId="ADAL" clId="{13185DB0-BF41-5CB3-AF65-A14A290DBD2F}" dt="2026-09-02T08:08:58.471" v="838" actId="571"/>
          <ac:spMkLst>
            <pc:docMk/>
            <pc:sldMk cId="2857697346" sldId="838840502"/>
            <ac:spMk id="11" creationId="{31431926-6809-357D-E560-F04A8459F557}"/>
          </ac:spMkLst>
        </pc:spChg>
      </pc:sldChg>
      <pc:sldChg chg="ord">
        <pc:chgData name="Jonny Voon - Innovate UK UKRI" userId="ba6b4090-c515-4457-b89f-820b6c485508" providerId="ADAL" clId="{13185DB0-BF41-5CB3-AF65-A14A290DBD2F}" dt="2026-09-18T13:02:45.972" v="3081" actId="20578"/>
        <pc:sldMkLst>
          <pc:docMk/>
          <pc:sldMk cId="3515246176" sldId="838840507"/>
        </pc:sldMkLst>
      </pc:sldChg>
      <pc:sldChg chg="addSp delSp modSp new mod modClrScheme chgLayout">
        <pc:chgData name="Jonny Voon - Innovate UK UKRI" userId="ba6b4090-c515-4457-b89f-820b6c485508" providerId="ADAL" clId="{13185DB0-BF41-5CB3-AF65-A14A290DBD2F}" dt="2026-09-18T13:01:29.783" v="3078" actId="20577"/>
        <pc:sldMkLst>
          <pc:docMk/>
          <pc:sldMk cId="2477306723" sldId="838840508"/>
        </pc:sldMkLst>
        <pc:spChg chg="add mod ord">
          <ac:chgData name="Jonny Voon - Innovate UK UKRI" userId="ba6b4090-c515-4457-b89f-820b6c485508" providerId="ADAL" clId="{13185DB0-BF41-5CB3-AF65-A14A290DBD2F}" dt="2026-09-18T13:01:29.783" v="3078" actId="20577"/>
          <ac:spMkLst>
            <pc:docMk/>
            <pc:sldMk cId="2477306723" sldId="838840508"/>
            <ac:spMk id="5" creationId="{E9DE578C-FCC4-7BC5-7757-7DF3207F2814}"/>
          </ac:spMkLst>
        </pc:spChg>
        <pc:spChg chg="add mod ord">
          <ac:chgData name="Jonny Voon - Innovate UK UKRI" userId="ba6b4090-c515-4457-b89f-820b6c485508" providerId="ADAL" clId="{13185DB0-BF41-5CB3-AF65-A14A290DBD2F}" dt="2026-09-02T13:57:47.398" v="1852" actId="20577"/>
          <ac:spMkLst>
            <pc:docMk/>
            <pc:sldMk cId="2477306723" sldId="838840508"/>
            <ac:spMk id="6" creationId="{000387C1-8108-D95C-E902-2EF77E91548E}"/>
          </ac:spMkLst>
        </pc:spChg>
      </pc:sldChg>
      <pc:sldChg chg="modSp new mod">
        <pc:chgData name="Jonny Voon - Innovate UK UKRI" userId="ba6b4090-c515-4457-b89f-820b6c485508" providerId="ADAL" clId="{13185DB0-BF41-5CB3-AF65-A14A290DBD2F}" dt="2026-09-02T13:57:38.021" v="1844" actId="20577"/>
        <pc:sldMkLst>
          <pc:docMk/>
          <pc:sldMk cId="4115786189" sldId="838840509"/>
        </pc:sldMkLst>
        <pc:spChg chg="mod">
          <ac:chgData name="Jonny Voon - Innovate UK UKRI" userId="ba6b4090-c515-4457-b89f-820b6c485508" providerId="ADAL" clId="{13185DB0-BF41-5CB3-AF65-A14A290DBD2F}" dt="2026-09-02T13:57:25.414" v="1840" actId="20577"/>
          <ac:spMkLst>
            <pc:docMk/>
            <pc:sldMk cId="4115786189" sldId="838840509"/>
            <ac:spMk id="2" creationId="{C7223ADB-535C-3EC0-6784-D93D6D78E799}"/>
          </ac:spMkLst>
        </pc:spChg>
        <pc:spChg chg="mod">
          <ac:chgData name="Jonny Voon - Innovate UK UKRI" userId="ba6b4090-c515-4457-b89f-820b6c485508" providerId="ADAL" clId="{13185DB0-BF41-5CB3-AF65-A14A290DBD2F}" dt="2026-09-02T13:57:38.021" v="1844" actId="20577"/>
          <ac:spMkLst>
            <pc:docMk/>
            <pc:sldMk cId="4115786189" sldId="838840509"/>
            <ac:spMk id="3" creationId="{C35D87B6-4E8E-B8EB-3B38-F5D4BC77E173}"/>
          </ac:spMkLst>
        </pc:spChg>
      </pc:sldChg>
      <pc:sldChg chg="addSp delSp modSp new mod ord modClrScheme chgLayout">
        <pc:chgData name="Jonny Voon - Innovate UK UKRI" userId="ba6b4090-c515-4457-b89f-820b6c485508" providerId="ADAL" clId="{13185DB0-BF41-5CB3-AF65-A14A290DBD2F}" dt="2026-09-22T08:19:07.147" v="3115" actId="20578"/>
        <pc:sldMkLst>
          <pc:docMk/>
          <pc:sldMk cId="447571642" sldId="838840510"/>
        </pc:sldMkLst>
        <pc:spChg chg="mod ord">
          <ac:chgData name="Jonny Voon - Innovate UK UKRI" userId="ba6b4090-c515-4457-b89f-820b6c485508" providerId="ADAL" clId="{13185DB0-BF41-5CB3-AF65-A14A290DBD2F}" dt="2026-09-02T08:10:00.432" v="864" actId="700"/>
          <ac:spMkLst>
            <pc:docMk/>
            <pc:sldMk cId="447571642" sldId="838840510"/>
            <ac:spMk id="2" creationId="{984B9F04-372C-8721-F4BB-ECCAE56D79C9}"/>
          </ac:spMkLst>
        </pc:spChg>
        <pc:spChg chg="add mod ord">
          <ac:chgData name="Jonny Voon - Innovate UK UKRI" userId="ba6b4090-c515-4457-b89f-820b6c485508" providerId="ADAL" clId="{13185DB0-BF41-5CB3-AF65-A14A290DBD2F}" dt="2026-09-18T12:58:22.296" v="3004" actId="1076"/>
          <ac:spMkLst>
            <pc:docMk/>
            <pc:sldMk cId="447571642" sldId="838840510"/>
            <ac:spMk id="4" creationId="{56A436C1-4020-B867-5547-C8F2F4035E3F}"/>
          </ac:spMkLst>
        </pc:spChg>
        <pc:spChg chg="add mod ord">
          <ac:chgData name="Jonny Voon - Innovate UK UKRI" userId="ba6b4090-c515-4457-b89f-820b6c485508" providerId="ADAL" clId="{13185DB0-BF41-5CB3-AF65-A14A290DBD2F}" dt="2026-09-02T08:18:05.936" v="1094" actId="20577"/>
          <ac:spMkLst>
            <pc:docMk/>
            <pc:sldMk cId="447571642" sldId="838840510"/>
            <ac:spMk id="5" creationId="{F91D8246-4E27-293D-48A5-FCC6F1126041}"/>
          </ac:spMkLst>
        </pc:spChg>
        <pc:spChg chg="add mod ord">
          <ac:chgData name="Jonny Voon - Innovate UK UKRI" userId="ba6b4090-c515-4457-b89f-820b6c485508" providerId="ADAL" clId="{13185DB0-BF41-5CB3-AF65-A14A290DBD2F}" dt="2026-09-18T12:58:27.748" v="3005" actId="1076"/>
          <ac:spMkLst>
            <pc:docMk/>
            <pc:sldMk cId="447571642" sldId="838840510"/>
            <ac:spMk id="6" creationId="{5ACC8A5A-BDD1-9F25-E943-67DA98E627E0}"/>
          </ac:spMkLst>
        </pc:spChg>
      </pc:sldChg>
      <pc:sldChg chg="addSp delSp modSp new del mod modClrScheme chgLayout">
        <pc:chgData name="Jonny Voon - Innovate UK UKRI" userId="ba6b4090-c515-4457-b89f-820b6c485508" providerId="ADAL" clId="{13185DB0-BF41-5CB3-AF65-A14A290DBD2F}" dt="2026-09-22T08:19:59.790" v="3116" actId="2696"/>
        <pc:sldMkLst>
          <pc:docMk/>
          <pc:sldMk cId="1078497675" sldId="838840511"/>
        </pc:sldMkLst>
      </pc:sldChg>
      <pc:sldChg chg="addSp delSp modSp new mod">
        <pc:chgData name="Jonny Voon - Innovate UK UKRI" userId="ba6b4090-c515-4457-b89f-820b6c485508" providerId="ADAL" clId="{13185DB0-BF41-5CB3-AF65-A14A290DBD2F}" dt="2026-09-18T13:03:30.503" v="3091" actId="1038"/>
        <pc:sldMkLst>
          <pc:docMk/>
          <pc:sldMk cId="2848157121" sldId="838840512"/>
        </pc:sldMkLst>
        <pc:spChg chg="mod">
          <ac:chgData name="Jonny Voon - Innovate UK UKRI" userId="ba6b4090-c515-4457-b89f-820b6c485508" providerId="ADAL" clId="{13185DB0-BF41-5CB3-AF65-A14A290DBD2F}" dt="2026-09-16T15:24:12.835" v="2387" actId="120"/>
          <ac:spMkLst>
            <pc:docMk/>
            <pc:sldMk cId="2848157121" sldId="838840512"/>
            <ac:spMk id="3" creationId="{ED8D67C6-307E-BB5D-1120-51AAC2EC6C04}"/>
          </ac:spMkLst>
        </pc:spChg>
        <pc:spChg chg="add mod">
          <ac:chgData name="Jonny Voon - Innovate UK UKRI" userId="ba6b4090-c515-4457-b89f-820b6c485508" providerId="ADAL" clId="{13185DB0-BF41-5CB3-AF65-A14A290DBD2F}" dt="2026-09-16T15:25:05.301" v="2420" actId="20577"/>
          <ac:spMkLst>
            <pc:docMk/>
            <pc:sldMk cId="2848157121" sldId="838840512"/>
            <ac:spMk id="10" creationId="{AD83A695-6367-E452-8233-7A70B4B8D8D7}"/>
          </ac:spMkLst>
        </pc:spChg>
        <pc:spChg chg="add mod">
          <ac:chgData name="Jonny Voon - Innovate UK UKRI" userId="ba6b4090-c515-4457-b89f-820b6c485508" providerId="ADAL" clId="{13185DB0-BF41-5CB3-AF65-A14A290DBD2F}" dt="2026-09-16T15:25:31.091" v="2436" actId="1076"/>
          <ac:spMkLst>
            <pc:docMk/>
            <pc:sldMk cId="2848157121" sldId="838840512"/>
            <ac:spMk id="13" creationId="{76147BC5-A4A9-A9DE-852D-18EFD1F08BBD}"/>
          </ac:spMkLst>
        </pc:spChg>
        <pc:spChg chg="add mod">
          <ac:chgData name="Jonny Voon - Innovate UK UKRI" userId="ba6b4090-c515-4457-b89f-820b6c485508" providerId="ADAL" clId="{13185DB0-BF41-5CB3-AF65-A14A290DBD2F}" dt="2026-09-18T13:03:30.503" v="3091" actId="1038"/>
          <ac:spMkLst>
            <pc:docMk/>
            <pc:sldMk cId="2848157121" sldId="838840512"/>
            <ac:spMk id="14" creationId="{CC903F77-F53D-06EE-7106-7070252D7192}"/>
          </ac:spMkLst>
        </pc:spChg>
        <pc:spChg chg="add mod">
          <ac:chgData name="Jonny Voon - Innovate UK UKRI" userId="ba6b4090-c515-4457-b89f-820b6c485508" providerId="ADAL" clId="{13185DB0-BF41-5CB3-AF65-A14A290DBD2F}" dt="2026-09-16T15:30:47.874" v="2830" actId="20577"/>
          <ac:spMkLst>
            <pc:docMk/>
            <pc:sldMk cId="2848157121" sldId="838840512"/>
            <ac:spMk id="15" creationId="{F18514F2-D36A-247A-0A5D-6A904C584263}"/>
          </ac:spMkLst>
        </pc:spChg>
        <pc:spChg chg="add mod">
          <ac:chgData name="Jonny Voon - Innovate UK UKRI" userId="ba6b4090-c515-4457-b89f-820b6c485508" providerId="ADAL" clId="{13185DB0-BF41-5CB3-AF65-A14A290DBD2F}" dt="2026-09-16T15:30:09.383" v="2792" actId="20577"/>
          <ac:spMkLst>
            <pc:docMk/>
            <pc:sldMk cId="2848157121" sldId="838840512"/>
            <ac:spMk id="16" creationId="{319C5F47-0CA9-8E0F-8C1E-B081259E2DFE}"/>
          </ac:spMkLst>
        </pc:spChg>
        <pc:spChg chg="add mod">
          <ac:chgData name="Jonny Voon - Innovate UK UKRI" userId="ba6b4090-c515-4457-b89f-820b6c485508" providerId="ADAL" clId="{13185DB0-BF41-5CB3-AF65-A14A290DBD2F}" dt="2026-09-16T15:31:46.405" v="2915" actId="14100"/>
          <ac:spMkLst>
            <pc:docMk/>
            <pc:sldMk cId="2848157121" sldId="838840512"/>
            <ac:spMk id="17" creationId="{B70614F6-53D1-0C81-379E-0CF75DFA2709}"/>
          </ac:spMkLst>
        </pc:spChg>
        <pc:cxnChg chg="add">
          <ac:chgData name="Jonny Voon - Innovate UK UKRI" userId="ba6b4090-c515-4457-b89f-820b6c485508" providerId="ADAL" clId="{13185DB0-BF41-5CB3-AF65-A14A290DBD2F}" dt="2026-09-16T15:24:39.192" v="2388" actId="11529"/>
          <ac:cxnSpMkLst>
            <pc:docMk/>
            <pc:sldMk cId="2848157121" sldId="838840512"/>
            <ac:cxnSpMk id="7" creationId="{B480238E-C555-F314-4187-E80CA57C1523}"/>
          </ac:cxnSpMkLst>
        </pc:cxnChg>
        <pc:cxnChg chg="add">
          <ac:chgData name="Jonny Voon - Innovate UK UKRI" userId="ba6b4090-c515-4457-b89f-820b6c485508" providerId="ADAL" clId="{13185DB0-BF41-5CB3-AF65-A14A290DBD2F}" dt="2026-09-16T15:24:47.185" v="2389" actId="11529"/>
          <ac:cxnSpMkLst>
            <pc:docMk/>
            <pc:sldMk cId="2848157121" sldId="838840512"/>
            <ac:cxnSpMk id="9" creationId="{55C74A80-6E15-B60A-AB51-E7308A9B5777}"/>
          </ac:cxnSpMkLst>
        </pc:cxnChg>
      </pc:sldChg>
      <pc:sldChg chg="addSp modSp add mod">
        <pc:chgData name="Jonny Voon - Innovate UK UKRI" userId="ba6b4090-c515-4457-b89f-820b6c485508" providerId="ADAL" clId="{13185DB0-BF41-5CB3-AF65-A14A290DBD2F}" dt="2026-09-16T15:34:58.284" v="3001" actId="14100"/>
        <pc:sldMkLst>
          <pc:docMk/>
          <pc:sldMk cId="2619521767" sldId="838840513"/>
        </pc:sldMkLst>
        <pc:spChg chg="add mod">
          <ac:chgData name="Jonny Voon - Innovate UK UKRI" userId="ba6b4090-c515-4457-b89f-820b6c485508" providerId="ADAL" clId="{13185DB0-BF41-5CB3-AF65-A14A290DBD2F}" dt="2026-09-16T15:34:58.284" v="3001" actId="14100"/>
          <ac:spMkLst>
            <pc:docMk/>
            <pc:sldMk cId="2619521767" sldId="838840513"/>
            <ac:spMk id="2" creationId="{66737F67-2D76-125E-BC4A-56A74E3C167B}"/>
          </ac:spMkLst>
        </pc:spChg>
        <pc:spChg chg="mod">
          <ac:chgData name="Jonny Voon - Innovate UK UKRI" userId="ba6b4090-c515-4457-b89f-820b6c485508" providerId="ADAL" clId="{13185DB0-BF41-5CB3-AF65-A14A290DBD2F}" dt="2026-09-16T15:33:59.769" v="2994" actId="1076"/>
          <ac:spMkLst>
            <pc:docMk/>
            <pc:sldMk cId="2619521767" sldId="838840513"/>
            <ac:spMk id="14" creationId="{31C08A70-3C15-1192-F1E1-131B85F3513A}"/>
          </ac:spMkLst>
        </pc:spChg>
      </pc:sldChg>
      <pc:sldMasterChg chg="del">
        <pc:chgData name="Jonny Voon - Innovate UK UKRI" userId="ba6b4090-c515-4457-b89f-820b6c485508" providerId="ADAL" clId="{13185DB0-BF41-5CB3-AF65-A14A290DBD2F}" dt="2026-09-22T08:24:03.924" v="3117" actId="2696"/>
        <pc:sldMasterMkLst>
          <pc:docMk/>
          <pc:sldMasterMk cId="4123594354" sldId="2147483817"/>
        </pc:sldMasterMkLst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0B006BC-1710-C44D-925D-A8B8A455ABDF}" type="doc">
      <dgm:prSet loTypeId="urn:microsoft.com/office/officeart/2008/layout/SquareAccentList" loCatId="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GB"/>
        </a:p>
      </dgm:t>
    </dgm:pt>
    <dgm:pt modelId="{D80162F7-7D64-2D4A-BE93-3E9D9707F182}">
      <dgm:prSet phldrT="[Text]"/>
      <dgm:spPr/>
      <dgm:t>
        <a:bodyPr anchor="ctr"/>
        <a:lstStyle/>
        <a:p>
          <a:pPr algn="l">
            <a:lnSpc>
              <a:spcPct val="100000"/>
            </a:lnSpc>
          </a:pPr>
          <a:r>
            <a:rPr lang="en-GB" dirty="0">
              <a:solidFill>
                <a:schemeClr val="bg1"/>
              </a:solidFill>
            </a:rPr>
            <a:t>Innovation Grants</a:t>
          </a:r>
        </a:p>
      </dgm:t>
    </dgm:pt>
    <dgm:pt modelId="{01ADB1FC-B640-564E-9AF3-652CD4434BEA}" type="parTrans" cxnId="{CC95F3B4-FD89-2A46-950B-881130389EEA}">
      <dgm:prSet/>
      <dgm:spPr/>
      <dgm:t>
        <a:bodyPr/>
        <a:lstStyle/>
        <a:p>
          <a:endParaRPr lang="en-GB"/>
        </a:p>
      </dgm:t>
    </dgm:pt>
    <dgm:pt modelId="{DA65D9E7-463B-8449-9EBB-58678374225A}" type="sibTrans" cxnId="{CC95F3B4-FD89-2A46-950B-881130389EEA}">
      <dgm:prSet/>
      <dgm:spPr/>
      <dgm:t>
        <a:bodyPr/>
        <a:lstStyle/>
        <a:p>
          <a:endParaRPr lang="en-GB"/>
        </a:p>
      </dgm:t>
    </dgm:pt>
    <dgm:pt modelId="{D6542B20-0445-6648-A65A-38E59B365283}">
      <dgm:prSet phldrT="[Text]" custT="1"/>
      <dgm:spPr/>
      <dgm:t>
        <a:bodyPr anchor="ctr"/>
        <a:lstStyle/>
        <a:p>
          <a:pPr algn="l">
            <a:lnSpc>
              <a:spcPct val="100000"/>
            </a:lnSpc>
          </a:pPr>
          <a:r>
            <a:rPr lang="en-GB" sz="1400" dirty="0"/>
            <a:t>Non-dilutive, non-debt financing</a:t>
          </a:r>
        </a:p>
      </dgm:t>
    </dgm:pt>
    <dgm:pt modelId="{0B233D1C-BF69-B042-892F-E77412BA0505}" type="parTrans" cxnId="{53E93069-DF0B-B84A-A1D5-71B9867C19EA}">
      <dgm:prSet/>
      <dgm:spPr/>
      <dgm:t>
        <a:bodyPr/>
        <a:lstStyle/>
        <a:p>
          <a:endParaRPr lang="en-GB"/>
        </a:p>
      </dgm:t>
    </dgm:pt>
    <dgm:pt modelId="{B20976AB-8BAD-134A-8A21-D605F2EAA206}" type="sibTrans" cxnId="{53E93069-DF0B-B84A-A1D5-71B9867C19EA}">
      <dgm:prSet/>
      <dgm:spPr/>
      <dgm:t>
        <a:bodyPr/>
        <a:lstStyle/>
        <a:p>
          <a:endParaRPr lang="en-GB"/>
        </a:p>
      </dgm:t>
    </dgm:pt>
    <dgm:pt modelId="{991077DD-4076-B448-AA5F-2E8076E56154}">
      <dgm:prSet phldrT="[Text]" custT="1"/>
      <dgm:spPr/>
      <dgm:t>
        <a:bodyPr anchor="ctr"/>
        <a:lstStyle/>
        <a:p>
          <a:pPr algn="l">
            <a:lnSpc>
              <a:spcPct val="100000"/>
            </a:lnSpc>
          </a:pPr>
          <a:r>
            <a:rPr lang="en-GB" sz="1400" dirty="0"/>
            <a:t>No repayments </a:t>
          </a:r>
        </a:p>
      </dgm:t>
    </dgm:pt>
    <dgm:pt modelId="{79F8A1A4-930A-4A4A-A67F-8D1FDB0AC8A2}" type="parTrans" cxnId="{F51F1BDB-0241-8646-B12B-0270EDD4F99F}">
      <dgm:prSet/>
      <dgm:spPr/>
      <dgm:t>
        <a:bodyPr/>
        <a:lstStyle/>
        <a:p>
          <a:endParaRPr lang="en-GB"/>
        </a:p>
      </dgm:t>
    </dgm:pt>
    <dgm:pt modelId="{BDD26721-6E89-A542-A323-1EEEA98CF2CE}" type="sibTrans" cxnId="{F51F1BDB-0241-8646-B12B-0270EDD4F99F}">
      <dgm:prSet/>
      <dgm:spPr/>
      <dgm:t>
        <a:bodyPr/>
        <a:lstStyle/>
        <a:p>
          <a:endParaRPr lang="en-GB"/>
        </a:p>
      </dgm:t>
    </dgm:pt>
    <dgm:pt modelId="{619CF750-7E57-084D-A5D6-136A507F596C}">
      <dgm:prSet phldrT="[Text]"/>
      <dgm:spPr/>
      <dgm:t>
        <a:bodyPr anchor="ctr"/>
        <a:lstStyle/>
        <a:p>
          <a:pPr algn="l">
            <a:lnSpc>
              <a:spcPct val="100000"/>
            </a:lnSpc>
          </a:pPr>
          <a:r>
            <a:rPr lang="en-GB" dirty="0">
              <a:solidFill>
                <a:schemeClr val="bg1"/>
              </a:solidFill>
            </a:rPr>
            <a:t> Innovation Loans</a:t>
          </a:r>
        </a:p>
      </dgm:t>
    </dgm:pt>
    <dgm:pt modelId="{3EAD30DB-3617-604D-8C1F-8469B243B05A}" type="parTrans" cxnId="{6A814A58-D8F8-7B44-B7FC-4983A172DE16}">
      <dgm:prSet/>
      <dgm:spPr/>
      <dgm:t>
        <a:bodyPr/>
        <a:lstStyle/>
        <a:p>
          <a:endParaRPr lang="en-GB"/>
        </a:p>
      </dgm:t>
    </dgm:pt>
    <dgm:pt modelId="{B51934CE-13F0-DD40-A2EE-580A3791E35A}" type="sibTrans" cxnId="{6A814A58-D8F8-7B44-B7FC-4983A172DE16}">
      <dgm:prSet/>
      <dgm:spPr/>
      <dgm:t>
        <a:bodyPr/>
        <a:lstStyle/>
        <a:p>
          <a:endParaRPr lang="en-GB"/>
        </a:p>
      </dgm:t>
    </dgm:pt>
    <dgm:pt modelId="{12A51612-721E-6141-8686-C7C25B09B08D}">
      <dgm:prSet phldrT="[Text]" custT="1"/>
      <dgm:spPr/>
      <dgm:t>
        <a:bodyPr anchor="ctr"/>
        <a:lstStyle/>
        <a:p>
          <a:pPr algn="l">
            <a:lnSpc>
              <a:spcPct val="100000"/>
            </a:lnSpc>
          </a:pPr>
          <a:r>
            <a:rPr lang="en-GB" sz="1400" dirty="0"/>
            <a:t>Non-dilutive, debt-based financing</a:t>
          </a:r>
        </a:p>
      </dgm:t>
    </dgm:pt>
    <dgm:pt modelId="{AE9A016D-4B9C-5348-A9E2-3FE255E1DF4C}" type="parTrans" cxnId="{72EB45DA-A151-4B46-AC34-214605C5440B}">
      <dgm:prSet/>
      <dgm:spPr/>
      <dgm:t>
        <a:bodyPr/>
        <a:lstStyle/>
        <a:p>
          <a:endParaRPr lang="en-GB"/>
        </a:p>
      </dgm:t>
    </dgm:pt>
    <dgm:pt modelId="{BFE6F47B-690E-644E-BBCC-A707E4CAB14D}" type="sibTrans" cxnId="{72EB45DA-A151-4B46-AC34-214605C5440B}">
      <dgm:prSet/>
      <dgm:spPr/>
      <dgm:t>
        <a:bodyPr/>
        <a:lstStyle/>
        <a:p>
          <a:endParaRPr lang="en-GB"/>
        </a:p>
      </dgm:t>
    </dgm:pt>
    <dgm:pt modelId="{B69CC947-D2E4-3F48-ACA0-9B221976628E}">
      <dgm:prSet phldrT="[Text]" custT="1"/>
      <dgm:spPr/>
      <dgm:t>
        <a:bodyPr anchor="ctr"/>
        <a:lstStyle/>
        <a:p>
          <a:pPr algn="l">
            <a:lnSpc>
              <a:spcPct val="100000"/>
            </a:lnSpc>
          </a:pPr>
          <a:r>
            <a:rPr lang="en-GB" sz="1400" dirty="0"/>
            <a:t>Loan + </a:t>
          </a:r>
          <a:r>
            <a:rPr lang="en-GB" sz="1400"/>
            <a:t>interest to be repaid within 7 years</a:t>
          </a:r>
          <a:endParaRPr lang="en-GB" sz="1400" dirty="0"/>
        </a:p>
      </dgm:t>
    </dgm:pt>
    <dgm:pt modelId="{698FF256-166C-D548-834E-1464DCB5C3E9}" type="parTrans" cxnId="{0F5E79B5-85F4-C845-995D-E3768984E916}">
      <dgm:prSet/>
      <dgm:spPr/>
      <dgm:t>
        <a:bodyPr/>
        <a:lstStyle/>
        <a:p>
          <a:endParaRPr lang="en-GB"/>
        </a:p>
      </dgm:t>
    </dgm:pt>
    <dgm:pt modelId="{BE15826E-0CD6-C448-9645-91F8E9F387CC}" type="sibTrans" cxnId="{0F5E79B5-85F4-C845-995D-E3768984E916}">
      <dgm:prSet/>
      <dgm:spPr/>
      <dgm:t>
        <a:bodyPr/>
        <a:lstStyle/>
        <a:p>
          <a:endParaRPr lang="en-GB"/>
        </a:p>
      </dgm:t>
    </dgm:pt>
    <dgm:pt modelId="{D6E29FD8-083C-ED4E-9760-22AA1E42446B}">
      <dgm:prSet phldrT="[Text]" custT="1"/>
      <dgm:spPr/>
      <dgm:t>
        <a:bodyPr anchor="ctr"/>
        <a:lstStyle/>
        <a:p>
          <a:pPr algn="l">
            <a:lnSpc>
              <a:spcPct val="100000"/>
            </a:lnSpc>
          </a:pPr>
          <a:r>
            <a:rPr lang="en-GB" sz="1400" dirty="0"/>
            <a:t>Max 70%</a:t>
          </a:r>
          <a:r>
            <a:rPr lang="en-GB" sz="1400" baseline="30000" dirty="0"/>
            <a:t>*</a:t>
          </a:r>
          <a:r>
            <a:rPr lang="en-GB" sz="1400" dirty="0"/>
            <a:t> of eligible costs can be claimed</a:t>
          </a:r>
        </a:p>
      </dgm:t>
    </dgm:pt>
    <dgm:pt modelId="{552A52E6-AD32-0F48-B607-F5937E69CB88}" type="parTrans" cxnId="{095152D9-2213-8C4D-989A-2F19E6AEA017}">
      <dgm:prSet/>
      <dgm:spPr/>
      <dgm:t>
        <a:bodyPr/>
        <a:lstStyle/>
        <a:p>
          <a:endParaRPr lang="en-GB"/>
        </a:p>
      </dgm:t>
    </dgm:pt>
    <dgm:pt modelId="{8B1B3EAB-FFFC-0E45-BCCE-2927FCBA6933}" type="sibTrans" cxnId="{095152D9-2213-8C4D-989A-2F19E6AEA017}">
      <dgm:prSet/>
      <dgm:spPr/>
      <dgm:t>
        <a:bodyPr/>
        <a:lstStyle/>
        <a:p>
          <a:endParaRPr lang="en-GB"/>
        </a:p>
      </dgm:t>
    </dgm:pt>
    <dgm:pt modelId="{5A08CF26-45B5-FB4A-A53F-948C10FA9D32}">
      <dgm:prSet phldrT="[Text]" custT="1"/>
      <dgm:spPr/>
      <dgm:t>
        <a:bodyPr anchor="ctr"/>
        <a:lstStyle/>
        <a:p>
          <a:pPr algn="l">
            <a:lnSpc>
              <a:spcPct val="100000"/>
            </a:lnSpc>
          </a:pPr>
          <a:r>
            <a:rPr lang="en-GB" sz="1400" dirty="0"/>
            <a:t>Funding paid quarterly in arrears, once incurred and defrayed </a:t>
          </a:r>
        </a:p>
      </dgm:t>
    </dgm:pt>
    <dgm:pt modelId="{B8AF21BF-9860-DC48-83EA-4E134D3857B9}" type="parTrans" cxnId="{7223FCCF-A5EF-6B46-8F44-24E40D47F7B1}">
      <dgm:prSet/>
      <dgm:spPr/>
      <dgm:t>
        <a:bodyPr/>
        <a:lstStyle/>
        <a:p>
          <a:endParaRPr lang="en-GB"/>
        </a:p>
      </dgm:t>
    </dgm:pt>
    <dgm:pt modelId="{CE0699B0-081F-484A-B7C7-8792EA149FB5}" type="sibTrans" cxnId="{7223FCCF-A5EF-6B46-8F44-24E40D47F7B1}">
      <dgm:prSet/>
      <dgm:spPr/>
      <dgm:t>
        <a:bodyPr/>
        <a:lstStyle/>
        <a:p>
          <a:endParaRPr lang="en-GB"/>
        </a:p>
      </dgm:t>
    </dgm:pt>
    <dgm:pt modelId="{509ACB89-8E51-9945-A938-6DA3F6F3438A}">
      <dgm:prSet phldrT="[Text]" custT="1"/>
      <dgm:spPr/>
      <dgm:t>
        <a:bodyPr anchor="ctr"/>
        <a:lstStyle/>
        <a:p>
          <a:pPr algn="l">
            <a:lnSpc>
              <a:spcPct val="100000"/>
            </a:lnSpc>
          </a:pPr>
          <a:r>
            <a:rPr lang="en-GB" sz="1400" dirty="0"/>
            <a:t>Up to 100% of labour and capital costs can be claimed + working capital for pre-commercial sales &amp; marketing</a:t>
          </a:r>
        </a:p>
      </dgm:t>
    </dgm:pt>
    <dgm:pt modelId="{4F432966-3104-794D-91FC-6FD7C8BF2966}" type="parTrans" cxnId="{35163EC8-9C5E-574F-93E6-83AC856579D4}">
      <dgm:prSet/>
      <dgm:spPr/>
      <dgm:t>
        <a:bodyPr/>
        <a:lstStyle/>
        <a:p>
          <a:endParaRPr lang="en-GB"/>
        </a:p>
      </dgm:t>
    </dgm:pt>
    <dgm:pt modelId="{2D7A73EB-3EB9-DB4C-A864-01635B71BA3D}" type="sibTrans" cxnId="{35163EC8-9C5E-574F-93E6-83AC856579D4}">
      <dgm:prSet/>
      <dgm:spPr/>
      <dgm:t>
        <a:bodyPr/>
        <a:lstStyle/>
        <a:p>
          <a:endParaRPr lang="en-GB"/>
        </a:p>
      </dgm:t>
    </dgm:pt>
    <dgm:pt modelId="{F25B5E3B-F69C-FE47-989E-D8278F3EA232}">
      <dgm:prSet phldrT="[Text]" custT="1"/>
      <dgm:spPr/>
      <dgm:t>
        <a:bodyPr anchor="ctr"/>
        <a:lstStyle/>
        <a:p>
          <a:pPr algn="l">
            <a:lnSpc>
              <a:spcPct val="100000"/>
            </a:lnSpc>
          </a:pPr>
          <a:r>
            <a:rPr lang="en-GB" sz="1400" dirty="0"/>
            <a:t>Funding drawn down in advance when in need</a:t>
          </a:r>
        </a:p>
      </dgm:t>
    </dgm:pt>
    <dgm:pt modelId="{E3A4703D-6BAA-7445-9198-89339CCF8485}" type="parTrans" cxnId="{04961516-751E-124B-9C58-C4DBE6AE6665}">
      <dgm:prSet/>
      <dgm:spPr/>
      <dgm:t>
        <a:bodyPr/>
        <a:lstStyle/>
        <a:p>
          <a:endParaRPr lang="en-GB"/>
        </a:p>
      </dgm:t>
    </dgm:pt>
    <dgm:pt modelId="{58542E77-1F53-8344-ACAB-0EEE91156A63}" type="sibTrans" cxnId="{04961516-751E-124B-9C58-C4DBE6AE6665}">
      <dgm:prSet/>
      <dgm:spPr/>
      <dgm:t>
        <a:bodyPr/>
        <a:lstStyle/>
        <a:p>
          <a:endParaRPr lang="en-GB"/>
        </a:p>
      </dgm:t>
    </dgm:pt>
    <dgm:pt modelId="{F5D0CB05-4009-D742-9318-80248E8E3C4C}">
      <dgm:prSet phldrT="[Text]"/>
      <dgm:spPr/>
      <dgm:t>
        <a:bodyPr anchor="ctr"/>
        <a:lstStyle/>
        <a:p>
          <a:pPr algn="l">
            <a:lnSpc>
              <a:spcPct val="100000"/>
            </a:lnSpc>
          </a:pPr>
          <a:r>
            <a:rPr lang="en-GB" dirty="0">
              <a:solidFill>
                <a:schemeClr val="bg1"/>
              </a:solidFill>
            </a:rPr>
            <a:t>Investor Partnerships</a:t>
          </a:r>
        </a:p>
      </dgm:t>
    </dgm:pt>
    <dgm:pt modelId="{05FCBA26-707A-964B-9D35-E1C6204129D5}" type="parTrans" cxnId="{7D3BF4AF-D8B7-9C4D-9BD8-F6EBBA4D9F53}">
      <dgm:prSet/>
      <dgm:spPr/>
      <dgm:t>
        <a:bodyPr/>
        <a:lstStyle/>
        <a:p>
          <a:endParaRPr lang="en-GB"/>
        </a:p>
      </dgm:t>
    </dgm:pt>
    <dgm:pt modelId="{8BD5A469-AFC6-424A-A10B-34F7B9ECFE2A}" type="sibTrans" cxnId="{7D3BF4AF-D8B7-9C4D-9BD8-F6EBBA4D9F53}">
      <dgm:prSet/>
      <dgm:spPr/>
      <dgm:t>
        <a:bodyPr/>
        <a:lstStyle/>
        <a:p>
          <a:endParaRPr lang="en-GB"/>
        </a:p>
      </dgm:t>
    </dgm:pt>
    <dgm:pt modelId="{77F3D8C9-BF86-714C-AA48-5CE5EEB2C489}">
      <dgm:prSet phldrT="[Text]" custT="1"/>
      <dgm:spPr/>
      <dgm:t>
        <a:bodyPr anchor="ctr"/>
        <a:lstStyle/>
        <a:p>
          <a:pPr algn="l">
            <a:lnSpc>
              <a:spcPct val="100000"/>
            </a:lnSpc>
          </a:pPr>
          <a:r>
            <a:rPr lang="en-GB" sz="1400" dirty="0"/>
            <a:t>Innovation grant + dilutive equity funding</a:t>
          </a:r>
        </a:p>
      </dgm:t>
    </dgm:pt>
    <dgm:pt modelId="{743EC510-E5DE-3049-8C18-F01F68132588}" type="parTrans" cxnId="{4643D85A-9EFD-FD42-8E87-F95EE50FE249}">
      <dgm:prSet/>
      <dgm:spPr/>
      <dgm:t>
        <a:bodyPr/>
        <a:lstStyle/>
        <a:p>
          <a:endParaRPr lang="en-GB"/>
        </a:p>
      </dgm:t>
    </dgm:pt>
    <dgm:pt modelId="{163478F8-CD97-C945-B793-C3FFB8F82D02}" type="sibTrans" cxnId="{4643D85A-9EFD-FD42-8E87-F95EE50FE249}">
      <dgm:prSet/>
      <dgm:spPr/>
      <dgm:t>
        <a:bodyPr/>
        <a:lstStyle/>
        <a:p>
          <a:endParaRPr lang="en-GB"/>
        </a:p>
      </dgm:t>
    </dgm:pt>
    <dgm:pt modelId="{A396D981-D1BC-C349-BB3C-C9D029D6E5CA}">
      <dgm:prSet phldrT="[Text]" custT="1"/>
      <dgm:spPr/>
      <dgm:t>
        <a:bodyPr anchor="ctr"/>
        <a:lstStyle/>
        <a:p>
          <a:pPr algn="l">
            <a:lnSpc>
              <a:spcPct val="100000"/>
            </a:lnSpc>
          </a:pPr>
          <a:r>
            <a:rPr lang="en-GB" sz="1400" dirty="0"/>
            <a:t>No repayments</a:t>
          </a:r>
        </a:p>
      </dgm:t>
    </dgm:pt>
    <dgm:pt modelId="{A3C1AF1C-5985-C147-8A32-C8CA44956D0D}" type="parTrans" cxnId="{D9FD2F46-5D92-284D-8F15-1713CFACF02E}">
      <dgm:prSet/>
      <dgm:spPr/>
      <dgm:t>
        <a:bodyPr/>
        <a:lstStyle/>
        <a:p>
          <a:endParaRPr lang="en-GB"/>
        </a:p>
      </dgm:t>
    </dgm:pt>
    <dgm:pt modelId="{7B903946-A498-A849-9433-731D1A535836}" type="sibTrans" cxnId="{D9FD2F46-5D92-284D-8F15-1713CFACF02E}">
      <dgm:prSet/>
      <dgm:spPr/>
      <dgm:t>
        <a:bodyPr/>
        <a:lstStyle/>
        <a:p>
          <a:endParaRPr lang="en-GB"/>
        </a:p>
      </dgm:t>
    </dgm:pt>
    <dgm:pt modelId="{C5ADD695-B370-3841-9C49-EAEDCA23C77C}">
      <dgm:prSet phldrT="[Text]" custT="1"/>
      <dgm:spPr/>
      <dgm:t>
        <a:bodyPr anchor="ctr"/>
        <a:lstStyle/>
        <a:p>
          <a:pPr algn="l">
            <a:lnSpc>
              <a:spcPct val="100000"/>
            </a:lnSpc>
          </a:pPr>
          <a:r>
            <a:rPr lang="en-GB" sz="1400" dirty="0"/>
            <a:t>Effective 100%* of costs paid</a:t>
          </a:r>
        </a:p>
      </dgm:t>
    </dgm:pt>
    <dgm:pt modelId="{FBDCFEC6-9DC8-4743-AC53-700276326800}" type="parTrans" cxnId="{91CF4D69-CC72-9D4F-8F1D-7CA4B95BFEF8}">
      <dgm:prSet/>
      <dgm:spPr/>
      <dgm:t>
        <a:bodyPr/>
        <a:lstStyle/>
        <a:p>
          <a:endParaRPr lang="en-GB"/>
        </a:p>
      </dgm:t>
    </dgm:pt>
    <dgm:pt modelId="{FC5D7BFD-BFFA-ED49-B0DC-F1221077CD8C}" type="sibTrans" cxnId="{91CF4D69-CC72-9D4F-8F1D-7CA4B95BFEF8}">
      <dgm:prSet/>
      <dgm:spPr/>
      <dgm:t>
        <a:bodyPr/>
        <a:lstStyle/>
        <a:p>
          <a:endParaRPr lang="en-GB"/>
        </a:p>
      </dgm:t>
    </dgm:pt>
    <dgm:pt modelId="{9E9E1C84-0039-F94C-9694-ACB82882492B}">
      <dgm:prSet phldrT="[Text]" custT="1"/>
      <dgm:spPr/>
      <dgm:t>
        <a:bodyPr anchor="ctr"/>
        <a:lstStyle/>
        <a:p>
          <a:pPr algn="l">
            <a:lnSpc>
              <a:spcPct val="100000"/>
            </a:lnSpc>
          </a:pPr>
          <a:r>
            <a:rPr lang="en-GB" sz="1400" dirty="0"/>
            <a:t>In partnership with a qualified investor</a:t>
          </a:r>
        </a:p>
      </dgm:t>
    </dgm:pt>
    <dgm:pt modelId="{5119CD38-9068-FF4E-A9AE-9E434C58B44C}" type="parTrans" cxnId="{E4396C5C-8AD6-794F-B68E-651F2711556C}">
      <dgm:prSet/>
      <dgm:spPr/>
      <dgm:t>
        <a:bodyPr/>
        <a:lstStyle/>
        <a:p>
          <a:endParaRPr lang="en-GB"/>
        </a:p>
      </dgm:t>
    </dgm:pt>
    <dgm:pt modelId="{348DD564-776E-704B-A4FF-34EEC5E348B7}" type="sibTrans" cxnId="{E4396C5C-8AD6-794F-B68E-651F2711556C}">
      <dgm:prSet/>
      <dgm:spPr/>
      <dgm:t>
        <a:bodyPr/>
        <a:lstStyle/>
        <a:p>
          <a:endParaRPr lang="en-GB"/>
        </a:p>
      </dgm:t>
    </dgm:pt>
    <dgm:pt modelId="{40052917-B436-D74C-B948-3FC7F71A3299}">
      <dgm:prSet phldrT="[Text]" custT="1"/>
      <dgm:spPr/>
      <dgm:t>
        <a:bodyPr anchor="ctr"/>
        <a:lstStyle/>
        <a:p>
          <a:pPr algn="l">
            <a:lnSpc>
              <a:spcPct val="100000"/>
            </a:lnSpc>
          </a:pPr>
          <a:r>
            <a:rPr lang="en-GB" sz="1400" dirty="0"/>
            <a:t>Great for companies looking to scale</a:t>
          </a:r>
        </a:p>
      </dgm:t>
    </dgm:pt>
    <dgm:pt modelId="{88D4D608-1B42-EE40-B1C7-86A14BF5A592}" type="parTrans" cxnId="{0A8A1C77-8ECA-784D-9AC5-ED061A9FD494}">
      <dgm:prSet/>
      <dgm:spPr/>
      <dgm:t>
        <a:bodyPr/>
        <a:lstStyle/>
        <a:p>
          <a:endParaRPr lang="en-GB"/>
        </a:p>
      </dgm:t>
    </dgm:pt>
    <dgm:pt modelId="{C2B847E6-28DC-9047-B155-7942ADB2CA72}" type="sibTrans" cxnId="{0A8A1C77-8ECA-784D-9AC5-ED061A9FD494}">
      <dgm:prSet/>
      <dgm:spPr/>
      <dgm:t>
        <a:bodyPr/>
        <a:lstStyle/>
        <a:p>
          <a:endParaRPr lang="en-GB"/>
        </a:p>
      </dgm:t>
    </dgm:pt>
    <dgm:pt modelId="{6A94A7A8-3D5F-B041-97C7-57C8A4CC1DFD}">
      <dgm:prSet phldrT="[Text]" custT="1"/>
      <dgm:spPr/>
      <dgm:t>
        <a:bodyPr anchor="ctr"/>
        <a:lstStyle/>
        <a:p>
          <a:pPr algn="l">
            <a:lnSpc>
              <a:spcPct val="100000"/>
            </a:lnSpc>
          </a:pPr>
          <a:r>
            <a:rPr lang="en-GB" sz="1400" dirty="0"/>
            <a:t>Great for companies looking for private finance</a:t>
          </a:r>
        </a:p>
      </dgm:t>
    </dgm:pt>
    <dgm:pt modelId="{C419E68C-A73B-434F-9664-2BE8B4205324}" type="parTrans" cxnId="{657F2C7C-A818-3448-A0C1-297AC7A47709}">
      <dgm:prSet/>
      <dgm:spPr/>
      <dgm:t>
        <a:bodyPr/>
        <a:lstStyle/>
        <a:p>
          <a:endParaRPr lang="en-GB"/>
        </a:p>
      </dgm:t>
    </dgm:pt>
    <dgm:pt modelId="{C1C25D8E-AA0B-0243-AA97-99573699E80D}" type="sibTrans" cxnId="{657F2C7C-A818-3448-A0C1-297AC7A47709}">
      <dgm:prSet/>
      <dgm:spPr/>
      <dgm:t>
        <a:bodyPr/>
        <a:lstStyle/>
        <a:p>
          <a:endParaRPr lang="en-GB"/>
        </a:p>
      </dgm:t>
    </dgm:pt>
    <dgm:pt modelId="{61A791F5-945B-0A4A-9660-B325A2B826CF}">
      <dgm:prSet phldrT="[Text]" custT="1"/>
      <dgm:spPr/>
      <dgm:t>
        <a:bodyPr anchor="ctr"/>
        <a:lstStyle/>
        <a:p>
          <a:pPr algn="l">
            <a:lnSpc>
              <a:spcPct val="100000"/>
            </a:lnSpc>
          </a:pPr>
          <a:r>
            <a:rPr lang="en-GB" sz="1400" dirty="0"/>
            <a:t>Great for start-ups looking to develop their idea</a:t>
          </a:r>
        </a:p>
      </dgm:t>
    </dgm:pt>
    <dgm:pt modelId="{3A16818C-0F58-C64B-B2F8-D03A9BDF86AC}" type="parTrans" cxnId="{BD85C788-C64D-264B-B10F-9D19A7EBCAE6}">
      <dgm:prSet/>
      <dgm:spPr/>
      <dgm:t>
        <a:bodyPr/>
        <a:lstStyle/>
        <a:p>
          <a:endParaRPr lang="en-GB"/>
        </a:p>
      </dgm:t>
    </dgm:pt>
    <dgm:pt modelId="{E2CB2A86-E73E-6547-BC5C-C1DA21E91B2A}" type="sibTrans" cxnId="{BD85C788-C64D-264B-B10F-9D19A7EBCAE6}">
      <dgm:prSet/>
      <dgm:spPr/>
      <dgm:t>
        <a:bodyPr/>
        <a:lstStyle/>
        <a:p>
          <a:endParaRPr lang="en-GB"/>
        </a:p>
      </dgm:t>
    </dgm:pt>
    <dgm:pt modelId="{5938B194-3333-2D4D-BF05-0AC2BD72454A}" type="pres">
      <dgm:prSet presAssocID="{30B006BC-1710-C44D-925D-A8B8A455ABDF}" presName="layout" presStyleCnt="0">
        <dgm:presLayoutVars>
          <dgm:chMax/>
          <dgm:chPref/>
          <dgm:dir/>
          <dgm:resizeHandles/>
        </dgm:presLayoutVars>
      </dgm:prSet>
      <dgm:spPr/>
    </dgm:pt>
    <dgm:pt modelId="{F402863B-DB1F-7F45-9CF6-355A5DF31C35}" type="pres">
      <dgm:prSet presAssocID="{D80162F7-7D64-2D4A-BE93-3E9D9707F182}" presName="root" presStyleCnt="0">
        <dgm:presLayoutVars>
          <dgm:chMax/>
          <dgm:chPref/>
        </dgm:presLayoutVars>
      </dgm:prSet>
      <dgm:spPr/>
    </dgm:pt>
    <dgm:pt modelId="{8B3D22B3-61D9-2143-B142-27CDA8BB6FF6}" type="pres">
      <dgm:prSet presAssocID="{D80162F7-7D64-2D4A-BE93-3E9D9707F182}" presName="rootComposite" presStyleCnt="0">
        <dgm:presLayoutVars/>
      </dgm:prSet>
      <dgm:spPr/>
    </dgm:pt>
    <dgm:pt modelId="{E2C2F8E6-66CA-B249-AF87-00C62B5FE43C}" type="pres">
      <dgm:prSet presAssocID="{D80162F7-7D64-2D4A-BE93-3E9D9707F182}" presName="ParentAccent" presStyleLbl="alignNode1" presStyleIdx="0" presStyleCnt="3" custScaleX="99815" custScaleY="97711"/>
      <dgm:spPr/>
    </dgm:pt>
    <dgm:pt modelId="{16AA19C6-0897-1149-8502-17395520C3B4}" type="pres">
      <dgm:prSet presAssocID="{D80162F7-7D64-2D4A-BE93-3E9D9707F182}" presName="ParentSmallAccent" presStyleLbl="fgAcc1" presStyleIdx="0" presStyleCnt="3" custFlipVert="1" custFlipHor="1" custScaleX="69298" custScaleY="17987"/>
      <dgm:spPr>
        <a:noFill/>
        <a:ln>
          <a:noFill/>
        </a:ln>
      </dgm:spPr>
    </dgm:pt>
    <dgm:pt modelId="{56594295-0FB3-9344-96D9-E3C1CD112301}" type="pres">
      <dgm:prSet presAssocID="{D80162F7-7D64-2D4A-BE93-3E9D9707F182}" presName="Parent" presStyleLbl="revTx" presStyleIdx="0" presStyleCnt="18" custScaleX="91285" custScaleY="75817" custLinFactNeighborX="3261" custLinFactNeighborY="78345">
        <dgm:presLayoutVars>
          <dgm:chMax/>
          <dgm:chPref val="4"/>
          <dgm:bulletEnabled val="1"/>
        </dgm:presLayoutVars>
      </dgm:prSet>
      <dgm:spPr/>
    </dgm:pt>
    <dgm:pt modelId="{9263071D-0C28-3742-860F-58EC40262BBE}" type="pres">
      <dgm:prSet presAssocID="{D80162F7-7D64-2D4A-BE93-3E9D9707F182}" presName="childShape" presStyleCnt="0">
        <dgm:presLayoutVars>
          <dgm:chMax val="0"/>
          <dgm:chPref val="0"/>
        </dgm:presLayoutVars>
      </dgm:prSet>
      <dgm:spPr/>
    </dgm:pt>
    <dgm:pt modelId="{EE800988-29B7-3A42-B97A-3E58F0D2A228}" type="pres">
      <dgm:prSet presAssocID="{D6542B20-0445-6648-A65A-38E59B365283}" presName="childComposite" presStyleCnt="0">
        <dgm:presLayoutVars>
          <dgm:chMax val="0"/>
          <dgm:chPref val="0"/>
        </dgm:presLayoutVars>
      </dgm:prSet>
      <dgm:spPr/>
    </dgm:pt>
    <dgm:pt modelId="{FA0035FC-27EE-8640-9D42-0220AC1A3C49}" type="pres">
      <dgm:prSet presAssocID="{D6542B20-0445-6648-A65A-38E59B365283}" presName="ChildAccent" presStyleLbl="solidFgAcc1" presStyleIdx="0" presStyleCnt="15"/>
      <dgm:spPr/>
    </dgm:pt>
    <dgm:pt modelId="{D778A497-9E5B-4748-B24B-70BAA5A0E161}" type="pres">
      <dgm:prSet presAssocID="{D6542B20-0445-6648-A65A-38E59B365283}" presName="Child" presStyleLbl="revTx" presStyleIdx="1" presStyleCnt="18">
        <dgm:presLayoutVars>
          <dgm:chMax val="0"/>
          <dgm:chPref val="0"/>
          <dgm:bulletEnabled val="1"/>
        </dgm:presLayoutVars>
      </dgm:prSet>
      <dgm:spPr/>
    </dgm:pt>
    <dgm:pt modelId="{760E5916-D42F-5249-BD5D-7E3396EFF726}" type="pres">
      <dgm:prSet presAssocID="{991077DD-4076-B448-AA5F-2E8076E56154}" presName="childComposite" presStyleCnt="0">
        <dgm:presLayoutVars>
          <dgm:chMax val="0"/>
          <dgm:chPref val="0"/>
        </dgm:presLayoutVars>
      </dgm:prSet>
      <dgm:spPr/>
    </dgm:pt>
    <dgm:pt modelId="{2FC8C144-DB8A-6D46-A099-259A323873FF}" type="pres">
      <dgm:prSet presAssocID="{991077DD-4076-B448-AA5F-2E8076E56154}" presName="ChildAccent" presStyleLbl="solidFgAcc1" presStyleIdx="1" presStyleCnt="15"/>
      <dgm:spPr/>
    </dgm:pt>
    <dgm:pt modelId="{09274D04-FDE9-E942-BAE9-1F19778C98AD}" type="pres">
      <dgm:prSet presAssocID="{991077DD-4076-B448-AA5F-2E8076E56154}" presName="Child" presStyleLbl="revTx" presStyleIdx="2" presStyleCnt="18">
        <dgm:presLayoutVars>
          <dgm:chMax val="0"/>
          <dgm:chPref val="0"/>
          <dgm:bulletEnabled val="1"/>
        </dgm:presLayoutVars>
      </dgm:prSet>
      <dgm:spPr/>
    </dgm:pt>
    <dgm:pt modelId="{557B9018-397B-A042-8F26-4B93B58E0F2E}" type="pres">
      <dgm:prSet presAssocID="{D6E29FD8-083C-ED4E-9760-22AA1E42446B}" presName="childComposite" presStyleCnt="0">
        <dgm:presLayoutVars>
          <dgm:chMax val="0"/>
          <dgm:chPref val="0"/>
        </dgm:presLayoutVars>
      </dgm:prSet>
      <dgm:spPr/>
    </dgm:pt>
    <dgm:pt modelId="{97190C2A-0FF3-4D4E-BF5A-362F0C972A2C}" type="pres">
      <dgm:prSet presAssocID="{D6E29FD8-083C-ED4E-9760-22AA1E42446B}" presName="ChildAccent" presStyleLbl="solidFgAcc1" presStyleIdx="2" presStyleCnt="15"/>
      <dgm:spPr/>
    </dgm:pt>
    <dgm:pt modelId="{783D268E-0EBD-5547-B299-601B41F4C685}" type="pres">
      <dgm:prSet presAssocID="{D6E29FD8-083C-ED4E-9760-22AA1E42446B}" presName="Child" presStyleLbl="revTx" presStyleIdx="3" presStyleCnt="18">
        <dgm:presLayoutVars>
          <dgm:chMax val="0"/>
          <dgm:chPref val="0"/>
          <dgm:bulletEnabled val="1"/>
        </dgm:presLayoutVars>
      </dgm:prSet>
      <dgm:spPr/>
    </dgm:pt>
    <dgm:pt modelId="{6E72A624-75F3-4444-92F9-82C830D909FF}" type="pres">
      <dgm:prSet presAssocID="{5A08CF26-45B5-FB4A-A53F-948C10FA9D32}" presName="childComposite" presStyleCnt="0">
        <dgm:presLayoutVars>
          <dgm:chMax val="0"/>
          <dgm:chPref val="0"/>
        </dgm:presLayoutVars>
      </dgm:prSet>
      <dgm:spPr/>
    </dgm:pt>
    <dgm:pt modelId="{47163D6D-14EB-7A42-8D09-72CF2E1B25F4}" type="pres">
      <dgm:prSet presAssocID="{5A08CF26-45B5-FB4A-A53F-948C10FA9D32}" presName="ChildAccent" presStyleLbl="solidFgAcc1" presStyleIdx="3" presStyleCnt="15"/>
      <dgm:spPr/>
    </dgm:pt>
    <dgm:pt modelId="{278B6E0C-2CA6-4E40-B718-7401676BC911}" type="pres">
      <dgm:prSet presAssocID="{5A08CF26-45B5-FB4A-A53F-948C10FA9D32}" presName="Child" presStyleLbl="revTx" presStyleIdx="4" presStyleCnt="18">
        <dgm:presLayoutVars>
          <dgm:chMax val="0"/>
          <dgm:chPref val="0"/>
          <dgm:bulletEnabled val="1"/>
        </dgm:presLayoutVars>
      </dgm:prSet>
      <dgm:spPr/>
    </dgm:pt>
    <dgm:pt modelId="{0E3A0366-25A7-E241-94E8-9DFB15ECC919}" type="pres">
      <dgm:prSet presAssocID="{61A791F5-945B-0A4A-9660-B325A2B826CF}" presName="childComposite" presStyleCnt="0">
        <dgm:presLayoutVars>
          <dgm:chMax val="0"/>
          <dgm:chPref val="0"/>
        </dgm:presLayoutVars>
      </dgm:prSet>
      <dgm:spPr/>
    </dgm:pt>
    <dgm:pt modelId="{FBBF5C92-A3BD-5547-846B-7549970DDC15}" type="pres">
      <dgm:prSet presAssocID="{61A791F5-945B-0A4A-9660-B325A2B826CF}" presName="ChildAccent" presStyleLbl="solidFgAcc1" presStyleIdx="4" presStyleCnt="15"/>
      <dgm:spPr/>
    </dgm:pt>
    <dgm:pt modelId="{DA21F2BA-976A-084D-B0E1-3317523710EC}" type="pres">
      <dgm:prSet presAssocID="{61A791F5-945B-0A4A-9660-B325A2B826CF}" presName="Child" presStyleLbl="revTx" presStyleIdx="5" presStyleCnt="18">
        <dgm:presLayoutVars>
          <dgm:chMax val="0"/>
          <dgm:chPref val="0"/>
          <dgm:bulletEnabled val="1"/>
        </dgm:presLayoutVars>
      </dgm:prSet>
      <dgm:spPr/>
    </dgm:pt>
    <dgm:pt modelId="{E947B49A-A82D-D34C-87A6-F192E79AD833}" type="pres">
      <dgm:prSet presAssocID="{F5D0CB05-4009-D742-9318-80248E8E3C4C}" presName="root" presStyleCnt="0">
        <dgm:presLayoutVars>
          <dgm:chMax/>
          <dgm:chPref/>
        </dgm:presLayoutVars>
      </dgm:prSet>
      <dgm:spPr/>
    </dgm:pt>
    <dgm:pt modelId="{240D4E7E-7E7D-FA4E-87E3-7570CE3FBFCC}" type="pres">
      <dgm:prSet presAssocID="{F5D0CB05-4009-D742-9318-80248E8E3C4C}" presName="rootComposite" presStyleCnt="0">
        <dgm:presLayoutVars/>
      </dgm:prSet>
      <dgm:spPr/>
    </dgm:pt>
    <dgm:pt modelId="{EF5E4CFE-1D9D-064B-9754-1A0EB4F01110}" type="pres">
      <dgm:prSet presAssocID="{F5D0CB05-4009-D742-9318-80248E8E3C4C}" presName="ParentAccent" presStyleLbl="alignNode1" presStyleIdx="1" presStyleCnt="3" custLinFactNeighborX="-895" custLinFactNeighborY="-6097"/>
      <dgm:spPr/>
    </dgm:pt>
    <dgm:pt modelId="{CAEFE820-6BBE-D74A-BDB8-A4361CD26834}" type="pres">
      <dgm:prSet presAssocID="{F5D0CB05-4009-D742-9318-80248E8E3C4C}" presName="ParentSmallAccent" presStyleLbl="fgAcc1" presStyleIdx="1" presStyleCnt="3" custFlipVert="1" custFlipHor="1" custScaleX="17693" custScaleY="17797"/>
      <dgm:spPr>
        <a:solidFill>
          <a:schemeClr val="accent2">
            <a:alpha val="90000"/>
          </a:schemeClr>
        </a:solidFill>
      </dgm:spPr>
    </dgm:pt>
    <dgm:pt modelId="{5295A3C3-3AAF-C84C-ADEC-42C171A4F4D8}" type="pres">
      <dgm:prSet presAssocID="{F5D0CB05-4009-D742-9318-80248E8E3C4C}" presName="Parent" presStyleLbl="revTx" presStyleIdx="6" presStyleCnt="18" custScaleY="83498" custLinFactNeighborX="-597" custLinFactNeighborY="76281">
        <dgm:presLayoutVars>
          <dgm:chMax/>
          <dgm:chPref val="4"/>
          <dgm:bulletEnabled val="1"/>
        </dgm:presLayoutVars>
      </dgm:prSet>
      <dgm:spPr/>
    </dgm:pt>
    <dgm:pt modelId="{EB1CC7F4-E25F-814F-8AEB-9FC37443A3A1}" type="pres">
      <dgm:prSet presAssocID="{F5D0CB05-4009-D742-9318-80248E8E3C4C}" presName="childShape" presStyleCnt="0">
        <dgm:presLayoutVars>
          <dgm:chMax val="0"/>
          <dgm:chPref val="0"/>
        </dgm:presLayoutVars>
      </dgm:prSet>
      <dgm:spPr/>
    </dgm:pt>
    <dgm:pt modelId="{10A3A2AF-58D3-BD4F-BE0C-0DBB8743CC0C}" type="pres">
      <dgm:prSet presAssocID="{77F3D8C9-BF86-714C-AA48-5CE5EEB2C489}" presName="childComposite" presStyleCnt="0">
        <dgm:presLayoutVars>
          <dgm:chMax val="0"/>
          <dgm:chPref val="0"/>
        </dgm:presLayoutVars>
      </dgm:prSet>
      <dgm:spPr/>
    </dgm:pt>
    <dgm:pt modelId="{4DC4018E-A741-494E-A8E7-E196A9C1696B}" type="pres">
      <dgm:prSet presAssocID="{77F3D8C9-BF86-714C-AA48-5CE5EEB2C489}" presName="ChildAccent" presStyleLbl="solidFgAcc1" presStyleIdx="5" presStyleCnt="15"/>
      <dgm:spPr/>
    </dgm:pt>
    <dgm:pt modelId="{A819C500-D62A-EC41-B911-B42B51FA0B3C}" type="pres">
      <dgm:prSet presAssocID="{77F3D8C9-BF86-714C-AA48-5CE5EEB2C489}" presName="Child" presStyleLbl="revTx" presStyleIdx="7" presStyleCnt="18">
        <dgm:presLayoutVars>
          <dgm:chMax val="0"/>
          <dgm:chPref val="0"/>
          <dgm:bulletEnabled val="1"/>
        </dgm:presLayoutVars>
      </dgm:prSet>
      <dgm:spPr/>
    </dgm:pt>
    <dgm:pt modelId="{50CAA4F6-253C-AB4F-86E3-954F30F38E55}" type="pres">
      <dgm:prSet presAssocID="{A396D981-D1BC-C349-BB3C-C9D029D6E5CA}" presName="childComposite" presStyleCnt="0">
        <dgm:presLayoutVars>
          <dgm:chMax val="0"/>
          <dgm:chPref val="0"/>
        </dgm:presLayoutVars>
      </dgm:prSet>
      <dgm:spPr/>
    </dgm:pt>
    <dgm:pt modelId="{3A1C76F6-7319-CF45-A7D7-F96BC8C1718E}" type="pres">
      <dgm:prSet presAssocID="{A396D981-D1BC-C349-BB3C-C9D029D6E5CA}" presName="ChildAccent" presStyleLbl="solidFgAcc1" presStyleIdx="6" presStyleCnt="15"/>
      <dgm:spPr/>
    </dgm:pt>
    <dgm:pt modelId="{842DD6E0-D646-084E-A6B0-E0A1742D75F1}" type="pres">
      <dgm:prSet presAssocID="{A396D981-D1BC-C349-BB3C-C9D029D6E5CA}" presName="Child" presStyleLbl="revTx" presStyleIdx="8" presStyleCnt="18">
        <dgm:presLayoutVars>
          <dgm:chMax val="0"/>
          <dgm:chPref val="0"/>
          <dgm:bulletEnabled val="1"/>
        </dgm:presLayoutVars>
      </dgm:prSet>
      <dgm:spPr/>
    </dgm:pt>
    <dgm:pt modelId="{68B54AF3-78E5-D540-B39B-575C05D4178E}" type="pres">
      <dgm:prSet presAssocID="{C5ADD695-B370-3841-9C49-EAEDCA23C77C}" presName="childComposite" presStyleCnt="0">
        <dgm:presLayoutVars>
          <dgm:chMax val="0"/>
          <dgm:chPref val="0"/>
        </dgm:presLayoutVars>
      </dgm:prSet>
      <dgm:spPr/>
    </dgm:pt>
    <dgm:pt modelId="{1898DA1E-164B-2647-B4EA-C3C6D56315B6}" type="pres">
      <dgm:prSet presAssocID="{C5ADD695-B370-3841-9C49-EAEDCA23C77C}" presName="ChildAccent" presStyleLbl="solidFgAcc1" presStyleIdx="7" presStyleCnt="15"/>
      <dgm:spPr/>
    </dgm:pt>
    <dgm:pt modelId="{E9BF95C9-FC4D-A643-AA25-72FBEBFC99F1}" type="pres">
      <dgm:prSet presAssocID="{C5ADD695-B370-3841-9C49-EAEDCA23C77C}" presName="Child" presStyleLbl="revTx" presStyleIdx="9" presStyleCnt="18">
        <dgm:presLayoutVars>
          <dgm:chMax val="0"/>
          <dgm:chPref val="0"/>
          <dgm:bulletEnabled val="1"/>
        </dgm:presLayoutVars>
      </dgm:prSet>
      <dgm:spPr/>
    </dgm:pt>
    <dgm:pt modelId="{6C059219-FB5E-9940-937D-6A5CC3A7EF72}" type="pres">
      <dgm:prSet presAssocID="{9E9E1C84-0039-F94C-9694-ACB82882492B}" presName="childComposite" presStyleCnt="0">
        <dgm:presLayoutVars>
          <dgm:chMax val="0"/>
          <dgm:chPref val="0"/>
        </dgm:presLayoutVars>
      </dgm:prSet>
      <dgm:spPr/>
    </dgm:pt>
    <dgm:pt modelId="{5CC15DFD-5246-5844-A78B-C89E3641D468}" type="pres">
      <dgm:prSet presAssocID="{9E9E1C84-0039-F94C-9694-ACB82882492B}" presName="ChildAccent" presStyleLbl="solidFgAcc1" presStyleIdx="8" presStyleCnt="15"/>
      <dgm:spPr/>
    </dgm:pt>
    <dgm:pt modelId="{22E60ADA-0377-8F4E-A33C-E50F5D778509}" type="pres">
      <dgm:prSet presAssocID="{9E9E1C84-0039-F94C-9694-ACB82882492B}" presName="Child" presStyleLbl="revTx" presStyleIdx="10" presStyleCnt="18">
        <dgm:presLayoutVars>
          <dgm:chMax val="0"/>
          <dgm:chPref val="0"/>
          <dgm:bulletEnabled val="1"/>
        </dgm:presLayoutVars>
      </dgm:prSet>
      <dgm:spPr/>
    </dgm:pt>
    <dgm:pt modelId="{02CAAB2A-01BA-F142-8686-C14CAF6EA247}" type="pres">
      <dgm:prSet presAssocID="{6A94A7A8-3D5F-B041-97C7-57C8A4CC1DFD}" presName="childComposite" presStyleCnt="0">
        <dgm:presLayoutVars>
          <dgm:chMax val="0"/>
          <dgm:chPref val="0"/>
        </dgm:presLayoutVars>
      </dgm:prSet>
      <dgm:spPr/>
    </dgm:pt>
    <dgm:pt modelId="{77F41118-633B-364C-ACAC-2BD03422CED6}" type="pres">
      <dgm:prSet presAssocID="{6A94A7A8-3D5F-B041-97C7-57C8A4CC1DFD}" presName="ChildAccent" presStyleLbl="solidFgAcc1" presStyleIdx="9" presStyleCnt="15"/>
      <dgm:spPr/>
    </dgm:pt>
    <dgm:pt modelId="{845B0302-ED60-094D-BBA5-CEFC44057F90}" type="pres">
      <dgm:prSet presAssocID="{6A94A7A8-3D5F-B041-97C7-57C8A4CC1DFD}" presName="Child" presStyleLbl="revTx" presStyleIdx="11" presStyleCnt="18">
        <dgm:presLayoutVars>
          <dgm:chMax val="0"/>
          <dgm:chPref val="0"/>
          <dgm:bulletEnabled val="1"/>
        </dgm:presLayoutVars>
      </dgm:prSet>
      <dgm:spPr/>
    </dgm:pt>
    <dgm:pt modelId="{D8C00C6F-02E3-294B-803A-A6BEA9E33086}" type="pres">
      <dgm:prSet presAssocID="{619CF750-7E57-084D-A5D6-136A507F596C}" presName="root" presStyleCnt="0">
        <dgm:presLayoutVars>
          <dgm:chMax/>
          <dgm:chPref/>
        </dgm:presLayoutVars>
      </dgm:prSet>
      <dgm:spPr/>
    </dgm:pt>
    <dgm:pt modelId="{DF8C8F78-12DF-6942-86EF-1488CD0EEE85}" type="pres">
      <dgm:prSet presAssocID="{619CF750-7E57-084D-A5D6-136A507F596C}" presName="rootComposite" presStyleCnt="0">
        <dgm:presLayoutVars/>
      </dgm:prSet>
      <dgm:spPr/>
    </dgm:pt>
    <dgm:pt modelId="{782F4B24-2564-2B4D-9CDC-DE7B885DEB30}" type="pres">
      <dgm:prSet presAssocID="{619CF750-7E57-084D-A5D6-136A507F596C}" presName="ParentAccent" presStyleLbl="alignNode1" presStyleIdx="2" presStyleCnt="3"/>
      <dgm:spPr/>
    </dgm:pt>
    <dgm:pt modelId="{C69F5A63-1F04-0F4C-AD4F-54C7DF243A41}" type="pres">
      <dgm:prSet presAssocID="{619CF750-7E57-084D-A5D6-136A507F596C}" presName="ParentSmallAccent" presStyleLbl="fgAcc1" presStyleIdx="2" presStyleCnt="3" custLinFactX="-200000" custLinFactY="-100000" custLinFactNeighborX="-223267" custLinFactNeighborY="-167110"/>
      <dgm:spPr>
        <a:noFill/>
        <a:ln>
          <a:noFill/>
        </a:ln>
      </dgm:spPr>
    </dgm:pt>
    <dgm:pt modelId="{3A3BAFC0-915B-8E4D-B1CD-767C5F723053}" type="pres">
      <dgm:prSet presAssocID="{619CF750-7E57-084D-A5D6-136A507F596C}" presName="Parent" presStyleLbl="revTx" presStyleIdx="12" presStyleCnt="18" custScaleX="94290" custScaleY="72478" custLinFactNeighborX="4265" custLinFactNeighborY="79533">
        <dgm:presLayoutVars>
          <dgm:chMax/>
          <dgm:chPref val="4"/>
          <dgm:bulletEnabled val="1"/>
        </dgm:presLayoutVars>
      </dgm:prSet>
      <dgm:spPr/>
    </dgm:pt>
    <dgm:pt modelId="{279617D9-7E08-ED47-B1C2-5C3002EC9F43}" type="pres">
      <dgm:prSet presAssocID="{619CF750-7E57-084D-A5D6-136A507F596C}" presName="childShape" presStyleCnt="0">
        <dgm:presLayoutVars>
          <dgm:chMax val="0"/>
          <dgm:chPref val="0"/>
        </dgm:presLayoutVars>
      </dgm:prSet>
      <dgm:spPr/>
    </dgm:pt>
    <dgm:pt modelId="{F11EB507-5D1A-AF41-AE6A-66310C3B736B}" type="pres">
      <dgm:prSet presAssocID="{12A51612-721E-6141-8686-C7C25B09B08D}" presName="childComposite" presStyleCnt="0">
        <dgm:presLayoutVars>
          <dgm:chMax val="0"/>
          <dgm:chPref val="0"/>
        </dgm:presLayoutVars>
      </dgm:prSet>
      <dgm:spPr/>
    </dgm:pt>
    <dgm:pt modelId="{DFCEE3FC-111A-9245-B1F5-E3B5B11F45B5}" type="pres">
      <dgm:prSet presAssocID="{12A51612-721E-6141-8686-C7C25B09B08D}" presName="ChildAccent" presStyleLbl="solidFgAcc1" presStyleIdx="10" presStyleCnt="15"/>
      <dgm:spPr/>
    </dgm:pt>
    <dgm:pt modelId="{8956DC4A-CB6E-A440-9E21-CB128ECE17C5}" type="pres">
      <dgm:prSet presAssocID="{12A51612-721E-6141-8686-C7C25B09B08D}" presName="Child" presStyleLbl="revTx" presStyleIdx="13" presStyleCnt="18">
        <dgm:presLayoutVars>
          <dgm:chMax val="0"/>
          <dgm:chPref val="0"/>
          <dgm:bulletEnabled val="1"/>
        </dgm:presLayoutVars>
      </dgm:prSet>
      <dgm:spPr/>
    </dgm:pt>
    <dgm:pt modelId="{1B2F3365-DDE8-B249-BFD6-D9BEE70DBA83}" type="pres">
      <dgm:prSet presAssocID="{B69CC947-D2E4-3F48-ACA0-9B221976628E}" presName="childComposite" presStyleCnt="0">
        <dgm:presLayoutVars>
          <dgm:chMax val="0"/>
          <dgm:chPref val="0"/>
        </dgm:presLayoutVars>
      </dgm:prSet>
      <dgm:spPr/>
    </dgm:pt>
    <dgm:pt modelId="{2C3E2766-10A8-0D4E-929E-8D202B1CA3FF}" type="pres">
      <dgm:prSet presAssocID="{B69CC947-D2E4-3F48-ACA0-9B221976628E}" presName="ChildAccent" presStyleLbl="solidFgAcc1" presStyleIdx="11" presStyleCnt="15"/>
      <dgm:spPr/>
    </dgm:pt>
    <dgm:pt modelId="{3553DC41-AD23-594A-A607-3A47DF9AB451}" type="pres">
      <dgm:prSet presAssocID="{B69CC947-D2E4-3F48-ACA0-9B221976628E}" presName="Child" presStyleLbl="revTx" presStyleIdx="14" presStyleCnt="18">
        <dgm:presLayoutVars>
          <dgm:chMax val="0"/>
          <dgm:chPref val="0"/>
          <dgm:bulletEnabled val="1"/>
        </dgm:presLayoutVars>
      </dgm:prSet>
      <dgm:spPr/>
    </dgm:pt>
    <dgm:pt modelId="{3AC93319-A292-0F45-92E5-DD9DCCABFC75}" type="pres">
      <dgm:prSet presAssocID="{509ACB89-8E51-9945-A938-6DA3F6F3438A}" presName="childComposite" presStyleCnt="0">
        <dgm:presLayoutVars>
          <dgm:chMax val="0"/>
          <dgm:chPref val="0"/>
        </dgm:presLayoutVars>
      </dgm:prSet>
      <dgm:spPr/>
    </dgm:pt>
    <dgm:pt modelId="{BE7CB93C-3889-034D-91B3-EACA60DE5282}" type="pres">
      <dgm:prSet presAssocID="{509ACB89-8E51-9945-A938-6DA3F6F3438A}" presName="ChildAccent" presStyleLbl="solidFgAcc1" presStyleIdx="12" presStyleCnt="15"/>
      <dgm:spPr/>
    </dgm:pt>
    <dgm:pt modelId="{C6193DB8-B5B8-2F48-9CCE-EB751821BFAB}" type="pres">
      <dgm:prSet presAssocID="{509ACB89-8E51-9945-A938-6DA3F6F3438A}" presName="Child" presStyleLbl="revTx" presStyleIdx="15" presStyleCnt="18">
        <dgm:presLayoutVars>
          <dgm:chMax val="0"/>
          <dgm:chPref val="0"/>
          <dgm:bulletEnabled val="1"/>
        </dgm:presLayoutVars>
      </dgm:prSet>
      <dgm:spPr/>
    </dgm:pt>
    <dgm:pt modelId="{A04D58CB-F6DD-674B-9411-7DE7E79E9D2E}" type="pres">
      <dgm:prSet presAssocID="{F25B5E3B-F69C-FE47-989E-D8278F3EA232}" presName="childComposite" presStyleCnt="0">
        <dgm:presLayoutVars>
          <dgm:chMax val="0"/>
          <dgm:chPref val="0"/>
        </dgm:presLayoutVars>
      </dgm:prSet>
      <dgm:spPr/>
    </dgm:pt>
    <dgm:pt modelId="{AFC74A38-E9F2-174F-AAAE-9F783C621F75}" type="pres">
      <dgm:prSet presAssocID="{F25B5E3B-F69C-FE47-989E-D8278F3EA232}" presName="ChildAccent" presStyleLbl="solidFgAcc1" presStyleIdx="13" presStyleCnt="15"/>
      <dgm:spPr/>
    </dgm:pt>
    <dgm:pt modelId="{E9323787-032A-0048-814D-90223FCFF4B2}" type="pres">
      <dgm:prSet presAssocID="{F25B5E3B-F69C-FE47-989E-D8278F3EA232}" presName="Child" presStyleLbl="revTx" presStyleIdx="16" presStyleCnt="18" custLinFactNeighborY="10844">
        <dgm:presLayoutVars>
          <dgm:chMax val="0"/>
          <dgm:chPref val="0"/>
          <dgm:bulletEnabled val="1"/>
        </dgm:presLayoutVars>
      </dgm:prSet>
      <dgm:spPr/>
    </dgm:pt>
    <dgm:pt modelId="{9E444BEA-A174-FC4B-9AF3-CDA2281AE800}" type="pres">
      <dgm:prSet presAssocID="{40052917-B436-D74C-B948-3FC7F71A3299}" presName="childComposite" presStyleCnt="0">
        <dgm:presLayoutVars>
          <dgm:chMax val="0"/>
          <dgm:chPref val="0"/>
        </dgm:presLayoutVars>
      </dgm:prSet>
      <dgm:spPr/>
    </dgm:pt>
    <dgm:pt modelId="{32A2EAA4-99E9-7B4F-A40D-2214028CF33D}" type="pres">
      <dgm:prSet presAssocID="{40052917-B436-D74C-B948-3FC7F71A3299}" presName="ChildAccent" presStyleLbl="solidFgAcc1" presStyleIdx="14" presStyleCnt="15"/>
      <dgm:spPr/>
    </dgm:pt>
    <dgm:pt modelId="{A6B783AC-F379-1B4F-9B65-B62C38EE02EA}" type="pres">
      <dgm:prSet presAssocID="{40052917-B436-D74C-B948-3FC7F71A3299}" presName="Child" presStyleLbl="revTx" presStyleIdx="17" presStyleCnt="18">
        <dgm:presLayoutVars>
          <dgm:chMax val="0"/>
          <dgm:chPref val="0"/>
          <dgm:bulletEnabled val="1"/>
        </dgm:presLayoutVars>
      </dgm:prSet>
      <dgm:spPr/>
    </dgm:pt>
  </dgm:ptLst>
  <dgm:cxnLst>
    <dgm:cxn modelId="{8CB86105-5369-C04E-8D0F-27ACB31F2CAC}" type="presOf" srcId="{991077DD-4076-B448-AA5F-2E8076E56154}" destId="{09274D04-FDE9-E942-BAE9-1F19778C98AD}" srcOrd="0" destOrd="0" presId="urn:microsoft.com/office/officeart/2008/layout/SquareAccentList"/>
    <dgm:cxn modelId="{EAA2040A-2038-C648-9C9A-F1F084C20531}" type="presOf" srcId="{61A791F5-945B-0A4A-9660-B325A2B826CF}" destId="{DA21F2BA-976A-084D-B0E1-3317523710EC}" srcOrd="0" destOrd="0" presId="urn:microsoft.com/office/officeart/2008/layout/SquareAccentList"/>
    <dgm:cxn modelId="{8F90950E-51E3-CD43-8FDC-DDCB67E71979}" type="presOf" srcId="{509ACB89-8E51-9945-A938-6DA3F6F3438A}" destId="{C6193DB8-B5B8-2F48-9CCE-EB751821BFAB}" srcOrd="0" destOrd="0" presId="urn:microsoft.com/office/officeart/2008/layout/SquareAccentList"/>
    <dgm:cxn modelId="{04961516-751E-124B-9C58-C4DBE6AE6665}" srcId="{619CF750-7E57-084D-A5D6-136A507F596C}" destId="{F25B5E3B-F69C-FE47-989E-D8278F3EA232}" srcOrd="3" destOrd="0" parTransId="{E3A4703D-6BAA-7445-9198-89339CCF8485}" sibTransId="{58542E77-1F53-8344-ACAB-0EEE91156A63}"/>
    <dgm:cxn modelId="{CB56AC1E-5890-3A4C-99CE-C97050972992}" type="presOf" srcId="{12A51612-721E-6141-8686-C7C25B09B08D}" destId="{8956DC4A-CB6E-A440-9E21-CB128ECE17C5}" srcOrd="0" destOrd="0" presId="urn:microsoft.com/office/officeart/2008/layout/SquareAccentList"/>
    <dgm:cxn modelId="{612BB525-4AAB-824B-B1F8-1E5C479BD5AE}" type="presOf" srcId="{619CF750-7E57-084D-A5D6-136A507F596C}" destId="{3A3BAFC0-915B-8E4D-B1CD-767C5F723053}" srcOrd="0" destOrd="0" presId="urn:microsoft.com/office/officeart/2008/layout/SquareAccentList"/>
    <dgm:cxn modelId="{7BB6EE38-C8C8-0445-BC4B-5848EBC3DC0B}" type="presOf" srcId="{F5D0CB05-4009-D742-9318-80248E8E3C4C}" destId="{5295A3C3-3AAF-C84C-ADEC-42C171A4F4D8}" srcOrd="0" destOrd="0" presId="urn:microsoft.com/office/officeart/2008/layout/SquareAccentList"/>
    <dgm:cxn modelId="{B9017241-FBFC-8549-9E89-98812CD7F947}" type="presOf" srcId="{77F3D8C9-BF86-714C-AA48-5CE5EEB2C489}" destId="{A819C500-D62A-EC41-B911-B42B51FA0B3C}" srcOrd="0" destOrd="0" presId="urn:microsoft.com/office/officeart/2008/layout/SquareAccentList"/>
    <dgm:cxn modelId="{C1A78041-82DD-6847-98B4-79B4D2B6324A}" type="presOf" srcId="{5A08CF26-45B5-FB4A-A53F-948C10FA9D32}" destId="{278B6E0C-2CA6-4E40-B718-7401676BC911}" srcOrd="0" destOrd="0" presId="urn:microsoft.com/office/officeart/2008/layout/SquareAccentList"/>
    <dgm:cxn modelId="{7D57B741-67E9-6345-A306-CCAF6B7F6B5B}" type="presOf" srcId="{B69CC947-D2E4-3F48-ACA0-9B221976628E}" destId="{3553DC41-AD23-594A-A607-3A47DF9AB451}" srcOrd="0" destOrd="0" presId="urn:microsoft.com/office/officeart/2008/layout/SquareAccentList"/>
    <dgm:cxn modelId="{D9FD2F46-5D92-284D-8F15-1713CFACF02E}" srcId="{F5D0CB05-4009-D742-9318-80248E8E3C4C}" destId="{A396D981-D1BC-C349-BB3C-C9D029D6E5CA}" srcOrd="1" destOrd="0" parTransId="{A3C1AF1C-5985-C147-8A32-C8CA44956D0D}" sibTransId="{7B903946-A498-A849-9433-731D1A535836}"/>
    <dgm:cxn modelId="{F1200D49-3A2C-134F-AE10-79626E1C3926}" type="presOf" srcId="{C5ADD695-B370-3841-9C49-EAEDCA23C77C}" destId="{E9BF95C9-FC4D-A643-AA25-72FBEBFC99F1}" srcOrd="0" destOrd="0" presId="urn:microsoft.com/office/officeart/2008/layout/SquareAccentList"/>
    <dgm:cxn modelId="{6A814A58-D8F8-7B44-B7FC-4983A172DE16}" srcId="{30B006BC-1710-C44D-925D-A8B8A455ABDF}" destId="{619CF750-7E57-084D-A5D6-136A507F596C}" srcOrd="2" destOrd="0" parTransId="{3EAD30DB-3617-604D-8C1F-8469B243B05A}" sibTransId="{B51934CE-13F0-DD40-A2EE-580A3791E35A}"/>
    <dgm:cxn modelId="{4643D85A-9EFD-FD42-8E87-F95EE50FE249}" srcId="{F5D0CB05-4009-D742-9318-80248E8E3C4C}" destId="{77F3D8C9-BF86-714C-AA48-5CE5EEB2C489}" srcOrd="0" destOrd="0" parTransId="{743EC510-E5DE-3049-8C18-F01F68132588}" sibTransId="{163478F8-CD97-C945-B793-C3FFB8F82D02}"/>
    <dgm:cxn modelId="{E4396C5C-8AD6-794F-B68E-651F2711556C}" srcId="{F5D0CB05-4009-D742-9318-80248E8E3C4C}" destId="{9E9E1C84-0039-F94C-9694-ACB82882492B}" srcOrd="3" destOrd="0" parTransId="{5119CD38-9068-FF4E-A9AE-9E434C58B44C}" sibTransId="{348DD564-776E-704B-A4FF-34EEC5E348B7}"/>
    <dgm:cxn modelId="{2FEE0963-97FE-E949-80C3-40E9795090CC}" type="presOf" srcId="{9E9E1C84-0039-F94C-9694-ACB82882492B}" destId="{22E60ADA-0377-8F4E-A33C-E50F5D778509}" srcOrd="0" destOrd="0" presId="urn:microsoft.com/office/officeart/2008/layout/SquareAccentList"/>
    <dgm:cxn modelId="{53E93069-DF0B-B84A-A1D5-71B9867C19EA}" srcId="{D80162F7-7D64-2D4A-BE93-3E9D9707F182}" destId="{D6542B20-0445-6648-A65A-38E59B365283}" srcOrd="0" destOrd="0" parTransId="{0B233D1C-BF69-B042-892F-E77412BA0505}" sibTransId="{B20976AB-8BAD-134A-8A21-D605F2EAA206}"/>
    <dgm:cxn modelId="{91CF4D69-CC72-9D4F-8F1D-7CA4B95BFEF8}" srcId="{F5D0CB05-4009-D742-9318-80248E8E3C4C}" destId="{C5ADD695-B370-3841-9C49-EAEDCA23C77C}" srcOrd="2" destOrd="0" parTransId="{FBDCFEC6-9DC8-4743-AC53-700276326800}" sibTransId="{FC5D7BFD-BFFA-ED49-B0DC-F1221077CD8C}"/>
    <dgm:cxn modelId="{0A8A1C77-8ECA-784D-9AC5-ED061A9FD494}" srcId="{619CF750-7E57-084D-A5D6-136A507F596C}" destId="{40052917-B436-D74C-B948-3FC7F71A3299}" srcOrd="4" destOrd="0" parTransId="{88D4D608-1B42-EE40-B1C7-86A14BF5A592}" sibTransId="{C2B847E6-28DC-9047-B155-7942ADB2CA72}"/>
    <dgm:cxn modelId="{7B92AF77-3866-2540-BCCD-79996FF3A3FA}" type="presOf" srcId="{D6542B20-0445-6648-A65A-38E59B365283}" destId="{D778A497-9E5B-4748-B24B-70BAA5A0E161}" srcOrd="0" destOrd="0" presId="urn:microsoft.com/office/officeart/2008/layout/SquareAccentList"/>
    <dgm:cxn modelId="{91AE9678-614B-584A-BE27-8078F80B2EA3}" type="presOf" srcId="{6A94A7A8-3D5F-B041-97C7-57C8A4CC1DFD}" destId="{845B0302-ED60-094D-BBA5-CEFC44057F90}" srcOrd="0" destOrd="0" presId="urn:microsoft.com/office/officeart/2008/layout/SquareAccentList"/>
    <dgm:cxn modelId="{657F2C7C-A818-3448-A0C1-297AC7A47709}" srcId="{F5D0CB05-4009-D742-9318-80248E8E3C4C}" destId="{6A94A7A8-3D5F-B041-97C7-57C8A4CC1DFD}" srcOrd="4" destOrd="0" parTransId="{C419E68C-A73B-434F-9664-2BE8B4205324}" sibTransId="{C1C25D8E-AA0B-0243-AA97-99573699E80D}"/>
    <dgm:cxn modelId="{BD85C788-C64D-264B-B10F-9D19A7EBCAE6}" srcId="{D80162F7-7D64-2D4A-BE93-3E9D9707F182}" destId="{61A791F5-945B-0A4A-9660-B325A2B826CF}" srcOrd="4" destOrd="0" parTransId="{3A16818C-0F58-C64B-B2F8-D03A9BDF86AC}" sibTransId="{E2CB2A86-E73E-6547-BC5C-C1DA21E91B2A}"/>
    <dgm:cxn modelId="{86113CA1-B3BF-134D-8C94-4D849D9FA335}" type="presOf" srcId="{30B006BC-1710-C44D-925D-A8B8A455ABDF}" destId="{5938B194-3333-2D4D-BF05-0AC2BD72454A}" srcOrd="0" destOrd="0" presId="urn:microsoft.com/office/officeart/2008/layout/SquareAccentList"/>
    <dgm:cxn modelId="{86241AAD-BD0C-4F4B-83A0-6ABAA7C3E168}" type="presOf" srcId="{40052917-B436-D74C-B948-3FC7F71A3299}" destId="{A6B783AC-F379-1B4F-9B65-B62C38EE02EA}" srcOrd="0" destOrd="0" presId="urn:microsoft.com/office/officeart/2008/layout/SquareAccentList"/>
    <dgm:cxn modelId="{7D3BF4AF-D8B7-9C4D-9BD8-F6EBBA4D9F53}" srcId="{30B006BC-1710-C44D-925D-A8B8A455ABDF}" destId="{F5D0CB05-4009-D742-9318-80248E8E3C4C}" srcOrd="1" destOrd="0" parTransId="{05FCBA26-707A-964B-9D35-E1C6204129D5}" sibTransId="{8BD5A469-AFC6-424A-A10B-34F7B9ECFE2A}"/>
    <dgm:cxn modelId="{CC95F3B4-FD89-2A46-950B-881130389EEA}" srcId="{30B006BC-1710-C44D-925D-A8B8A455ABDF}" destId="{D80162F7-7D64-2D4A-BE93-3E9D9707F182}" srcOrd="0" destOrd="0" parTransId="{01ADB1FC-B640-564E-9AF3-652CD4434BEA}" sibTransId="{DA65D9E7-463B-8449-9EBB-58678374225A}"/>
    <dgm:cxn modelId="{0F5E79B5-85F4-C845-995D-E3768984E916}" srcId="{619CF750-7E57-084D-A5D6-136A507F596C}" destId="{B69CC947-D2E4-3F48-ACA0-9B221976628E}" srcOrd="1" destOrd="0" parTransId="{698FF256-166C-D548-834E-1464DCB5C3E9}" sibTransId="{BE15826E-0CD6-C448-9645-91F8E9F387CC}"/>
    <dgm:cxn modelId="{35163EC8-9C5E-574F-93E6-83AC856579D4}" srcId="{619CF750-7E57-084D-A5D6-136A507F596C}" destId="{509ACB89-8E51-9945-A938-6DA3F6F3438A}" srcOrd="2" destOrd="0" parTransId="{4F432966-3104-794D-91FC-6FD7C8BF2966}" sibTransId="{2D7A73EB-3EB9-DB4C-A864-01635B71BA3D}"/>
    <dgm:cxn modelId="{9F8D62C9-68D5-2341-88FB-2A3ADAD2091F}" type="presOf" srcId="{D80162F7-7D64-2D4A-BE93-3E9D9707F182}" destId="{56594295-0FB3-9344-96D9-E3C1CD112301}" srcOrd="0" destOrd="0" presId="urn:microsoft.com/office/officeart/2008/layout/SquareAccentList"/>
    <dgm:cxn modelId="{7223FCCF-A5EF-6B46-8F44-24E40D47F7B1}" srcId="{D80162F7-7D64-2D4A-BE93-3E9D9707F182}" destId="{5A08CF26-45B5-FB4A-A53F-948C10FA9D32}" srcOrd="3" destOrd="0" parTransId="{B8AF21BF-9860-DC48-83EA-4E134D3857B9}" sibTransId="{CE0699B0-081F-484A-B7C7-8792EA149FB5}"/>
    <dgm:cxn modelId="{379010D8-03AD-D044-ADE3-E42467F43B6A}" type="presOf" srcId="{A396D981-D1BC-C349-BB3C-C9D029D6E5CA}" destId="{842DD6E0-D646-084E-A6B0-E0A1742D75F1}" srcOrd="0" destOrd="0" presId="urn:microsoft.com/office/officeart/2008/layout/SquareAccentList"/>
    <dgm:cxn modelId="{095152D9-2213-8C4D-989A-2F19E6AEA017}" srcId="{D80162F7-7D64-2D4A-BE93-3E9D9707F182}" destId="{D6E29FD8-083C-ED4E-9760-22AA1E42446B}" srcOrd="2" destOrd="0" parTransId="{552A52E6-AD32-0F48-B607-F5937E69CB88}" sibTransId="{8B1B3EAB-FFFC-0E45-BCCE-2927FCBA6933}"/>
    <dgm:cxn modelId="{72EB45DA-A151-4B46-AC34-214605C5440B}" srcId="{619CF750-7E57-084D-A5D6-136A507F596C}" destId="{12A51612-721E-6141-8686-C7C25B09B08D}" srcOrd="0" destOrd="0" parTransId="{AE9A016D-4B9C-5348-A9E2-3FE255E1DF4C}" sibTransId="{BFE6F47B-690E-644E-BBCC-A707E4CAB14D}"/>
    <dgm:cxn modelId="{F51F1BDB-0241-8646-B12B-0270EDD4F99F}" srcId="{D80162F7-7D64-2D4A-BE93-3E9D9707F182}" destId="{991077DD-4076-B448-AA5F-2E8076E56154}" srcOrd="1" destOrd="0" parTransId="{79F8A1A4-930A-4A4A-A67F-8D1FDB0AC8A2}" sibTransId="{BDD26721-6E89-A542-A323-1EEEA98CF2CE}"/>
    <dgm:cxn modelId="{E6F2ACF3-ADC6-F149-890D-09915BD271F3}" type="presOf" srcId="{D6E29FD8-083C-ED4E-9760-22AA1E42446B}" destId="{783D268E-0EBD-5547-B299-601B41F4C685}" srcOrd="0" destOrd="0" presId="urn:microsoft.com/office/officeart/2008/layout/SquareAccentList"/>
    <dgm:cxn modelId="{720152FB-0A6D-3745-8E79-7693FFCD0622}" type="presOf" srcId="{F25B5E3B-F69C-FE47-989E-D8278F3EA232}" destId="{E9323787-032A-0048-814D-90223FCFF4B2}" srcOrd="0" destOrd="0" presId="urn:microsoft.com/office/officeart/2008/layout/SquareAccentList"/>
    <dgm:cxn modelId="{DA5D17BE-DBA0-1647-896A-1FC11533A6C8}" type="presParOf" srcId="{5938B194-3333-2D4D-BF05-0AC2BD72454A}" destId="{F402863B-DB1F-7F45-9CF6-355A5DF31C35}" srcOrd="0" destOrd="0" presId="urn:microsoft.com/office/officeart/2008/layout/SquareAccentList"/>
    <dgm:cxn modelId="{A84DB3D7-FBBB-7940-809D-9633BDB2E1B6}" type="presParOf" srcId="{F402863B-DB1F-7F45-9CF6-355A5DF31C35}" destId="{8B3D22B3-61D9-2143-B142-27CDA8BB6FF6}" srcOrd="0" destOrd="0" presId="urn:microsoft.com/office/officeart/2008/layout/SquareAccentList"/>
    <dgm:cxn modelId="{560A37D8-8161-1141-947F-85A1FD71F1F5}" type="presParOf" srcId="{8B3D22B3-61D9-2143-B142-27CDA8BB6FF6}" destId="{E2C2F8E6-66CA-B249-AF87-00C62B5FE43C}" srcOrd="0" destOrd="0" presId="urn:microsoft.com/office/officeart/2008/layout/SquareAccentList"/>
    <dgm:cxn modelId="{DB653562-5A3E-B04E-A26C-4D83A130645B}" type="presParOf" srcId="{8B3D22B3-61D9-2143-B142-27CDA8BB6FF6}" destId="{16AA19C6-0897-1149-8502-17395520C3B4}" srcOrd="1" destOrd="0" presId="urn:microsoft.com/office/officeart/2008/layout/SquareAccentList"/>
    <dgm:cxn modelId="{01F98C30-E113-2C43-BAE9-268652D28E4D}" type="presParOf" srcId="{8B3D22B3-61D9-2143-B142-27CDA8BB6FF6}" destId="{56594295-0FB3-9344-96D9-E3C1CD112301}" srcOrd="2" destOrd="0" presId="urn:microsoft.com/office/officeart/2008/layout/SquareAccentList"/>
    <dgm:cxn modelId="{B3679B8D-06FB-0A4C-866E-EDF78D6B91D8}" type="presParOf" srcId="{F402863B-DB1F-7F45-9CF6-355A5DF31C35}" destId="{9263071D-0C28-3742-860F-58EC40262BBE}" srcOrd="1" destOrd="0" presId="urn:microsoft.com/office/officeart/2008/layout/SquareAccentList"/>
    <dgm:cxn modelId="{6184358C-1012-B147-966F-5C3D84B643D4}" type="presParOf" srcId="{9263071D-0C28-3742-860F-58EC40262BBE}" destId="{EE800988-29B7-3A42-B97A-3E58F0D2A228}" srcOrd="0" destOrd="0" presId="urn:microsoft.com/office/officeart/2008/layout/SquareAccentList"/>
    <dgm:cxn modelId="{05083DEF-917C-374C-8DEC-4251DD885F5E}" type="presParOf" srcId="{EE800988-29B7-3A42-B97A-3E58F0D2A228}" destId="{FA0035FC-27EE-8640-9D42-0220AC1A3C49}" srcOrd="0" destOrd="0" presId="urn:microsoft.com/office/officeart/2008/layout/SquareAccentList"/>
    <dgm:cxn modelId="{40CBF32A-DBEA-564F-BFB0-209EB7045B6E}" type="presParOf" srcId="{EE800988-29B7-3A42-B97A-3E58F0D2A228}" destId="{D778A497-9E5B-4748-B24B-70BAA5A0E161}" srcOrd="1" destOrd="0" presId="urn:microsoft.com/office/officeart/2008/layout/SquareAccentList"/>
    <dgm:cxn modelId="{F42EE22E-BB08-DF4F-97DD-73A7CE124CFE}" type="presParOf" srcId="{9263071D-0C28-3742-860F-58EC40262BBE}" destId="{760E5916-D42F-5249-BD5D-7E3396EFF726}" srcOrd="1" destOrd="0" presId="urn:microsoft.com/office/officeart/2008/layout/SquareAccentList"/>
    <dgm:cxn modelId="{354AE644-9B9F-9948-B226-3943C7099D1C}" type="presParOf" srcId="{760E5916-D42F-5249-BD5D-7E3396EFF726}" destId="{2FC8C144-DB8A-6D46-A099-259A323873FF}" srcOrd="0" destOrd="0" presId="urn:microsoft.com/office/officeart/2008/layout/SquareAccentList"/>
    <dgm:cxn modelId="{56EA98CB-CAA9-104B-AD8F-3C7009905DF7}" type="presParOf" srcId="{760E5916-D42F-5249-BD5D-7E3396EFF726}" destId="{09274D04-FDE9-E942-BAE9-1F19778C98AD}" srcOrd="1" destOrd="0" presId="urn:microsoft.com/office/officeart/2008/layout/SquareAccentList"/>
    <dgm:cxn modelId="{11B06ACA-B48F-4242-96BD-18A7B9989A13}" type="presParOf" srcId="{9263071D-0C28-3742-860F-58EC40262BBE}" destId="{557B9018-397B-A042-8F26-4B93B58E0F2E}" srcOrd="2" destOrd="0" presId="urn:microsoft.com/office/officeart/2008/layout/SquareAccentList"/>
    <dgm:cxn modelId="{0B22CFB0-5734-A245-9A3E-E01E18D5EBAB}" type="presParOf" srcId="{557B9018-397B-A042-8F26-4B93B58E0F2E}" destId="{97190C2A-0FF3-4D4E-BF5A-362F0C972A2C}" srcOrd="0" destOrd="0" presId="urn:microsoft.com/office/officeart/2008/layout/SquareAccentList"/>
    <dgm:cxn modelId="{6DBCEAD8-289C-FC43-B51C-D6D5713C2487}" type="presParOf" srcId="{557B9018-397B-A042-8F26-4B93B58E0F2E}" destId="{783D268E-0EBD-5547-B299-601B41F4C685}" srcOrd="1" destOrd="0" presId="urn:microsoft.com/office/officeart/2008/layout/SquareAccentList"/>
    <dgm:cxn modelId="{A4257A6E-CAB6-824C-BC7A-D5698DBCCD97}" type="presParOf" srcId="{9263071D-0C28-3742-860F-58EC40262BBE}" destId="{6E72A624-75F3-4444-92F9-82C830D909FF}" srcOrd="3" destOrd="0" presId="urn:microsoft.com/office/officeart/2008/layout/SquareAccentList"/>
    <dgm:cxn modelId="{F0A7313A-FBFC-E642-839D-1771279C3604}" type="presParOf" srcId="{6E72A624-75F3-4444-92F9-82C830D909FF}" destId="{47163D6D-14EB-7A42-8D09-72CF2E1B25F4}" srcOrd="0" destOrd="0" presId="urn:microsoft.com/office/officeart/2008/layout/SquareAccentList"/>
    <dgm:cxn modelId="{D5D6A2B7-20F5-8C40-98CD-712B9353C41D}" type="presParOf" srcId="{6E72A624-75F3-4444-92F9-82C830D909FF}" destId="{278B6E0C-2CA6-4E40-B718-7401676BC911}" srcOrd="1" destOrd="0" presId="urn:microsoft.com/office/officeart/2008/layout/SquareAccentList"/>
    <dgm:cxn modelId="{E8D10E38-EAA2-0244-B56C-3454E24907E6}" type="presParOf" srcId="{9263071D-0C28-3742-860F-58EC40262BBE}" destId="{0E3A0366-25A7-E241-94E8-9DFB15ECC919}" srcOrd="4" destOrd="0" presId="urn:microsoft.com/office/officeart/2008/layout/SquareAccentList"/>
    <dgm:cxn modelId="{36E1AA25-0E39-B04C-8046-C98106A1094C}" type="presParOf" srcId="{0E3A0366-25A7-E241-94E8-9DFB15ECC919}" destId="{FBBF5C92-A3BD-5547-846B-7549970DDC15}" srcOrd="0" destOrd="0" presId="urn:microsoft.com/office/officeart/2008/layout/SquareAccentList"/>
    <dgm:cxn modelId="{DB1E523F-DD35-5744-B8B4-522AB22B965E}" type="presParOf" srcId="{0E3A0366-25A7-E241-94E8-9DFB15ECC919}" destId="{DA21F2BA-976A-084D-B0E1-3317523710EC}" srcOrd="1" destOrd="0" presId="urn:microsoft.com/office/officeart/2008/layout/SquareAccentList"/>
    <dgm:cxn modelId="{B0EFD4A4-2CC3-1C4B-B0D3-9A9981EB68C1}" type="presParOf" srcId="{5938B194-3333-2D4D-BF05-0AC2BD72454A}" destId="{E947B49A-A82D-D34C-87A6-F192E79AD833}" srcOrd="1" destOrd="0" presId="urn:microsoft.com/office/officeart/2008/layout/SquareAccentList"/>
    <dgm:cxn modelId="{CB15F53E-A419-114E-B941-DD9B866DFC3D}" type="presParOf" srcId="{E947B49A-A82D-D34C-87A6-F192E79AD833}" destId="{240D4E7E-7E7D-FA4E-87E3-7570CE3FBFCC}" srcOrd="0" destOrd="0" presId="urn:microsoft.com/office/officeart/2008/layout/SquareAccentList"/>
    <dgm:cxn modelId="{ED62BA14-A04F-5348-A047-4E08C4AFF6CC}" type="presParOf" srcId="{240D4E7E-7E7D-FA4E-87E3-7570CE3FBFCC}" destId="{EF5E4CFE-1D9D-064B-9754-1A0EB4F01110}" srcOrd="0" destOrd="0" presId="urn:microsoft.com/office/officeart/2008/layout/SquareAccentList"/>
    <dgm:cxn modelId="{628026A2-A1C5-C04E-9FF1-C2158F805C39}" type="presParOf" srcId="{240D4E7E-7E7D-FA4E-87E3-7570CE3FBFCC}" destId="{CAEFE820-6BBE-D74A-BDB8-A4361CD26834}" srcOrd="1" destOrd="0" presId="urn:microsoft.com/office/officeart/2008/layout/SquareAccentList"/>
    <dgm:cxn modelId="{A08526EA-39B1-9D44-B954-1D9E54931EBC}" type="presParOf" srcId="{240D4E7E-7E7D-FA4E-87E3-7570CE3FBFCC}" destId="{5295A3C3-3AAF-C84C-ADEC-42C171A4F4D8}" srcOrd="2" destOrd="0" presId="urn:microsoft.com/office/officeart/2008/layout/SquareAccentList"/>
    <dgm:cxn modelId="{F0C05B38-7802-9948-9FA0-CB4D3808A56C}" type="presParOf" srcId="{E947B49A-A82D-D34C-87A6-F192E79AD833}" destId="{EB1CC7F4-E25F-814F-8AEB-9FC37443A3A1}" srcOrd="1" destOrd="0" presId="urn:microsoft.com/office/officeart/2008/layout/SquareAccentList"/>
    <dgm:cxn modelId="{396FB898-D6DD-6A41-AB1A-AED5DED4FD3F}" type="presParOf" srcId="{EB1CC7F4-E25F-814F-8AEB-9FC37443A3A1}" destId="{10A3A2AF-58D3-BD4F-BE0C-0DBB8743CC0C}" srcOrd="0" destOrd="0" presId="urn:microsoft.com/office/officeart/2008/layout/SquareAccentList"/>
    <dgm:cxn modelId="{416A10EC-B64E-C945-AA63-11DBFD3C2A5B}" type="presParOf" srcId="{10A3A2AF-58D3-BD4F-BE0C-0DBB8743CC0C}" destId="{4DC4018E-A741-494E-A8E7-E196A9C1696B}" srcOrd="0" destOrd="0" presId="urn:microsoft.com/office/officeart/2008/layout/SquareAccentList"/>
    <dgm:cxn modelId="{34B8311B-BE65-F44F-B653-E12543426924}" type="presParOf" srcId="{10A3A2AF-58D3-BD4F-BE0C-0DBB8743CC0C}" destId="{A819C500-D62A-EC41-B911-B42B51FA0B3C}" srcOrd="1" destOrd="0" presId="urn:microsoft.com/office/officeart/2008/layout/SquareAccentList"/>
    <dgm:cxn modelId="{DA4AA4F9-53BE-054B-9BF5-AA7BDDCECDA2}" type="presParOf" srcId="{EB1CC7F4-E25F-814F-8AEB-9FC37443A3A1}" destId="{50CAA4F6-253C-AB4F-86E3-954F30F38E55}" srcOrd="1" destOrd="0" presId="urn:microsoft.com/office/officeart/2008/layout/SquareAccentList"/>
    <dgm:cxn modelId="{01B82C9F-0A32-7340-9DE4-4C59D2F49A7C}" type="presParOf" srcId="{50CAA4F6-253C-AB4F-86E3-954F30F38E55}" destId="{3A1C76F6-7319-CF45-A7D7-F96BC8C1718E}" srcOrd="0" destOrd="0" presId="urn:microsoft.com/office/officeart/2008/layout/SquareAccentList"/>
    <dgm:cxn modelId="{62614117-7853-224E-9385-78059B220598}" type="presParOf" srcId="{50CAA4F6-253C-AB4F-86E3-954F30F38E55}" destId="{842DD6E0-D646-084E-A6B0-E0A1742D75F1}" srcOrd="1" destOrd="0" presId="urn:microsoft.com/office/officeart/2008/layout/SquareAccentList"/>
    <dgm:cxn modelId="{BF1CDB34-D66D-234F-AFA4-E593C6651615}" type="presParOf" srcId="{EB1CC7F4-E25F-814F-8AEB-9FC37443A3A1}" destId="{68B54AF3-78E5-D540-B39B-575C05D4178E}" srcOrd="2" destOrd="0" presId="urn:microsoft.com/office/officeart/2008/layout/SquareAccentList"/>
    <dgm:cxn modelId="{3EDFD615-75D5-2D46-A2B5-422B7AB32F2D}" type="presParOf" srcId="{68B54AF3-78E5-D540-B39B-575C05D4178E}" destId="{1898DA1E-164B-2647-B4EA-C3C6D56315B6}" srcOrd="0" destOrd="0" presId="urn:microsoft.com/office/officeart/2008/layout/SquareAccentList"/>
    <dgm:cxn modelId="{549CC791-AFD5-CB46-82C0-3DB967F3CDEC}" type="presParOf" srcId="{68B54AF3-78E5-D540-B39B-575C05D4178E}" destId="{E9BF95C9-FC4D-A643-AA25-72FBEBFC99F1}" srcOrd="1" destOrd="0" presId="urn:microsoft.com/office/officeart/2008/layout/SquareAccentList"/>
    <dgm:cxn modelId="{3C7E6F60-241C-D041-9693-8617BFDA5A7E}" type="presParOf" srcId="{EB1CC7F4-E25F-814F-8AEB-9FC37443A3A1}" destId="{6C059219-FB5E-9940-937D-6A5CC3A7EF72}" srcOrd="3" destOrd="0" presId="urn:microsoft.com/office/officeart/2008/layout/SquareAccentList"/>
    <dgm:cxn modelId="{E7DD6DF0-2DB1-C840-BBD7-B7A2ADC9EDA7}" type="presParOf" srcId="{6C059219-FB5E-9940-937D-6A5CC3A7EF72}" destId="{5CC15DFD-5246-5844-A78B-C89E3641D468}" srcOrd="0" destOrd="0" presId="urn:microsoft.com/office/officeart/2008/layout/SquareAccentList"/>
    <dgm:cxn modelId="{0C63EF1C-3DD7-924E-AEBA-6FD11D3B09F5}" type="presParOf" srcId="{6C059219-FB5E-9940-937D-6A5CC3A7EF72}" destId="{22E60ADA-0377-8F4E-A33C-E50F5D778509}" srcOrd="1" destOrd="0" presId="urn:microsoft.com/office/officeart/2008/layout/SquareAccentList"/>
    <dgm:cxn modelId="{9F75D560-BD65-384D-A4E4-9B5E77DA53DD}" type="presParOf" srcId="{EB1CC7F4-E25F-814F-8AEB-9FC37443A3A1}" destId="{02CAAB2A-01BA-F142-8686-C14CAF6EA247}" srcOrd="4" destOrd="0" presId="urn:microsoft.com/office/officeart/2008/layout/SquareAccentList"/>
    <dgm:cxn modelId="{ED6A560A-49C8-0944-83E2-02373D3CFE4A}" type="presParOf" srcId="{02CAAB2A-01BA-F142-8686-C14CAF6EA247}" destId="{77F41118-633B-364C-ACAC-2BD03422CED6}" srcOrd="0" destOrd="0" presId="urn:microsoft.com/office/officeart/2008/layout/SquareAccentList"/>
    <dgm:cxn modelId="{15747B03-0614-8C42-BBB9-A71DE417258D}" type="presParOf" srcId="{02CAAB2A-01BA-F142-8686-C14CAF6EA247}" destId="{845B0302-ED60-094D-BBA5-CEFC44057F90}" srcOrd="1" destOrd="0" presId="urn:microsoft.com/office/officeart/2008/layout/SquareAccentList"/>
    <dgm:cxn modelId="{D8C3A012-61A9-5A46-B89D-68B88529D9E1}" type="presParOf" srcId="{5938B194-3333-2D4D-BF05-0AC2BD72454A}" destId="{D8C00C6F-02E3-294B-803A-A6BEA9E33086}" srcOrd="2" destOrd="0" presId="urn:microsoft.com/office/officeart/2008/layout/SquareAccentList"/>
    <dgm:cxn modelId="{65460631-1EF6-A641-A038-34EA9FE69087}" type="presParOf" srcId="{D8C00C6F-02E3-294B-803A-A6BEA9E33086}" destId="{DF8C8F78-12DF-6942-86EF-1488CD0EEE85}" srcOrd="0" destOrd="0" presId="urn:microsoft.com/office/officeart/2008/layout/SquareAccentList"/>
    <dgm:cxn modelId="{5C1B46FF-BFB7-734D-BB67-20E5FD87FD1E}" type="presParOf" srcId="{DF8C8F78-12DF-6942-86EF-1488CD0EEE85}" destId="{782F4B24-2564-2B4D-9CDC-DE7B885DEB30}" srcOrd="0" destOrd="0" presId="urn:microsoft.com/office/officeart/2008/layout/SquareAccentList"/>
    <dgm:cxn modelId="{762908A2-CFE7-C64E-A0BC-A498CB8F80ED}" type="presParOf" srcId="{DF8C8F78-12DF-6942-86EF-1488CD0EEE85}" destId="{C69F5A63-1F04-0F4C-AD4F-54C7DF243A41}" srcOrd="1" destOrd="0" presId="urn:microsoft.com/office/officeart/2008/layout/SquareAccentList"/>
    <dgm:cxn modelId="{7569B9A2-89FB-A94C-A2EA-A152C1D5E969}" type="presParOf" srcId="{DF8C8F78-12DF-6942-86EF-1488CD0EEE85}" destId="{3A3BAFC0-915B-8E4D-B1CD-767C5F723053}" srcOrd="2" destOrd="0" presId="urn:microsoft.com/office/officeart/2008/layout/SquareAccentList"/>
    <dgm:cxn modelId="{E2BA915A-6DB7-184F-A20C-7DE7146715E7}" type="presParOf" srcId="{D8C00C6F-02E3-294B-803A-A6BEA9E33086}" destId="{279617D9-7E08-ED47-B1C2-5C3002EC9F43}" srcOrd="1" destOrd="0" presId="urn:microsoft.com/office/officeart/2008/layout/SquareAccentList"/>
    <dgm:cxn modelId="{24912F21-A07F-0647-B667-CC7B42A102F9}" type="presParOf" srcId="{279617D9-7E08-ED47-B1C2-5C3002EC9F43}" destId="{F11EB507-5D1A-AF41-AE6A-66310C3B736B}" srcOrd="0" destOrd="0" presId="urn:microsoft.com/office/officeart/2008/layout/SquareAccentList"/>
    <dgm:cxn modelId="{E590F250-0A87-2247-BD2F-C60711296FFC}" type="presParOf" srcId="{F11EB507-5D1A-AF41-AE6A-66310C3B736B}" destId="{DFCEE3FC-111A-9245-B1F5-E3B5B11F45B5}" srcOrd="0" destOrd="0" presId="urn:microsoft.com/office/officeart/2008/layout/SquareAccentList"/>
    <dgm:cxn modelId="{A23E5ACF-7390-4947-964B-3F4A4CF32E4C}" type="presParOf" srcId="{F11EB507-5D1A-AF41-AE6A-66310C3B736B}" destId="{8956DC4A-CB6E-A440-9E21-CB128ECE17C5}" srcOrd="1" destOrd="0" presId="urn:microsoft.com/office/officeart/2008/layout/SquareAccentList"/>
    <dgm:cxn modelId="{9D903EBD-3523-0845-B593-D5778C221C03}" type="presParOf" srcId="{279617D9-7E08-ED47-B1C2-5C3002EC9F43}" destId="{1B2F3365-DDE8-B249-BFD6-D9BEE70DBA83}" srcOrd="1" destOrd="0" presId="urn:microsoft.com/office/officeart/2008/layout/SquareAccentList"/>
    <dgm:cxn modelId="{F88234DB-C500-2E44-AFE9-92373B9F967F}" type="presParOf" srcId="{1B2F3365-DDE8-B249-BFD6-D9BEE70DBA83}" destId="{2C3E2766-10A8-0D4E-929E-8D202B1CA3FF}" srcOrd="0" destOrd="0" presId="urn:microsoft.com/office/officeart/2008/layout/SquareAccentList"/>
    <dgm:cxn modelId="{FD0A32CC-04C8-374E-855D-91EFCE8F98C0}" type="presParOf" srcId="{1B2F3365-DDE8-B249-BFD6-D9BEE70DBA83}" destId="{3553DC41-AD23-594A-A607-3A47DF9AB451}" srcOrd="1" destOrd="0" presId="urn:microsoft.com/office/officeart/2008/layout/SquareAccentList"/>
    <dgm:cxn modelId="{5BF4CF35-A3DF-974A-8FCB-BE7330E9E77C}" type="presParOf" srcId="{279617D9-7E08-ED47-B1C2-5C3002EC9F43}" destId="{3AC93319-A292-0F45-92E5-DD9DCCABFC75}" srcOrd="2" destOrd="0" presId="urn:microsoft.com/office/officeart/2008/layout/SquareAccentList"/>
    <dgm:cxn modelId="{3A796C7D-B0E0-A94A-9D94-A5275E6ED89A}" type="presParOf" srcId="{3AC93319-A292-0F45-92E5-DD9DCCABFC75}" destId="{BE7CB93C-3889-034D-91B3-EACA60DE5282}" srcOrd="0" destOrd="0" presId="urn:microsoft.com/office/officeart/2008/layout/SquareAccentList"/>
    <dgm:cxn modelId="{4DDF54D1-DD4D-544A-95E1-4860E0B46A5F}" type="presParOf" srcId="{3AC93319-A292-0F45-92E5-DD9DCCABFC75}" destId="{C6193DB8-B5B8-2F48-9CCE-EB751821BFAB}" srcOrd="1" destOrd="0" presId="urn:microsoft.com/office/officeart/2008/layout/SquareAccentList"/>
    <dgm:cxn modelId="{07BDC786-839E-1149-A545-F0963A86134D}" type="presParOf" srcId="{279617D9-7E08-ED47-B1C2-5C3002EC9F43}" destId="{A04D58CB-F6DD-674B-9411-7DE7E79E9D2E}" srcOrd="3" destOrd="0" presId="urn:microsoft.com/office/officeart/2008/layout/SquareAccentList"/>
    <dgm:cxn modelId="{EA9F3119-B401-F44B-A0B2-C452A2368819}" type="presParOf" srcId="{A04D58CB-F6DD-674B-9411-7DE7E79E9D2E}" destId="{AFC74A38-E9F2-174F-AAAE-9F783C621F75}" srcOrd="0" destOrd="0" presId="urn:microsoft.com/office/officeart/2008/layout/SquareAccentList"/>
    <dgm:cxn modelId="{A8389C1E-B981-B84D-8727-20DB8AB1805D}" type="presParOf" srcId="{A04D58CB-F6DD-674B-9411-7DE7E79E9D2E}" destId="{E9323787-032A-0048-814D-90223FCFF4B2}" srcOrd="1" destOrd="0" presId="urn:microsoft.com/office/officeart/2008/layout/SquareAccentList"/>
    <dgm:cxn modelId="{37355337-A24A-D846-AE86-0BD5465E386C}" type="presParOf" srcId="{279617D9-7E08-ED47-B1C2-5C3002EC9F43}" destId="{9E444BEA-A174-FC4B-9AF3-CDA2281AE800}" srcOrd="4" destOrd="0" presId="urn:microsoft.com/office/officeart/2008/layout/SquareAccentList"/>
    <dgm:cxn modelId="{2A2387DA-14BA-F246-BABB-186715177A28}" type="presParOf" srcId="{9E444BEA-A174-FC4B-9AF3-CDA2281AE800}" destId="{32A2EAA4-99E9-7B4F-A40D-2214028CF33D}" srcOrd="0" destOrd="0" presId="urn:microsoft.com/office/officeart/2008/layout/SquareAccentList"/>
    <dgm:cxn modelId="{ACE1A4A9-FC18-CA4B-8AFC-EF262D129AAF}" type="presParOf" srcId="{9E444BEA-A174-FC4B-9AF3-CDA2281AE800}" destId="{A6B783AC-F379-1B4F-9B65-B62C38EE02EA}" srcOrd="1" destOrd="0" presId="urn:microsoft.com/office/officeart/2008/layout/Squa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23E7BF7-D961-4FC8-8014-FE9F9B4F85A8}" type="doc">
      <dgm:prSet loTypeId="urn:microsoft.com/office/officeart/2005/8/layout/hProcess7" loCatId="list" qsTypeId="urn:microsoft.com/office/officeart/2005/8/quickstyle/simple1#2" qsCatId="simple" csTypeId="urn:microsoft.com/office/officeart/2005/8/colors/colorful1#1" csCatId="colorful" phldr="1"/>
      <dgm:spPr/>
      <dgm:t>
        <a:bodyPr/>
        <a:lstStyle/>
        <a:p>
          <a:endParaRPr lang="en-GB"/>
        </a:p>
      </dgm:t>
    </dgm:pt>
    <dgm:pt modelId="{171F14EA-A176-4EFF-B993-0DFDA6D766CA}">
      <dgm:prSet phldrT="[Text]"/>
      <dgm:spPr/>
      <dgm:t>
        <a:bodyPr/>
        <a:lstStyle/>
        <a:p>
          <a:r>
            <a:rPr lang="en-GB"/>
            <a:t>Availability Period</a:t>
          </a:r>
        </a:p>
      </dgm:t>
    </dgm:pt>
    <dgm:pt modelId="{34145C18-F01E-49E6-8D95-8E2B63CDCF80}" type="parTrans" cxnId="{A640336B-9CF7-49FB-8BA0-70B503B0A5FD}">
      <dgm:prSet/>
      <dgm:spPr/>
      <dgm:t>
        <a:bodyPr/>
        <a:lstStyle/>
        <a:p>
          <a:endParaRPr lang="en-GB"/>
        </a:p>
      </dgm:t>
    </dgm:pt>
    <dgm:pt modelId="{F3CF7679-DBA7-4522-9764-7C3FB9CCE7B3}" type="sibTrans" cxnId="{A640336B-9CF7-49FB-8BA0-70B503B0A5FD}">
      <dgm:prSet/>
      <dgm:spPr/>
      <dgm:t>
        <a:bodyPr/>
        <a:lstStyle/>
        <a:p>
          <a:endParaRPr lang="en-GB"/>
        </a:p>
      </dgm:t>
    </dgm:pt>
    <dgm:pt modelId="{DD997BC1-0AE2-4DA0-B36F-30C98B585AB7}">
      <dgm:prSet phldrT="[Text]" custT="1"/>
      <dgm:spPr/>
      <dgm:t>
        <a:bodyPr/>
        <a:lstStyle/>
        <a:p>
          <a:pPr>
            <a:lnSpc>
              <a:spcPct val="100000"/>
            </a:lnSpc>
            <a:buNone/>
          </a:pPr>
          <a:r>
            <a:rPr lang="en-GB" sz="1800" b="1" dirty="0"/>
            <a:t>R</a:t>
          </a:r>
          <a:r>
            <a:rPr lang="en-GB" sz="1800" b="1"/>
            <a:t>&amp;D </a:t>
          </a:r>
          <a:r>
            <a:rPr lang="en-GB" sz="1800" b="1" dirty="0"/>
            <a:t>&amp; Pre-commercial Activity</a:t>
          </a:r>
        </a:p>
        <a:p>
          <a:pPr>
            <a:lnSpc>
              <a:spcPct val="100000"/>
            </a:lnSpc>
            <a:buNone/>
          </a:pPr>
          <a:endParaRPr lang="en-GB" sz="1800" b="1" dirty="0"/>
        </a:p>
      </dgm:t>
    </dgm:pt>
    <dgm:pt modelId="{22DDCE44-56A0-44BA-8ACC-C2CEC2F5CDE0}" type="parTrans" cxnId="{335396AA-3F46-4023-AD54-5DF4FDE4CA9D}">
      <dgm:prSet/>
      <dgm:spPr/>
      <dgm:t>
        <a:bodyPr/>
        <a:lstStyle/>
        <a:p>
          <a:endParaRPr lang="en-GB"/>
        </a:p>
      </dgm:t>
    </dgm:pt>
    <dgm:pt modelId="{3BBE568C-2489-4EA3-819F-3FC5166C6821}" type="sibTrans" cxnId="{335396AA-3F46-4023-AD54-5DF4FDE4CA9D}">
      <dgm:prSet/>
      <dgm:spPr/>
      <dgm:t>
        <a:bodyPr/>
        <a:lstStyle/>
        <a:p>
          <a:endParaRPr lang="en-GB"/>
        </a:p>
      </dgm:t>
    </dgm:pt>
    <dgm:pt modelId="{6FD3BB29-0A2A-42A5-9D3B-BC01515556AA}">
      <dgm:prSet phldrT="[Text]"/>
      <dgm:spPr/>
      <dgm:t>
        <a:bodyPr/>
        <a:lstStyle/>
        <a:p>
          <a:r>
            <a:rPr lang="en-GB" b="0"/>
            <a:t>Repayment Period</a:t>
          </a:r>
        </a:p>
      </dgm:t>
    </dgm:pt>
    <dgm:pt modelId="{FCBF8E35-071A-422F-B24B-D48B0AC6EEF1}" type="parTrans" cxnId="{D3779F91-5FDD-43BB-B03F-3CBE13D60B5D}">
      <dgm:prSet/>
      <dgm:spPr/>
      <dgm:t>
        <a:bodyPr/>
        <a:lstStyle/>
        <a:p>
          <a:endParaRPr lang="en-GB"/>
        </a:p>
      </dgm:t>
    </dgm:pt>
    <dgm:pt modelId="{95F47EC7-4EED-427E-9F37-AC355DEE5E5E}" type="sibTrans" cxnId="{D3779F91-5FDD-43BB-B03F-3CBE13D60B5D}">
      <dgm:prSet/>
      <dgm:spPr/>
      <dgm:t>
        <a:bodyPr/>
        <a:lstStyle/>
        <a:p>
          <a:endParaRPr lang="en-GB"/>
        </a:p>
      </dgm:t>
    </dgm:pt>
    <dgm:pt modelId="{A74273FD-03F6-4D8A-AADE-77EDC06451AC}">
      <dgm:prSet phldrT="[Text]" custT="1"/>
      <dgm:spPr/>
      <dgm:t>
        <a:bodyPr/>
        <a:lstStyle/>
        <a:p>
          <a:r>
            <a:rPr lang="en-GB" sz="1800" b="1" dirty="0"/>
            <a:t>Repayment of Capital and Interest</a:t>
          </a:r>
        </a:p>
      </dgm:t>
    </dgm:pt>
    <dgm:pt modelId="{0CEDCBC6-B34D-4C0C-A240-B59324EAC80E}" type="parTrans" cxnId="{69831FAF-34D6-44A7-A45B-C783DC7D0FCA}">
      <dgm:prSet/>
      <dgm:spPr/>
      <dgm:t>
        <a:bodyPr/>
        <a:lstStyle/>
        <a:p>
          <a:endParaRPr lang="en-GB"/>
        </a:p>
      </dgm:t>
    </dgm:pt>
    <dgm:pt modelId="{3D0FC1C0-499C-4EF2-A263-9C45149F93C5}" type="sibTrans" cxnId="{69831FAF-34D6-44A7-A45B-C783DC7D0FCA}">
      <dgm:prSet/>
      <dgm:spPr/>
      <dgm:t>
        <a:bodyPr/>
        <a:lstStyle/>
        <a:p>
          <a:endParaRPr lang="en-GB"/>
        </a:p>
      </dgm:t>
    </dgm:pt>
    <dgm:pt modelId="{04568793-CC7C-4340-8222-E66606BD0B99}">
      <dgm:prSet phldrT="[Text]" custT="1"/>
      <dgm:spPr/>
      <dgm:t>
        <a:bodyPr/>
        <a:lstStyle/>
        <a:p>
          <a:pPr>
            <a:lnSpc>
              <a:spcPct val="100000"/>
            </a:lnSpc>
            <a:buFont typeface="Arial" panose="020B0604020202020204" pitchFamily="34" charset="0"/>
            <a:buChar char="•"/>
          </a:pPr>
          <a:r>
            <a:rPr kumimoji="0" lang="en-GB" sz="1800" b="0" i="0" u="none" strike="noStrike" cap="none" spc="0" normalizeH="0" baseline="0" noProof="0" dirty="0">
              <a:ln/>
              <a:effectLst/>
              <a:uLnTx/>
              <a:uFillTx/>
              <a:latin typeface="+mn-lt"/>
              <a:ea typeface="Calibri"/>
              <a:cs typeface="Calibri"/>
              <a:sym typeface="Calibri"/>
            </a:rPr>
            <a:t>Quarterly loan drawdowns in advance</a:t>
          </a:r>
        </a:p>
      </dgm:t>
    </dgm:pt>
    <dgm:pt modelId="{721ECCA9-CD40-4B19-BDB8-BBF605EB7604}" type="parTrans" cxnId="{B11D8BED-E92A-4799-A4FB-C941E4863AAD}">
      <dgm:prSet/>
      <dgm:spPr/>
      <dgm:t>
        <a:bodyPr/>
        <a:lstStyle/>
        <a:p>
          <a:endParaRPr lang="en-GB"/>
        </a:p>
      </dgm:t>
    </dgm:pt>
    <dgm:pt modelId="{9616C4F5-7C22-4A72-AA48-BBCF526EFB46}" type="sibTrans" cxnId="{B11D8BED-E92A-4799-A4FB-C941E4863AAD}">
      <dgm:prSet/>
      <dgm:spPr/>
      <dgm:t>
        <a:bodyPr/>
        <a:lstStyle/>
        <a:p>
          <a:endParaRPr lang="en-GB"/>
        </a:p>
      </dgm:t>
    </dgm:pt>
    <dgm:pt modelId="{96A7B3C2-4D9C-4308-ADEB-457B577DC6A7}">
      <dgm:prSet phldrT="[Text]" custT="1"/>
      <dgm:spPr/>
      <dgm:t>
        <a:bodyPr/>
        <a:lstStyle/>
        <a:p>
          <a:pPr>
            <a:lnSpc>
              <a:spcPct val="100000"/>
            </a:lnSpc>
            <a:buFont typeface="Arial" panose="020B0604020202020204" pitchFamily="34" charset="0"/>
            <a:buChar char="•"/>
          </a:pPr>
          <a:r>
            <a:rPr kumimoji="0" lang="en-GB" sz="1800" b="0" i="0" u="none" strike="noStrike" cap="none" spc="0" normalizeH="0" baseline="0" noProof="0">
              <a:ln/>
              <a:effectLst/>
              <a:uLnTx/>
              <a:uFillTx/>
              <a:latin typeface="+mn-lt"/>
              <a:ea typeface="Calibri"/>
              <a:cs typeface="Calibri"/>
              <a:sym typeface="Calibri"/>
            </a:rPr>
            <a:t>Interest payable quarterly in arrears on amount borrowed</a:t>
          </a:r>
          <a:endParaRPr kumimoji="0" lang="en-GB" sz="1800" b="0" i="0" u="none" strike="noStrike" cap="none" spc="0" normalizeH="0" baseline="0" noProof="0">
            <a:ln/>
            <a:effectLst/>
            <a:uLnTx/>
            <a:uFillTx/>
            <a:latin typeface="+mn-lt"/>
            <a:ea typeface="+mn-ea"/>
            <a:cs typeface="Arial"/>
            <a:sym typeface="Arial"/>
          </a:endParaRPr>
        </a:p>
      </dgm:t>
    </dgm:pt>
    <dgm:pt modelId="{9A1BA6DA-AC4A-4845-8C70-FE299BD8224D}" type="parTrans" cxnId="{9763CB01-5C41-4921-9B6C-A74BDFBD22F3}">
      <dgm:prSet/>
      <dgm:spPr/>
      <dgm:t>
        <a:bodyPr/>
        <a:lstStyle/>
        <a:p>
          <a:endParaRPr lang="en-GB"/>
        </a:p>
      </dgm:t>
    </dgm:pt>
    <dgm:pt modelId="{225C76CC-3084-4A97-B3EC-08CBFA5CB94B}" type="sibTrans" cxnId="{9763CB01-5C41-4921-9B6C-A74BDFBD22F3}">
      <dgm:prSet/>
      <dgm:spPr/>
      <dgm:t>
        <a:bodyPr/>
        <a:lstStyle/>
        <a:p>
          <a:endParaRPr lang="en-GB"/>
        </a:p>
      </dgm:t>
    </dgm:pt>
    <dgm:pt modelId="{14223747-0EEC-46D4-AA43-DD5B45086FB0}">
      <dgm:prSet phldrT="[Text]" custT="1"/>
      <dgm:spPr/>
      <dgm:t>
        <a:bodyPr/>
        <a:lstStyle/>
        <a:p>
          <a:pPr>
            <a:lnSpc>
              <a:spcPct val="100000"/>
            </a:lnSpc>
            <a:buFont typeface="Arial" panose="020B0604020202020204" pitchFamily="34" charset="0"/>
            <a:buChar char="•"/>
          </a:pPr>
          <a:r>
            <a:rPr kumimoji="0" lang="en-GB" sz="1800" b="0" i="0" u="none" strike="noStrike" cap="none" spc="0" normalizeH="0" baseline="0" noProof="0">
              <a:ln/>
              <a:effectLst/>
              <a:uLnTx/>
              <a:uFillTx/>
              <a:latin typeface="+mn-lt"/>
              <a:ea typeface="Calibri"/>
              <a:cs typeface="Calibri"/>
              <a:sym typeface="Calibri"/>
            </a:rPr>
            <a:t>3.7% payable and 3.7% deferred to repayment period</a:t>
          </a:r>
        </a:p>
      </dgm:t>
    </dgm:pt>
    <dgm:pt modelId="{6C8823A2-1954-4D92-A133-81F09C5D34A9}" type="parTrans" cxnId="{63959370-A507-4D25-9671-B2166D33DD23}">
      <dgm:prSet/>
      <dgm:spPr/>
      <dgm:t>
        <a:bodyPr/>
        <a:lstStyle/>
        <a:p>
          <a:endParaRPr lang="en-GB"/>
        </a:p>
      </dgm:t>
    </dgm:pt>
    <dgm:pt modelId="{871FC73F-5152-45D8-868A-5802DA394F56}" type="sibTrans" cxnId="{63959370-A507-4D25-9671-B2166D33DD23}">
      <dgm:prSet/>
      <dgm:spPr/>
      <dgm:t>
        <a:bodyPr/>
        <a:lstStyle/>
        <a:p>
          <a:endParaRPr lang="en-GB"/>
        </a:p>
      </dgm:t>
    </dgm:pt>
    <dgm:pt modelId="{0F735B09-353E-45FF-B6C5-E61DA1239843}">
      <dgm:prSet phldrT="[Text]" custT="1"/>
      <dgm:spPr/>
      <dgm:t>
        <a:bodyPr/>
        <a:lstStyle/>
        <a:p>
          <a:pPr>
            <a:lnSpc>
              <a:spcPct val="100000"/>
            </a:lnSpc>
            <a:buFont typeface="Arial" panose="020B0604020202020204" pitchFamily="34" charset="0"/>
            <a:buChar char="•"/>
          </a:pPr>
          <a:r>
            <a:rPr kumimoji="0" lang="en-GB" sz="1800" b="0" i="0" u="none" strike="noStrike" cap="none" spc="0" normalizeH="0" baseline="0" noProof="0" dirty="0">
              <a:ln/>
              <a:effectLst/>
              <a:uLnTx/>
              <a:uFillTx/>
              <a:latin typeface="+mn-lt"/>
              <a:ea typeface="Calibri"/>
              <a:cs typeface="Calibri"/>
              <a:sym typeface="Calibri"/>
            </a:rPr>
            <a:t>Project monitoring by Monitoring Service Provider and Portfolio Team</a:t>
          </a:r>
        </a:p>
        <a:p>
          <a:pPr>
            <a:lnSpc>
              <a:spcPct val="100000"/>
            </a:lnSpc>
            <a:buFont typeface="Arial" panose="020B0604020202020204" pitchFamily="34" charset="0"/>
            <a:buChar char="•"/>
          </a:pPr>
          <a:endParaRPr kumimoji="0" lang="en-GB" sz="1800" b="0" i="0" u="none" strike="noStrike" cap="none" spc="0" normalizeH="0" baseline="0" noProof="0" dirty="0">
            <a:ln/>
            <a:effectLst/>
            <a:uLnTx/>
            <a:uFillTx/>
            <a:latin typeface="+mn-lt"/>
            <a:ea typeface="Calibri"/>
            <a:cs typeface="Calibri"/>
            <a:sym typeface="Calibri"/>
          </a:endParaRPr>
        </a:p>
        <a:p>
          <a:pPr>
            <a:lnSpc>
              <a:spcPct val="100000"/>
            </a:lnSpc>
            <a:buNone/>
          </a:pPr>
          <a:r>
            <a:rPr kumimoji="0" lang="en-GB" sz="1800" b="1" i="0" u="none" strike="noStrike" cap="none" spc="0" normalizeH="0" baseline="0" noProof="0" dirty="0">
              <a:ln/>
              <a:effectLst/>
              <a:uLnTx/>
              <a:uFillTx/>
              <a:latin typeface="+mn-lt"/>
              <a:ea typeface="+mn-ea"/>
              <a:cs typeface="Arial"/>
              <a:sym typeface="Arial"/>
            </a:rPr>
            <a:t>Up to 5 years (R&amp;D 3 years max)</a:t>
          </a:r>
          <a:endParaRPr lang="en-GB" sz="1800" b="1" dirty="0"/>
        </a:p>
        <a:p>
          <a:pPr>
            <a:lnSpc>
              <a:spcPct val="100000"/>
            </a:lnSpc>
            <a:buFont typeface="Arial" panose="020B0604020202020204" pitchFamily="34" charset="0"/>
            <a:buChar char="•"/>
          </a:pPr>
          <a:endParaRPr kumimoji="0" lang="en-GB" sz="1700" b="0" i="0" u="none" strike="noStrike" cap="none" spc="0" normalizeH="0" baseline="0" noProof="0" dirty="0">
            <a:ln/>
            <a:effectLst/>
            <a:uLnTx/>
            <a:uFillTx/>
            <a:latin typeface="+mn-lt"/>
            <a:ea typeface="+mn-ea"/>
            <a:cs typeface="Arial"/>
            <a:sym typeface="Arial"/>
          </a:endParaRPr>
        </a:p>
      </dgm:t>
    </dgm:pt>
    <dgm:pt modelId="{F9CBF37E-708D-4139-96E3-569C951F1A39}" type="parTrans" cxnId="{AD5DF8C7-193B-482F-A8D8-494E25F0F1F4}">
      <dgm:prSet/>
      <dgm:spPr/>
      <dgm:t>
        <a:bodyPr/>
        <a:lstStyle/>
        <a:p>
          <a:endParaRPr lang="en-GB"/>
        </a:p>
      </dgm:t>
    </dgm:pt>
    <dgm:pt modelId="{3D7F614A-A870-4E41-8F56-3B2FC8F2EF05}" type="sibTrans" cxnId="{AD5DF8C7-193B-482F-A8D8-494E25F0F1F4}">
      <dgm:prSet/>
      <dgm:spPr/>
      <dgm:t>
        <a:bodyPr/>
        <a:lstStyle/>
        <a:p>
          <a:endParaRPr lang="en-GB"/>
        </a:p>
      </dgm:t>
    </dgm:pt>
    <dgm:pt modelId="{3A6DDE66-E405-4B7C-B8FA-BA0640213B67}">
      <dgm:prSet phldrT="[Text]" custT="1"/>
      <dgm:spPr/>
      <dgm:t>
        <a:bodyPr/>
        <a:lstStyle/>
        <a:p>
          <a:pPr>
            <a:buClr>
              <a:srgbClr val="201D3E"/>
            </a:buClr>
            <a:buSzPts val="1400"/>
            <a:buFont typeface="Arial"/>
            <a:buChar char="•"/>
          </a:pPr>
          <a:endParaRPr kumimoji="0" lang="en-GB" sz="1800" b="0" i="0" u="none" strike="noStrike" cap="none" spc="0" normalizeH="0" baseline="0" noProof="0" dirty="0">
            <a:ln>
              <a:noFill/>
            </a:ln>
            <a:solidFill>
              <a:schemeClr val="bg1"/>
            </a:solidFill>
            <a:effectLst/>
            <a:uLnTx/>
            <a:uFillTx/>
            <a:latin typeface="+mn-lt"/>
            <a:ea typeface="Calibri"/>
            <a:cs typeface="Calibri"/>
            <a:sym typeface="Calibri"/>
          </a:endParaRPr>
        </a:p>
        <a:p>
          <a:pPr>
            <a:buClr>
              <a:srgbClr val="201D3E"/>
            </a:buClr>
            <a:buSzPts val="1400"/>
            <a:buFont typeface="Arial"/>
            <a:buChar char="•"/>
          </a:pPr>
          <a:r>
            <a:rPr kumimoji="0" lang="en-GB" sz="1800" b="0" i="0" u="none" strike="noStrike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Calibri"/>
              <a:cs typeface="Calibri"/>
              <a:sym typeface="Calibri"/>
            </a:rPr>
            <a:t>No further drawdowns permitted</a:t>
          </a:r>
          <a:endParaRPr lang="en-GB" sz="1800" dirty="0">
            <a:solidFill>
              <a:schemeClr val="bg1"/>
            </a:solidFill>
            <a:latin typeface="+mn-lt"/>
          </a:endParaRPr>
        </a:p>
      </dgm:t>
    </dgm:pt>
    <dgm:pt modelId="{D9B37AAE-4B29-46C8-B8D9-A2CC9D6DEDD6}" type="parTrans" cxnId="{64DB922C-6C35-46E9-8A80-73F782169E28}">
      <dgm:prSet/>
      <dgm:spPr/>
      <dgm:t>
        <a:bodyPr/>
        <a:lstStyle/>
        <a:p>
          <a:endParaRPr lang="en-GB"/>
        </a:p>
      </dgm:t>
    </dgm:pt>
    <dgm:pt modelId="{F1FB85D8-C66C-4501-9455-6D37F8154521}" type="sibTrans" cxnId="{64DB922C-6C35-46E9-8A80-73F782169E28}">
      <dgm:prSet/>
      <dgm:spPr/>
      <dgm:t>
        <a:bodyPr/>
        <a:lstStyle/>
        <a:p>
          <a:endParaRPr lang="en-GB"/>
        </a:p>
      </dgm:t>
    </dgm:pt>
    <dgm:pt modelId="{01B259FE-661B-4108-BD91-68179450C5BE}">
      <dgm:prSet custT="1"/>
      <dgm:spPr/>
      <dgm:t>
        <a:bodyPr/>
        <a:lstStyle/>
        <a:p>
          <a:r>
            <a:rPr kumimoji="0" lang="en-GB" sz="1800" b="0" i="0" u="none" strike="noStrike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Calibri"/>
              <a:cs typeface="Calibri"/>
              <a:sym typeface="Calibri"/>
            </a:rPr>
            <a:t>Deferred interest crystalised</a:t>
          </a:r>
        </a:p>
        <a:p>
          <a:r>
            <a:rPr kumimoji="0" lang="en-GB" sz="1800" b="0" i="0" u="none" strike="noStrike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Calibri"/>
              <a:cs typeface="Calibri"/>
              <a:sym typeface="Calibri"/>
            </a:rPr>
            <a:t>Repayment of principal and deferred interest</a:t>
          </a:r>
          <a:endParaRPr kumimoji="0" lang="en-GB" sz="1800" b="0" i="0" u="none" strike="noStrike" cap="none" spc="0" normalizeH="0" baseline="0" noProof="0" dirty="0">
            <a:ln>
              <a:noFill/>
            </a:ln>
            <a:solidFill>
              <a:schemeClr val="bg1"/>
            </a:solidFill>
            <a:effectLst/>
            <a:uLnTx/>
            <a:uFillTx/>
            <a:latin typeface="+mn-lt"/>
            <a:ea typeface="+mn-ea"/>
            <a:cs typeface="Arial"/>
            <a:sym typeface="Arial"/>
          </a:endParaRPr>
        </a:p>
      </dgm:t>
    </dgm:pt>
    <dgm:pt modelId="{03EB9F12-E3AB-456E-B6E6-7AED40D55F05}" type="parTrans" cxnId="{0CCF0364-D072-4523-9A41-CE8DD1AE4B7B}">
      <dgm:prSet/>
      <dgm:spPr/>
      <dgm:t>
        <a:bodyPr/>
        <a:lstStyle/>
        <a:p>
          <a:endParaRPr lang="en-GB"/>
        </a:p>
      </dgm:t>
    </dgm:pt>
    <dgm:pt modelId="{BA3C577B-BF60-497E-B9BB-A8386BFF860F}" type="sibTrans" cxnId="{0CCF0364-D072-4523-9A41-CE8DD1AE4B7B}">
      <dgm:prSet/>
      <dgm:spPr/>
      <dgm:t>
        <a:bodyPr/>
        <a:lstStyle/>
        <a:p>
          <a:endParaRPr lang="en-GB"/>
        </a:p>
      </dgm:t>
    </dgm:pt>
    <dgm:pt modelId="{6A6AC3B9-EE32-46D4-A8E4-D149A9670029}">
      <dgm:prSet custT="1"/>
      <dgm:spPr/>
      <dgm:t>
        <a:bodyPr/>
        <a:lstStyle/>
        <a:p>
          <a:r>
            <a:rPr kumimoji="0" lang="en-GB" sz="1800" b="0" i="0" u="none" strike="noStrike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Calibri"/>
              <a:cs typeface="Calibri"/>
              <a:sym typeface="Calibri"/>
            </a:rPr>
            <a:t>Interest payable at 7.4%</a:t>
          </a:r>
        </a:p>
        <a:p>
          <a:r>
            <a:rPr kumimoji="0" lang="en-GB" sz="1800" b="0" i="0" u="none" strike="noStrike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Calibri"/>
              <a:sym typeface="Calibri"/>
            </a:rPr>
            <a:t>Quarterly level payments</a:t>
          </a:r>
          <a:endParaRPr kumimoji="0" lang="en-GB" sz="1800" b="0" i="0" u="none" strike="noStrike" cap="none" spc="0" normalizeH="0" baseline="0" noProof="0" dirty="0">
            <a:ln>
              <a:noFill/>
            </a:ln>
            <a:solidFill>
              <a:schemeClr val="bg1"/>
            </a:solidFill>
            <a:effectLst/>
            <a:uLnTx/>
            <a:uFillTx/>
            <a:latin typeface="+mn-lt"/>
            <a:ea typeface="+mn-ea"/>
            <a:cs typeface="Arial"/>
            <a:sym typeface="Arial"/>
          </a:endParaRPr>
        </a:p>
      </dgm:t>
    </dgm:pt>
    <dgm:pt modelId="{37362634-FA12-4DC4-AA1D-382C099ECBD8}" type="parTrans" cxnId="{0EB1860B-DD6D-4F6F-ADD1-D85A6621993B}">
      <dgm:prSet/>
      <dgm:spPr/>
      <dgm:t>
        <a:bodyPr/>
        <a:lstStyle/>
        <a:p>
          <a:endParaRPr lang="en-GB"/>
        </a:p>
      </dgm:t>
    </dgm:pt>
    <dgm:pt modelId="{5E582748-7C9C-488A-836F-C0CC586CC704}" type="sibTrans" cxnId="{0EB1860B-DD6D-4F6F-ADD1-D85A6621993B}">
      <dgm:prSet/>
      <dgm:spPr/>
      <dgm:t>
        <a:bodyPr/>
        <a:lstStyle/>
        <a:p>
          <a:endParaRPr lang="en-GB"/>
        </a:p>
      </dgm:t>
    </dgm:pt>
    <dgm:pt modelId="{2940DDD4-C656-4819-B20F-F07BAB39F4E8}">
      <dgm:prSet custT="1"/>
      <dgm:spPr/>
      <dgm:t>
        <a:bodyPr/>
        <a:lstStyle/>
        <a:p>
          <a:r>
            <a:rPr kumimoji="0" lang="en-GB" sz="1800" b="0" i="0" u="none" strike="noStrike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Calibri"/>
              <a:cs typeface="Calibri"/>
              <a:sym typeface="Calibri"/>
            </a:rPr>
            <a:t>Monitoring by Portfolio Team</a:t>
          </a:r>
        </a:p>
        <a:p>
          <a:endParaRPr kumimoji="0" lang="en-GB" sz="1800" b="0" i="0" u="none" strike="noStrike" cap="none" spc="0" normalizeH="0" baseline="0" noProof="0" dirty="0">
            <a:ln>
              <a:noFill/>
            </a:ln>
            <a:solidFill>
              <a:schemeClr val="bg1"/>
            </a:solidFill>
            <a:effectLst/>
            <a:uLnTx/>
            <a:uFillTx/>
            <a:latin typeface="+mn-lt"/>
            <a:ea typeface="Calibri"/>
            <a:cs typeface="Calibri"/>
            <a:sym typeface="Calibri"/>
          </a:endParaRPr>
        </a:p>
        <a:p>
          <a:r>
            <a:rPr kumimoji="0" lang="en-GB" sz="1800" b="1" i="0" u="none" strike="noStrike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Calibri"/>
              <a:cs typeface="Calibri"/>
              <a:sym typeface="Calibri"/>
            </a:rPr>
            <a:t>Up to 5 years</a:t>
          </a:r>
        </a:p>
      </dgm:t>
    </dgm:pt>
    <dgm:pt modelId="{123B67D5-67B7-4A6F-AF6F-8408B0A16B0D}" type="parTrans" cxnId="{485D0329-F023-4324-979F-292E8E193411}">
      <dgm:prSet/>
      <dgm:spPr/>
      <dgm:t>
        <a:bodyPr/>
        <a:lstStyle/>
        <a:p>
          <a:endParaRPr lang="en-GB"/>
        </a:p>
      </dgm:t>
    </dgm:pt>
    <dgm:pt modelId="{CB0145A3-6112-4267-920A-0BF7C832B0AE}" type="sibTrans" cxnId="{485D0329-F023-4324-979F-292E8E193411}">
      <dgm:prSet/>
      <dgm:spPr/>
      <dgm:t>
        <a:bodyPr/>
        <a:lstStyle/>
        <a:p>
          <a:endParaRPr lang="en-GB"/>
        </a:p>
      </dgm:t>
    </dgm:pt>
    <dgm:pt modelId="{C36923AE-CA5A-48B3-B11D-E00F46AAE55F}" type="pres">
      <dgm:prSet presAssocID="{C23E7BF7-D961-4FC8-8014-FE9F9B4F85A8}" presName="Name0" presStyleCnt="0">
        <dgm:presLayoutVars>
          <dgm:dir/>
          <dgm:animLvl val="lvl"/>
          <dgm:resizeHandles val="exact"/>
        </dgm:presLayoutVars>
      </dgm:prSet>
      <dgm:spPr/>
    </dgm:pt>
    <dgm:pt modelId="{F5540561-6ECD-4F27-93DB-461EF4B7824F}" type="pres">
      <dgm:prSet presAssocID="{171F14EA-A176-4EFF-B993-0DFDA6D766CA}" presName="compositeNode" presStyleCnt="0">
        <dgm:presLayoutVars>
          <dgm:bulletEnabled val="1"/>
        </dgm:presLayoutVars>
      </dgm:prSet>
      <dgm:spPr/>
    </dgm:pt>
    <dgm:pt modelId="{3D4AE717-07B8-42B5-919C-0A245B355C40}" type="pres">
      <dgm:prSet presAssocID="{171F14EA-A176-4EFF-B993-0DFDA6D766CA}" presName="bgRect" presStyleLbl="node1" presStyleIdx="0" presStyleCnt="2"/>
      <dgm:spPr/>
    </dgm:pt>
    <dgm:pt modelId="{6A0C2E28-4BE8-441E-AE7D-B425939CC634}" type="pres">
      <dgm:prSet presAssocID="{171F14EA-A176-4EFF-B993-0DFDA6D766CA}" presName="parentNode" presStyleLbl="node1" presStyleIdx="0" presStyleCnt="2">
        <dgm:presLayoutVars>
          <dgm:chMax val="0"/>
          <dgm:bulletEnabled val="1"/>
        </dgm:presLayoutVars>
      </dgm:prSet>
      <dgm:spPr/>
    </dgm:pt>
    <dgm:pt modelId="{B44FA739-3AEB-4B03-B81F-0471F6E91832}" type="pres">
      <dgm:prSet presAssocID="{171F14EA-A176-4EFF-B993-0DFDA6D766CA}" presName="childNode" presStyleLbl="node1" presStyleIdx="0" presStyleCnt="2">
        <dgm:presLayoutVars>
          <dgm:bulletEnabled val="1"/>
        </dgm:presLayoutVars>
      </dgm:prSet>
      <dgm:spPr/>
    </dgm:pt>
    <dgm:pt modelId="{1316BB83-C4B3-4B85-AEAD-A933FB062F48}" type="pres">
      <dgm:prSet presAssocID="{F3CF7679-DBA7-4522-9764-7C3FB9CCE7B3}" presName="hSp" presStyleCnt="0"/>
      <dgm:spPr/>
    </dgm:pt>
    <dgm:pt modelId="{3D1B13B6-7CDC-46A3-8850-D8E7BD683B8D}" type="pres">
      <dgm:prSet presAssocID="{F3CF7679-DBA7-4522-9764-7C3FB9CCE7B3}" presName="vProcSp" presStyleCnt="0"/>
      <dgm:spPr/>
    </dgm:pt>
    <dgm:pt modelId="{04452B67-0E83-496C-A32B-65919B3B5608}" type="pres">
      <dgm:prSet presAssocID="{F3CF7679-DBA7-4522-9764-7C3FB9CCE7B3}" presName="vSp1" presStyleCnt="0"/>
      <dgm:spPr/>
    </dgm:pt>
    <dgm:pt modelId="{DA8DC793-4124-4FFB-AFC7-6BC997EF3452}" type="pres">
      <dgm:prSet presAssocID="{F3CF7679-DBA7-4522-9764-7C3FB9CCE7B3}" presName="simulatedConn" presStyleLbl="solidFgAcc1" presStyleIdx="0" presStyleCnt="1"/>
      <dgm:spPr/>
    </dgm:pt>
    <dgm:pt modelId="{3B66A138-C1E4-4821-A7F2-04E0253D24C7}" type="pres">
      <dgm:prSet presAssocID="{F3CF7679-DBA7-4522-9764-7C3FB9CCE7B3}" presName="vSp2" presStyleCnt="0"/>
      <dgm:spPr/>
    </dgm:pt>
    <dgm:pt modelId="{CEEEC453-C523-46C4-8FB3-0A46C9653D58}" type="pres">
      <dgm:prSet presAssocID="{F3CF7679-DBA7-4522-9764-7C3FB9CCE7B3}" presName="sibTrans" presStyleCnt="0"/>
      <dgm:spPr/>
    </dgm:pt>
    <dgm:pt modelId="{342949D2-EA22-40BD-AFDC-E4D94DB1507D}" type="pres">
      <dgm:prSet presAssocID="{6FD3BB29-0A2A-42A5-9D3B-BC01515556AA}" presName="compositeNode" presStyleCnt="0">
        <dgm:presLayoutVars>
          <dgm:bulletEnabled val="1"/>
        </dgm:presLayoutVars>
      </dgm:prSet>
      <dgm:spPr/>
    </dgm:pt>
    <dgm:pt modelId="{5607B0F1-4EA1-4A8F-B2CB-F153181F7DE8}" type="pres">
      <dgm:prSet presAssocID="{6FD3BB29-0A2A-42A5-9D3B-BC01515556AA}" presName="bgRect" presStyleLbl="node1" presStyleIdx="1" presStyleCnt="2" custLinFactNeighborX="-213"/>
      <dgm:spPr/>
    </dgm:pt>
    <dgm:pt modelId="{56F6C564-11D9-471E-846C-A05B4393227A}" type="pres">
      <dgm:prSet presAssocID="{6FD3BB29-0A2A-42A5-9D3B-BC01515556AA}" presName="parentNode" presStyleLbl="node1" presStyleIdx="1" presStyleCnt="2">
        <dgm:presLayoutVars>
          <dgm:chMax val="0"/>
          <dgm:bulletEnabled val="1"/>
        </dgm:presLayoutVars>
      </dgm:prSet>
      <dgm:spPr/>
    </dgm:pt>
    <dgm:pt modelId="{77BFE382-C911-44E8-AD0D-803AC5E3BB62}" type="pres">
      <dgm:prSet presAssocID="{6FD3BB29-0A2A-42A5-9D3B-BC01515556AA}" presName="childNode" presStyleLbl="node1" presStyleIdx="1" presStyleCnt="2">
        <dgm:presLayoutVars>
          <dgm:bulletEnabled val="1"/>
        </dgm:presLayoutVars>
      </dgm:prSet>
      <dgm:spPr/>
    </dgm:pt>
  </dgm:ptLst>
  <dgm:cxnLst>
    <dgm:cxn modelId="{02A77800-21A5-4B81-B17D-C3A16ECC621D}" type="presOf" srcId="{96A7B3C2-4D9C-4308-ADEB-457B577DC6A7}" destId="{B44FA739-3AEB-4B03-B81F-0471F6E91832}" srcOrd="0" destOrd="2" presId="urn:microsoft.com/office/officeart/2005/8/layout/hProcess7"/>
    <dgm:cxn modelId="{9763CB01-5C41-4921-9B6C-A74BDFBD22F3}" srcId="{171F14EA-A176-4EFF-B993-0DFDA6D766CA}" destId="{96A7B3C2-4D9C-4308-ADEB-457B577DC6A7}" srcOrd="2" destOrd="0" parTransId="{9A1BA6DA-AC4A-4845-8C70-FE299BD8224D}" sibTransId="{225C76CC-3084-4A97-B3EC-08CBFA5CB94B}"/>
    <dgm:cxn modelId="{0EB1860B-DD6D-4F6F-ADD1-D85A6621993B}" srcId="{6FD3BB29-0A2A-42A5-9D3B-BC01515556AA}" destId="{6A6AC3B9-EE32-46D4-A8E4-D149A9670029}" srcOrd="3" destOrd="0" parTransId="{37362634-FA12-4DC4-AA1D-382C099ECBD8}" sibTransId="{5E582748-7C9C-488A-836F-C0CC586CC704}"/>
    <dgm:cxn modelId="{6B809E19-46FA-4299-B40A-FA5B1F79029B}" type="presOf" srcId="{0F735B09-353E-45FF-B6C5-E61DA1239843}" destId="{B44FA739-3AEB-4B03-B81F-0471F6E91832}" srcOrd="0" destOrd="4" presId="urn:microsoft.com/office/officeart/2005/8/layout/hProcess7"/>
    <dgm:cxn modelId="{0CF0871A-7CA9-48F6-BABE-6DC2BB032A3C}" type="presOf" srcId="{C23E7BF7-D961-4FC8-8014-FE9F9B4F85A8}" destId="{C36923AE-CA5A-48B3-B11D-E00F46AAE55F}" srcOrd="0" destOrd="0" presId="urn:microsoft.com/office/officeart/2005/8/layout/hProcess7"/>
    <dgm:cxn modelId="{485D0329-F023-4324-979F-292E8E193411}" srcId="{6FD3BB29-0A2A-42A5-9D3B-BC01515556AA}" destId="{2940DDD4-C656-4819-B20F-F07BAB39F4E8}" srcOrd="4" destOrd="0" parTransId="{123B67D5-67B7-4A6F-AF6F-8408B0A16B0D}" sibTransId="{CB0145A3-6112-4267-920A-0BF7C832B0AE}"/>
    <dgm:cxn modelId="{3F3E172C-217C-449C-9423-35A852855D47}" type="presOf" srcId="{2940DDD4-C656-4819-B20F-F07BAB39F4E8}" destId="{77BFE382-C911-44E8-AD0D-803AC5E3BB62}" srcOrd="0" destOrd="4" presId="urn:microsoft.com/office/officeart/2005/8/layout/hProcess7"/>
    <dgm:cxn modelId="{64DB922C-6C35-46E9-8A80-73F782169E28}" srcId="{6FD3BB29-0A2A-42A5-9D3B-BC01515556AA}" destId="{3A6DDE66-E405-4B7C-B8FA-BA0640213B67}" srcOrd="1" destOrd="0" parTransId="{D9B37AAE-4B29-46C8-B8D9-A2CC9D6DEDD6}" sibTransId="{F1FB85D8-C66C-4501-9455-6D37F8154521}"/>
    <dgm:cxn modelId="{259EA431-A4A0-4E76-BC04-CAF86D9E410C}" type="presOf" srcId="{3A6DDE66-E405-4B7C-B8FA-BA0640213B67}" destId="{77BFE382-C911-44E8-AD0D-803AC5E3BB62}" srcOrd="0" destOrd="1" presId="urn:microsoft.com/office/officeart/2005/8/layout/hProcess7"/>
    <dgm:cxn modelId="{4F39B63D-E182-4573-AD92-287A4595E055}" type="presOf" srcId="{A74273FD-03F6-4D8A-AADE-77EDC06451AC}" destId="{77BFE382-C911-44E8-AD0D-803AC5E3BB62}" srcOrd="0" destOrd="0" presId="urn:microsoft.com/office/officeart/2005/8/layout/hProcess7"/>
    <dgm:cxn modelId="{56D9D143-4975-47FC-B481-FD7969106C40}" type="presOf" srcId="{14223747-0EEC-46D4-AA43-DD5B45086FB0}" destId="{B44FA739-3AEB-4B03-B81F-0471F6E91832}" srcOrd="0" destOrd="3" presId="urn:microsoft.com/office/officeart/2005/8/layout/hProcess7"/>
    <dgm:cxn modelId="{0CCF0364-D072-4523-9A41-CE8DD1AE4B7B}" srcId="{6FD3BB29-0A2A-42A5-9D3B-BC01515556AA}" destId="{01B259FE-661B-4108-BD91-68179450C5BE}" srcOrd="2" destOrd="0" parTransId="{03EB9F12-E3AB-456E-B6E6-7AED40D55F05}" sibTransId="{BA3C577B-BF60-497E-B9BB-A8386BFF860F}"/>
    <dgm:cxn modelId="{A640336B-9CF7-49FB-8BA0-70B503B0A5FD}" srcId="{C23E7BF7-D961-4FC8-8014-FE9F9B4F85A8}" destId="{171F14EA-A176-4EFF-B993-0DFDA6D766CA}" srcOrd="0" destOrd="0" parTransId="{34145C18-F01E-49E6-8D95-8E2B63CDCF80}" sibTransId="{F3CF7679-DBA7-4522-9764-7C3FB9CCE7B3}"/>
    <dgm:cxn modelId="{63959370-A507-4D25-9671-B2166D33DD23}" srcId="{171F14EA-A176-4EFF-B993-0DFDA6D766CA}" destId="{14223747-0EEC-46D4-AA43-DD5B45086FB0}" srcOrd="3" destOrd="0" parTransId="{6C8823A2-1954-4D92-A133-81F09C5D34A9}" sibTransId="{871FC73F-5152-45D8-868A-5802DA394F56}"/>
    <dgm:cxn modelId="{82DD317A-0924-473C-A45F-C64F8716CF84}" type="presOf" srcId="{171F14EA-A176-4EFF-B993-0DFDA6D766CA}" destId="{6A0C2E28-4BE8-441E-AE7D-B425939CC634}" srcOrd="1" destOrd="0" presId="urn:microsoft.com/office/officeart/2005/8/layout/hProcess7"/>
    <dgm:cxn modelId="{D3779F91-5FDD-43BB-B03F-3CBE13D60B5D}" srcId="{C23E7BF7-D961-4FC8-8014-FE9F9B4F85A8}" destId="{6FD3BB29-0A2A-42A5-9D3B-BC01515556AA}" srcOrd="1" destOrd="0" parTransId="{FCBF8E35-071A-422F-B24B-D48B0AC6EEF1}" sibTransId="{95F47EC7-4EED-427E-9F37-AC355DEE5E5E}"/>
    <dgm:cxn modelId="{988C8598-E20F-4EE8-9B1D-6A1C4450C6E0}" type="presOf" srcId="{6FD3BB29-0A2A-42A5-9D3B-BC01515556AA}" destId="{5607B0F1-4EA1-4A8F-B2CB-F153181F7DE8}" srcOrd="0" destOrd="0" presId="urn:microsoft.com/office/officeart/2005/8/layout/hProcess7"/>
    <dgm:cxn modelId="{F3BF0CA9-1F36-4E2F-98C6-915E765D1590}" type="presOf" srcId="{6FD3BB29-0A2A-42A5-9D3B-BC01515556AA}" destId="{56F6C564-11D9-471E-846C-A05B4393227A}" srcOrd="1" destOrd="0" presId="urn:microsoft.com/office/officeart/2005/8/layout/hProcess7"/>
    <dgm:cxn modelId="{C3DB93AA-6D82-4D04-B74B-9BB06F3AD06F}" type="presOf" srcId="{DD997BC1-0AE2-4DA0-B36F-30C98B585AB7}" destId="{B44FA739-3AEB-4B03-B81F-0471F6E91832}" srcOrd="0" destOrd="0" presId="urn:microsoft.com/office/officeart/2005/8/layout/hProcess7"/>
    <dgm:cxn modelId="{335396AA-3F46-4023-AD54-5DF4FDE4CA9D}" srcId="{171F14EA-A176-4EFF-B993-0DFDA6D766CA}" destId="{DD997BC1-0AE2-4DA0-B36F-30C98B585AB7}" srcOrd="0" destOrd="0" parTransId="{22DDCE44-56A0-44BA-8ACC-C2CEC2F5CDE0}" sibTransId="{3BBE568C-2489-4EA3-819F-3FC5166C6821}"/>
    <dgm:cxn modelId="{69831FAF-34D6-44A7-A45B-C783DC7D0FCA}" srcId="{6FD3BB29-0A2A-42A5-9D3B-BC01515556AA}" destId="{A74273FD-03F6-4D8A-AADE-77EDC06451AC}" srcOrd="0" destOrd="0" parTransId="{0CEDCBC6-B34D-4C0C-A240-B59324EAC80E}" sibTransId="{3D0FC1C0-499C-4EF2-A263-9C45149F93C5}"/>
    <dgm:cxn modelId="{BD1C12C4-75AA-4A19-B72C-B0C63E09AF25}" type="presOf" srcId="{171F14EA-A176-4EFF-B993-0DFDA6D766CA}" destId="{3D4AE717-07B8-42B5-919C-0A245B355C40}" srcOrd="0" destOrd="0" presId="urn:microsoft.com/office/officeart/2005/8/layout/hProcess7"/>
    <dgm:cxn modelId="{AD5DF8C7-193B-482F-A8D8-494E25F0F1F4}" srcId="{171F14EA-A176-4EFF-B993-0DFDA6D766CA}" destId="{0F735B09-353E-45FF-B6C5-E61DA1239843}" srcOrd="4" destOrd="0" parTransId="{F9CBF37E-708D-4139-96E3-569C951F1A39}" sibTransId="{3D7F614A-A870-4E41-8F56-3B2FC8F2EF05}"/>
    <dgm:cxn modelId="{636FF4D8-A98B-4C11-A1E6-6C7CB10BF13B}" type="presOf" srcId="{6A6AC3B9-EE32-46D4-A8E4-D149A9670029}" destId="{77BFE382-C911-44E8-AD0D-803AC5E3BB62}" srcOrd="0" destOrd="3" presId="urn:microsoft.com/office/officeart/2005/8/layout/hProcess7"/>
    <dgm:cxn modelId="{ED1824DF-0391-4A61-8FC6-E7379437B8CD}" type="presOf" srcId="{04568793-CC7C-4340-8222-E66606BD0B99}" destId="{B44FA739-3AEB-4B03-B81F-0471F6E91832}" srcOrd="0" destOrd="1" presId="urn:microsoft.com/office/officeart/2005/8/layout/hProcess7"/>
    <dgm:cxn modelId="{09798CE9-C459-4DEA-9309-031B6C04874F}" type="presOf" srcId="{01B259FE-661B-4108-BD91-68179450C5BE}" destId="{77BFE382-C911-44E8-AD0D-803AC5E3BB62}" srcOrd="0" destOrd="2" presId="urn:microsoft.com/office/officeart/2005/8/layout/hProcess7"/>
    <dgm:cxn modelId="{B11D8BED-E92A-4799-A4FB-C941E4863AAD}" srcId="{171F14EA-A176-4EFF-B993-0DFDA6D766CA}" destId="{04568793-CC7C-4340-8222-E66606BD0B99}" srcOrd="1" destOrd="0" parTransId="{721ECCA9-CD40-4B19-BDB8-BBF605EB7604}" sibTransId="{9616C4F5-7C22-4A72-AA48-BBCF526EFB46}"/>
    <dgm:cxn modelId="{168D54B5-722D-4A7D-88C2-3625653A56A4}" type="presParOf" srcId="{C36923AE-CA5A-48B3-B11D-E00F46AAE55F}" destId="{F5540561-6ECD-4F27-93DB-461EF4B7824F}" srcOrd="0" destOrd="0" presId="urn:microsoft.com/office/officeart/2005/8/layout/hProcess7"/>
    <dgm:cxn modelId="{BA1F0EBE-8F7B-44C8-A399-8101F1D87646}" type="presParOf" srcId="{F5540561-6ECD-4F27-93DB-461EF4B7824F}" destId="{3D4AE717-07B8-42B5-919C-0A245B355C40}" srcOrd="0" destOrd="0" presId="urn:microsoft.com/office/officeart/2005/8/layout/hProcess7"/>
    <dgm:cxn modelId="{1871377A-6BA1-4141-B469-C2BD266C06CE}" type="presParOf" srcId="{F5540561-6ECD-4F27-93DB-461EF4B7824F}" destId="{6A0C2E28-4BE8-441E-AE7D-B425939CC634}" srcOrd="1" destOrd="0" presId="urn:microsoft.com/office/officeart/2005/8/layout/hProcess7"/>
    <dgm:cxn modelId="{0E973892-EFAD-421A-9139-BEE77C0BD751}" type="presParOf" srcId="{F5540561-6ECD-4F27-93DB-461EF4B7824F}" destId="{B44FA739-3AEB-4B03-B81F-0471F6E91832}" srcOrd="2" destOrd="0" presId="urn:microsoft.com/office/officeart/2005/8/layout/hProcess7"/>
    <dgm:cxn modelId="{51B11171-B1CA-46B2-AE6D-B6CA0E5C970F}" type="presParOf" srcId="{C36923AE-CA5A-48B3-B11D-E00F46AAE55F}" destId="{1316BB83-C4B3-4B85-AEAD-A933FB062F48}" srcOrd="1" destOrd="0" presId="urn:microsoft.com/office/officeart/2005/8/layout/hProcess7"/>
    <dgm:cxn modelId="{051EEEF1-8806-481F-8F70-8295D98A6A98}" type="presParOf" srcId="{C36923AE-CA5A-48B3-B11D-E00F46AAE55F}" destId="{3D1B13B6-7CDC-46A3-8850-D8E7BD683B8D}" srcOrd="2" destOrd="0" presId="urn:microsoft.com/office/officeart/2005/8/layout/hProcess7"/>
    <dgm:cxn modelId="{FB64CD1B-2B83-4EC3-AE78-E3A3E527FFF5}" type="presParOf" srcId="{3D1B13B6-7CDC-46A3-8850-D8E7BD683B8D}" destId="{04452B67-0E83-496C-A32B-65919B3B5608}" srcOrd="0" destOrd="0" presId="urn:microsoft.com/office/officeart/2005/8/layout/hProcess7"/>
    <dgm:cxn modelId="{E4F42AAC-5EB1-4C30-AEB2-EC1A865CA37A}" type="presParOf" srcId="{3D1B13B6-7CDC-46A3-8850-D8E7BD683B8D}" destId="{DA8DC793-4124-4FFB-AFC7-6BC997EF3452}" srcOrd="1" destOrd="0" presId="urn:microsoft.com/office/officeart/2005/8/layout/hProcess7"/>
    <dgm:cxn modelId="{9127C64C-5637-45DF-8FE1-DF5D3FA56055}" type="presParOf" srcId="{3D1B13B6-7CDC-46A3-8850-D8E7BD683B8D}" destId="{3B66A138-C1E4-4821-A7F2-04E0253D24C7}" srcOrd="2" destOrd="0" presId="urn:microsoft.com/office/officeart/2005/8/layout/hProcess7"/>
    <dgm:cxn modelId="{FA93F6E1-24D6-4CCC-A347-DC9A20A1653C}" type="presParOf" srcId="{C36923AE-CA5A-48B3-B11D-E00F46AAE55F}" destId="{CEEEC453-C523-46C4-8FB3-0A46C9653D58}" srcOrd="3" destOrd="0" presId="urn:microsoft.com/office/officeart/2005/8/layout/hProcess7"/>
    <dgm:cxn modelId="{3A67C5E4-AE53-4FA6-8FCC-DDD1F37D657C}" type="presParOf" srcId="{C36923AE-CA5A-48B3-B11D-E00F46AAE55F}" destId="{342949D2-EA22-40BD-AFDC-E4D94DB1507D}" srcOrd="4" destOrd="0" presId="urn:microsoft.com/office/officeart/2005/8/layout/hProcess7"/>
    <dgm:cxn modelId="{E3BD3127-ADA1-4673-99AC-87C59E80C6CB}" type="presParOf" srcId="{342949D2-EA22-40BD-AFDC-E4D94DB1507D}" destId="{5607B0F1-4EA1-4A8F-B2CB-F153181F7DE8}" srcOrd="0" destOrd="0" presId="urn:microsoft.com/office/officeart/2005/8/layout/hProcess7"/>
    <dgm:cxn modelId="{4DCD71C0-2DEE-4EBB-B809-6358F847F3F4}" type="presParOf" srcId="{342949D2-EA22-40BD-AFDC-E4D94DB1507D}" destId="{56F6C564-11D9-471E-846C-A05B4393227A}" srcOrd="1" destOrd="0" presId="urn:microsoft.com/office/officeart/2005/8/layout/hProcess7"/>
    <dgm:cxn modelId="{9497F46E-73B3-460A-88C3-BBEA45319F2B}" type="presParOf" srcId="{342949D2-EA22-40BD-AFDC-E4D94DB1507D}" destId="{77BFE382-C911-44E8-AD0D-803AC5E3BB62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C2F8E6-66CA-B249-AF87-00C62B5FE43C}">
      <dsp:nvSpPr>
        <dsp:cNvPr id="0" name=""/>
        <dsp:cNvSpPr/>
      </dsp:nvSpPr>
      <dsp:spPr>
        <a:xfrm>
          <a:off x="6283" y="659090"/>
          <a:ext cx="3515480" cy="4048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AA19C6-0897-1149-8502-17395520C3B4}">
      <dsp:nvSpPr>
        <dsp:cNvPr id="0" name=""/>
        <dsp:cNvSpPr/>
      </dsp:nvSpPr>
      <dsp:spPr>
        <a:xfrm flipH="1" flipV="1">
          <a:off x="42744" y="916061"/>
          <a:ext cx="179300" cy="46539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594295-0FB3-9344-96D9-E3C1CD112301}">
      <dsp:nvSpPr>
        <dsp:cNvPr id="0" name=""/>
        <dsp:cNvSpPr/>
      </dsp:nvSpPr>
      <dsp:spPr>
        <a:xfrm>
          <a:off x="271349" y="583162"/>
          <a:ext cx="3215054" cy="5643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>
              <a:solidFill>
                <a:schemeClr val="bg1"/>
              </a:solidFill>
            </a:rPr>
            <a:t>Innovation Grants</a:t>
          </a:r>
        </a:p>
      </dsp:txBody>
      <dsp:txXfrm>
        <a:off x="271349" y="583162"/>
        <a:ext cx="3215054" cy="564344"/>
      </dsp:txXfrm>
    </dsp:sp>
    <dsp:sp modelId="{FA0035FC-27EE-8640-9D42-0220AC1A3C49}">
      <dsp:nvSpPr>
        <dsp:cNvPr id="0" name=""/>
        <dsp:cNvSpPr/>
      </dsp:nvSpPr>
      <dsp:spPr>
        <a:xfrm>
          <a:off x="6283" y="1408331"/>
          <a:ext cx="258732" cy="25873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78A497-9E5B-4748-B24B-70BAA5A0E161}">
      <dsp:nvSpPr>
        <dsp:cNvPr id="0" name=""/>
        <dsp:cNvSpPr/>
      </dsp:nvSpPr>
      <dsp:spPr>
        <a:xfrm>
          <a:off x="252823" y="1236145"/>
          <a:ext cx="3275456" cy="6031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Non-dilutive, non-debt financing</a:t>
          </a:r>
        </a:p>
      </dsp:txBody>
      <dsp:txXfrm>
        <a:off x="252823" y="1236145"/>
        <a:ext cx="3275456" cy="603105"/>
      </dsp:txXfrm>
    </dsp:sp>
    <dsp:sp modelId="{2FC8C144-DB8A-6D46-A099-259A323873FF}">
      <dsp:nvSpPr>
        <dsp:cNvPr id="0" name=""/>
        <dsp:cNvSpPr/>
      </dsp:nvSpPr>
      <dsp:spPr>
        <a:xfrm>
          <a:off x="6283" y="2011437"/>
          <a:ext cx="258732" cy="25873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274D04-FDE9-E942-BAE9-1F19778C98AD}">
      <dsp:nvSpPr>
        <dsp:cNvPr id="0" name=""/>
        <dsp:cNvSpPr/>
      </dsp:nvSpPr>
      <dsp:spPr>
        <a:xfrm>
          <a:off x="252823" y="1839250"/>
          <a:ext cx="3275456" cy="6031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No repayments </a:t>
          </a:r>
        </a:p>
      </dsp:txBody>
      <dsp:txXfrm>
        <a:off x="252823" y="1839250"/>
        <a:ext cx="3275456" cy="603105"/>
      </dsp:txXfrm>
    </dsp:sp>
    <dsp:sp modelId="{97190C2A-0FF3-4D4E-BF5A-362F0C972A2C}">
      <dsp:nvSpPr>
        <dsp:cNvPr id="0" name=""/>
        <dsp:cNvSpPr/>
      </dsp:nvSpPr>
      <dsp:spPr>
        <a:xfrm>
          <a:off x="6283" y="2614542"/>
          <a:ext cx="258732" cy="25873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3D268E-0EBD-5547-B299-601B41F4C685}">
      <dsp:nvSpPr>
        <dsp:cNvPr id="0" name=""/>
        <dsp:cNvSpPr/>
      </dsp:nvSpPr>
      <dsp:spPr>
        <a:xfrm>
          <a:off x="252823" y="2442355"/>
          <a:ext cx="3275456" cy="6031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Max 70%</a:t>
          </a:r>
          <a:r>
            <a:rPr lang="en-GB" sz="1400" kern="1200" baseline="30000" dirty="0"/>
            <a:t>*</a:t>
          </a:r>
          <a:r>
            <a:rPr lang="en-GB" sz="1400" kern="1200" dirty="0"/>
            <a:t> of eligible costs can be claimed</a:t>
          </a:r>
        </a:p>
      </dsp:txBody>
      <dsp:txXfrm>
        <a:off x="252823" y="2442355"/>
        <a:ext cx="3275456" cy="603105"/>
      </dsp:txXfrm>
    </dsp:sp>
    <dsp:sp modelId="{47163D6D-14EB-7A42-8D09-72CF2E1B25F4}">
      <dsp:nvSpPr>
        <dsp:cNvPr id="0" name=""/>
        <dsp:cNvSpPr/>
      </dsp:nvSpPr>
      <dsp:spPr>
        <a:xfrm>
          <a:off x="6283" y="3217647"/>
          <a:ext cx="258732" cy="25873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8B6E0C-2CA6-4E40-B718-7401676BC911}">
      <dsp:nvSpPr>
        <dsp:cNvPr id="0" name=""/>
        <dsp:cNvSpPr/>
      </dsp:nvSpPr>
      <dsp:spPr>
        <a:xfrm>
          <a:off x="252823" y="3045461"/>
          <a:ext cx="3275456" cy="6031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Funding paid quarterly in arrears, once incurred and defrayed </a:t>
          </a:r>
        </a:p>
      </dsp:txBody>
      <dsp:txXfrm>
        <a:off x="252823" y="3045461"/>
        <a:ext cx="3275456" cy="603105"/>
      </dsp:txXfrm>
    </dsp:sp>
    <dsp:sp modelId="{FBBF5C92-A3BD-5547-846B-7549970DDC15}">
      <dsp:nvSpPr>
        <dsp:cNvPr id="0" name=""/>
        <dsp:cNvSpPr/>
      </dsp:nvSpPr>
      <dsp:spPr>
        <a:xfrm>
          <a:off x="6283" y="3820753"/>
          <a:ext cx="258732" cy="25873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21F2BA-976A-084D-B0E1-3317523710EC}">
      <dsp:nvSpPr>
        <dsp:cNvPr id="0" name=""/>
        <dsp:cNvSpPr/>
      </dsp:nvSpPr>
      <dsp:spPr>
        <a:xfrm>
          <a:off x="252823" y="3648566"/>
          <a:ext cx="3275456" cy="6031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Great for start-ups looking to develop their idea</a:t>
          </a:r>
        </a:p>
      </dsp:txBody>
      <dsp:txXfrm>
        <a:off x="252823" y="3648566"/>
        <a:ext cx="3275456" cy="603105"/>
      </dsp:txXfrm>
    </dsp:sp>
    <dsp:sp modelId="{EF5E4CFE-1D9D-064B-9754-1A0EB4F01110}">
      <dsp:nvSpPr>
        <dsp:cNvPr id="0" name=""/>
        <dsp:cNvSpPr/>
      </dsp:nvSpPr>
      <dsp:spPr>
        <a:xfrm>
          <a:off x="3672858" y="657671"/>
          <a:ext cx="3521996" cy="41435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EFE820-6BBE-D74A-BDB8-A4361CD26834}">
      <dsp:nvSpPr>
        <dsp:cNvPr id="0" name=""/>
        <dsp:cNvSpPr/>
      </dsp:nvSpPr>
      <dsp:spPr>
        <a:xfrm flipH="1" flipV="1">
          <a:off x="3810860" y="944894"/>
          <a:ext cx="45778" cy="46047"/>
        </a:xfrm>
        <a:prstGeom prst="rect">
          <a:avLst/>
        </a:prstGeom>
        <a:solidFill>
          <a:schemeClr val="accent2">
            <a:alpha val="9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95A3C3-3AAF-C84C-ADEC-42C171A4F4D8}">
      <dsp:nvSpPr>
        <dsp:cNvPr id="0" name=""/>
        <dsp:cNvSpPr/>
      </dsp:nvSpPr>
      <dsp:spPr>
        <a:xfrm>
          <a:off x="3683353" y="567798"/>
          <a:ext cx="3521996" cy="6215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>
              <a:solidFill>
                <a:schemeClr val="bg1"/>
              </a:solidFill>
            </a:rPr>
            <a:t>Investor Partnerships</a:t>
          </a:r>
        </a:p>
      </dsp:txBody>
      <dsp:txXfrm>
        <a:off x="3683353" y="567798"/>
        <a:ext cx="3521996" cy="621518"/>
      </dsp:txXfrm>
    </dsp:sp>
    <dsp:sp modelId="{4DC4018E-A741-494E-A8E7-E196A9C1696B}">
      <dsp:nvSpPr>
        <dsp:cNvPr id="0" name=""/>
        <dsp:cNvSpPr/>
      </dsp:nvSpPr>
      <dsp:spPr>
        <a:xfrm>
          <a:off x="3704380" y="1441660"/>
          <a:ext cx="258732" cy="25873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19C500-D62A-EC41-B911-B42B51FA0B3C}">
      <dsp:nvSpPr>
        <dsp:cNvPr id="0" name=""/>
        <dsp:cNvSpPr/>
      </dsp:nvSpPr>
      <dsp:spPr>
        <a:xfrm>
          <a:off x="3950919" y="1269474"/>
          <a:ext cx="3275456" cy="6031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Innovation grant + dilutive equity funding</a:t>
          </a:r>
        </a:p>
      </dsp:txBody>
      <dsp:txXfrm>
        <a:off x="3950919" y="1269474"/>
        <a:ext cx="3275456" cy="603105"/>
      </dsp:txXfrm>
    </dsp:sp>
    <dsp:sp modelId="{3A1C76F6-7319-CF45-A7D7-F96BC8C1718E}">
      <dsp:nvSpPr>
        <dsp:cNvPr id="0" name=""/>
        <dsp:cNvSpPr/>
      </dsp:nvSpPr>
      <dsp:spPr>
        <a:xfrm>
          <a:off x="3704380" y="2044766"/>
          <a:ext cx="258732" cy="25873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2DD6E0-D646-084E-A6B0-E0A1742D75F1}">
      <dsp:nvSpPr>
        <dsp:cNvPr id="0" name=""/>
        <dsp:cNvSpPr/>
      </dsp:nvSpPr>
      <dsp:spPr>
        <a:xfrm>
          <a:off x="3950919" y="1872579"/>
          <a:ext cx="3275456" cy="6031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No repayments</a:t>
          </a:r>
        </a:p>
      </dsp:txBody>
      <dsp:txXfrm>
        <a:off x="3950919" y="1872579"/>
        <a:ext cx="3275456" cy="603105"/>
      </dsp:txXfrm>
    </dsp:sp>
    <dsp:sp modelId="{1898DA1E-164B-2647-B4EA-C3C6D56315B6}">
      <dsp:nvSpPr>
        <dsp:cNvPr id="0" name=""/>
        <dsp:cNvSpPr/>
      </dsp:nvSpPr>
      <dsp:spPr>
        <a:xfrm>
          <a:off x="3704380" y="2647871"/>
          <a:ext cx="258732" cy="25873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BF95C9-FC4D-A643-AA25-72FBEBFC99F1}">
      <dsp:nvSpPr>
        <dsp:cNvPr id="0" name=""/>
        <dsp:cNvSpPr/>
      </dsp:nvSpPr>
      <dsp:spPr>
        <a:xfrm>
          <a:off x="3950919" y="2475684"/>
          <a:ext cx="3275456" cy="6031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Effective 100%* of costs paid</a:t>
          </a:r>
        </a:p>
      </dsp:txBody>
      <dsp:txXfrm>
        <a:off x="3950919" y="2475684"/>
        <a:ext cx="3275456" cy="603105"/>
      </dsp:txXfrm>
    </dsp:sp>
    <dsp:sp modelId="{5CC15DFD-5246-5844-A78B-C89E3641D468}">
      <dsp:nvSpPr>
        <dsp:cNvPr id="0" name=""/>
        <dsp:cNvSpPr/>
      </dsp:nvSpPr>
      <dsp:spPr>
        <a:xfrm>
          <a:off x="3704380" y="3250976"/>
          <a:ext cx="258732" cy="25873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E60ADA-0377-8F4E-A33C-E50F5D778509}">
      <dsp:nvSpPr>
        <dsp:cNvPr id="0" name=""/>
        <dsp:cNvSpPr/>
      </dsp:nvSpPr>
      <dsp:spPr>
        <a:xfrm>
          <a:off x="3950919" y="3078790"/>
          <a:ext cx="3275456" cy="6031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In partnership with a qualified investor</a:t>
          </a:r>
        </a:p>
      </dsp:txBody>
      <dsp:txXfrm>
        <a:off x="3950919" y="3078790"/>
        <a:ext cx="3275456" cy="603105"/>
      </dsp:txXfrm>
    </dsp:sp>
    <dsp:sp modelId="{77F41118-633B-364C-ACAC-2BD03422CED6}">
      <dsp:nvSpPr>
        <dsp:cNvPr id="0" name=""/>
        <dsp:cNvSpPr/>
      </dsp:nvSpPr>
      <dsp:spPr>
        <a:xfrm>
          <a:off x="3704380" y="3854082"/>
          <a:ext cx="258732" cy="25873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5B0302-ED60-094D-BBA5-CEFC44057F90}">
      <dsp:nvSpPr>
        <dsp:cNvPr id="0" name=""/>
        <dsp:cNvSpPr/>
      </dsp:nvSpPr>
      <dsp:spPr>
        <a:xfrm>
          <a:off x="3950919" y="3681895"/>
          <a:ext cx="3275456" cy="6031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Great for companies looking for private finance</a:t>
          </a:r>
        </a:p>
      </dsp:txBody>
      <dsp:txXfrm>
        <a:off x="3950919" y="3681895"/>
        <a:ext cx="3275456" cy="603105"/>
      </dsp:txXfrm>
    </dsp:sp>
    <dsp:sp modelId="{782F4B24-2564-2B4D-9CDC-DE7B885DEB30}">
      <dsp:nvSpPr>
        <dsp:cNvPr id="0" name=""/>
        <dsp:cNvSpPr/>
      </dsp:nvSpPr>
      <dsp:spPr>
        <a:xfrm>
          <a:off x="7402476" y="641921"/>
          <a:ext cx="3521996" cy="41435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9F5A63-1F04-0F4C-AD4F-54C7DF243A41}">
      <dsp:nvSpPr>
        <dsp:cNvPr id="0" name=""/>
        <dsp:cNvSpPr/>
      </dsp:nvSpPr>
      <dsp:spPr>
        <a:xfrm>
          <a:off x="6307321" y="106418"/>
          <a:ext cx="258738" cy="258738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3BAFC0-915B-8E4D-B1CD-767C5F723053}">
      <dsp:nvSpPr>
        <dsp:cNvPr id="0" name=""/>
        <dsp:cNvSpPr/>
      </dsp:nvSpPr>
      <dsp:spPr>
        <a:xfrm>
          <a:off x="7609866" y="592005"/>
          <a:ext cx="3320890" cy="5394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>
              <a:solidFill>
                <a:schemeClr val="bg1"/>
              </a:solidFill>
            </a:rPr>
            <a:t> Innovation Loans</a:t>
          </a:r>
        </a:p>
      </dsp:txBody>
      <dsp:txXfrm>
        <a:off x="7609866" y="592005"/>
        <a:ext cx="3320890" cy="539491"/>
      </dsp:txXfrm>
    </dsp:sp>
    <dsp:sp modelId="{DFCEE3FC-111A-9245-B1F5-E3B5B11F45B5}">
      <dsp:nvSpPr>
        <dsp:cNvPr id="0" name=""/>
        <dsp:cNvSpPr/>
      </dsp:nvSpPr>
      <dsp:spPr>
        <a:xfrm>
          <a:off x="7402476" y="1400646"/>
          <a:ext cx="258732" cy="25873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56DC4A-CB6E-A440-9E21-CB128ECE17C5}">
      <dsp:nvSpPr>
        <dsp:cNvPr id="0" name=""/>
        <dsp:cNvSpPr/>
      </dsp:nvSpPr>
      <dsp:spPr>
        <a:xfrm>
          <a:off x="7649016" y="1228460"/>
          <a:ext cx="3275456" cy="6031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Non-dilutive, debt-based financing</a:t>
          </a:r>
        </a:p>
      </dsp:txBody>
      <dsp:txXfrm>
        <a:off x="7649016" y="1228460"/>
        <a:ext cx="3275456" cy="603105"/>
      </dsp:txXfrm>
    </dsp:sp>
    <dsp:sp modelId="{2C3E2766-10A8-0D4E-929E-8D202B1CA3FF}">
      <dsp:nvSpPr>
        <dsp:cNvPr id="0" name=""/>
        <dsp:cNvSpPr/>
      </dsp:nvSpPr>
      <dsp:spPr>
        <a:xfrm>
          <a:off x="7402476" y="2003752"/>
          <a:ext cx="258732" cy="25873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53DC41-AD23-594A-A607-3A47DF9AB451}">
      <dsp:nvSpPr>
        <dsp:cNvPr id="0" name=""/>
        <dsp:cNvSpPr/>
      </dsp:nvSpPr>
      <dsp:spPr>
        <a:xfrm>
          <a:off x="7649016" y="1831565"/>
          <a:ext cx="3275456" cy="6031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Loan + </a:t>
          </a:r>
          <a:r>
            <a:rPr lang="en-GB" sz="1400" kern="1200"/>
            <a:t>interest to be repaid within 7 years</a:t>
          </a:r>
          <a:endParaRPr lang="en-GB" sz="1400" kern="1200" dirty="0"/>
        </a:p>
      </dsp:txBody>
      <dsp:txXfrm>
        <a:off x="7649016" y="1831565"/>
        <a:ext cx="3275456" cy="603105"/>
      </dsp:txXfrm>
    </dsp:sp>
    <dsp:sp modelId="{BE7CB93C-3889-034D-91B3-EACA60DE5282}">
      <dsp:nvSpPr>
        <dsp:cNvPr id="0" name=""/>
        <dsp:cNvSpPr/>
      </dsp:nvSpPr>
      <dsp:spPr>
        <a:xfrm>
          <a:off x="7402476" y="2606857"/>
          <a:ext cx="258732" cy="25873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193DB8-B5B8-2F48-9CCE-EB751821BFAB}">
      <dsp:nvSpPr>
        <dsp:cNvPr id="0" name=""/>
        <dsp:cNvSpPr/>
      </dsp:nvSpPr>
      <dsp:spPr>
        <a:xfrm>
          <a:off x="7649016" y="2434671"/>
          <a:ext cx="3275456" cy="6031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Up to 100% of labour and capital costs can be claimed + working capital for pre-commercial sales &amp; marketing</a:t>
          </a:r>
        </a:p>
      </dsp:txBody>
      <dsp:txXfrm>
        <a:off x="7649016" y="2434671"/>
        <a:ext cx="3275456" cy="603105"/>
      </dsp:txXfrm>
    </dsp:sp>
    <dsp:sp modelId="{AFC74A38-E9F2-174F-AAAE-9F783C621F75}">
      <dsp:nvSpPr>
        <dsp:cNvPr id="0" name=""/>
        <dsp:cNvSpPr/>
      </dsp:nvSpPr>
      <dsp:spPr>
        <a:xfrm>
          <a:off x="7402476" y="3209963"/>
          <a:ext cx="258732" cy="25873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323787-032A-0048-814D-90223FCFF4B2}">
      <dsp:nvSpPr>
        <dsp:cNvPr id="0" name=""/>
        <dsp:cNvSpPr/>
      </dsp:nvSpPr>
      <dsp:spPr>
        <a:xfrm>
          <a:off x="7649016" y="3103177"/>
          <a:ext cx="3275456" cy="6031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Funding drawn down in advance when in need</a:t>
          </a:r>
        </a:p>
      </dsp:txBody>
      <dsp:txXfrm>
        <a:off x="7649016" y="3103177"/>
        <a:ext cx="3275456" cy="603105"/>
      </dsp:txXfrm>
    </dsp:sp>
    <dsp:sp modelId="{32A2EAA4-99E9-7B4F-A40D-2214028CF33D}">
      <dsp:nvSpPr>
        <dsp:cNvPr id="0" name=""/>
        <dsp:cNvSpPr/>
      </dsp:nvSpPr>
      <dsp:spPr>
        <a:xfrm>
          <a:off x="7402476" y="3813068"/>
          <a:ext cx="258732" cy="25873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B783AC-F379-1B4F-9B65-B62C38EE02EA}">
      <dsp:nvSpPr>
        <dsp:cNvPr id="0" name=""/>
        <dsp:cNvSpPr/>
      </dsp:nvSpPr>
      <dsp:spPr>
        <a:xfrm>
          <a:off x="7649016" y="3640882"/>
          <a:ext cx="3275456" cy="6031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Great for companies looking to scale</a:t>
          </a:r>
        </a:p>
      </dsp:txBody>
      <dsp:txXfrm>
        <a:off x="7649016" y="3640882"/>
        <a:ext cx="3275456" cy="60310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4AE717-07B8-42B5-919C-0A245B355C40}">
      <dsp:nvSpPr>
        <dsp:cNvPr id="0" name=""/>
        <dsp:cNvSpPr/>
      </dsp:nvSpPr>
      <dsp:spPr>
        <a:xfrm>
          <a:off x="1960" y="0"/>
          <a:ext cx="4993165" cy="5005850"/>
        </a:xfrm>
        <a:prstGeom prst="roundRect">
          <a:avLst>
            <a:gd name="adj" fmla="val 5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6873" rIns="164465" bIns="0" numCol="1" spcCol="1270" anchor="t" anchorCtr="0">
          <a:noAutofit/>
        </a:bodyPr>
        <a:lstStyle/>
        <a:p>
          <a:pPr marL="0" lvl="0" indent="0" algn="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700" kern="1200"/>
            <a:t>Availability Period</a:t>
          </a:r>
        </a:p>
      </dsp:txBody>
      <dsp:txXfrm rot="16200000">
        <a:off x="-1551121" y="1553081"/>
        <a:ext cx="4104797" cy="998633"/>
      </dsp:txXfrm>
    </dsp:sp>
    <dsp:sp modelId="{B44FA739-3AEB-4B03-B81F-0471F6E91832}">
      <dsp:nvSpPr>
        <dsp:cNvPr id="0" name=""/>
        <dsp:cNvSpPr/>
      </dsp:nvSpPr>
      <dsp:spPr>
        <a:xfrm>
          <a:off x="1000593" y="0"/>
          <a:ext cx="3719908" cy="5005850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0" bIns="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/>
            <a:t>R</a:t>
          </a:r>
          <a:r>
            <a:rPr lang="en-GB" sz="1800" b="1" kern="1200"/>
            <a:t>&amp;D </a:t>
          </a:r>
          <a:r>
            <a:rPr lang="en-GB" sz="1800" b="1" kern="1200" dirty="0"/>
            <a:t>&amp; Pre-commercial Activity</a:t>
          </a:r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800" b="1" kern="1200" dirty="0"/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kumimoji="0" lang="en-GB" sz="1800" b="0" i="0" u="none" strike="noStrike" kern="1200" cap="none" spc="0" normalizeH="0" baseline="0" noProof="0" dirty="0">
              <a:ln/>
              <a:effectLst/>
              <a:uLnTx/>
              <a:uFillTx/>
              <a:latin typeface="+mn-lt"/>
              <a:ea typeface="Calibri"/>
              <a:cs typeface="Calibri"/>
              <a:sym typeface="Calibri"/>
            </a:rPr>
            <a:t>Quarterly loan drawdowns in advance</a:t>
          </a:r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kumimoji="0" lang="en-GB" sz="1800" b="0" i="0" u="none" strike="noStrike" kern="1200" cap="none" spc="0" normalizeH="0" baseline="0" noProof="0">
              <a:ln/>
              <a:effectLst/>
              <a:uLnTx/>
              <a:uFillTx/>
              <a:latin typeface="+mn-lt"/>
              <a:ea typeface="Calibri"/>
              <a:cs typeface="Calibri"/>
              <a:sym typeface="Calibri"/>
            </a:rPr>
            <a:t>Interest payable quarterly in arrears on amount borrowed</a:t>
          </a:r>
          <a:endParaRPr kumimoji="0" lang="en-GB" sz="1800" b="0" i="0" u="none" strike="noStrike" kern="1200" cap="none" spc="0" normalizeH="0" baseline="0" noProof="0">
            <a:ln/>
            <a:effectLst/>
            <a:uLnTx/>
            <a:uFillTx/>
            <a:latin typeface="+mn-lt"/>
            <a:ea typeface="+mn-ea"/>
            <a:cs typeface="Arial"/>
            <a:sym typeface="Arial"/>
          </a:endParaRPr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kumimoji="0" lang="en-GB" sz="1800" b="0" i="0" u="none" strike="noStrike" kern="1200" cap="none" spc="0" normalizeH="0" baseline="0" noProof="0">
              <a:ln/>
              <a:effectLst/>
              <a:uLnTx/>
              <a:uFillTx/>
              <a:latin typeface="+mn-lt"/>
              <a:ea typeface="Calibri"/>
              <a:cs typeface="Calibri"/>
              <a:sym typeface="Calibri"/>
            </a:rPr>
            <a:t>3.7% payable and 3.7% deferred to repayment period</a:t>
          </a:r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kumimoji="0" lang="en-GB" sz="1800" b="0" i="0" u="none" strike="noStrike" kern="1200" cap="none" spc="0" normalizeH="0" baseline="0" noProof="0" dirty="0">
              <a:ln/>
              <a:effectLst/>
              <a:uLnTx/>
              <a:uFillTx/>
              <a:latin typeface="+mn-lt"/>
              <a:ea typeface="Calibri"/>
              <a:cs typeface="Calibri"/>
              <a:sym typeface="Calibri"/>
            </a:rPr>
            <a:t>Project monitoring by Monitoring Service Provider and Portfolio Team</a:t>
          </a:r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kumimoji="0" lang="en-GB" sz="1800" b="0" i="0" u="none" strike="noStrike" kern="1200" cap="none" spc="0" normalizeH="0" baseline="0" noProof="0" dirty="0">
            <a:ln/>
            <a:effectLst/>
            <a:uLnTx/>
            <a:uFillTx/>
            <a:latin typeface="+mn-lt"/>
            <a:ea typeface="Calibri"/>
            <a:cs typeface="Calibri"/>
            <a:sym typeface="Calibri"/>
          </a:endParaRPr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GB" sz="1800" b="1" i="0" u="none" strike="noStrike" kern="1200" cap="none" spc="0" normalizeH="0" baseline="0" noProof="0" dirty="0">
              <a:ln/>
              <a:effectLst/>
              <a:uLnTx/>
              <a:uFillTx/>
              <a:latin typeface="+mn-lt"/>
              <a:ea typeface="+mn-ea"/>
              <a:cs typeface="Arial"/>
              <a:sym typeface="Arial"/>
            </a:rPr>
            <a:t>Up to 5 years (R&amp;D 3 years max)</a:t>
          </a:r>
          <a:endParaRPr lang="en-GB" sz="1800" b="1" kern="1200" dirty="0"/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kumimoji="0" lang="en-GB" sz="1700" b="0" i="0" u="none" strike="noStrike" kern="1200" cap="none" spc="0" normalizeH="0" baseline="0" noProof="0" dirty="0">
            <a:ln/>
            <a:effectLst/>
            <a:uLnTx/>
            <a:uFillTx/>
            <a:latin typeface="+mn-lt"/>
            <a:ea typeface="+mn-ea"/>
            <a:cs typeface="Arial"/>
            <a:sym typeface="Arial"/>
          </a:endParaRPr>
        </a:p>
      </dsp:txBody>
      <dsp:txXfrm>
        <a:off x="1000593" y="0"/>
        <a:ext cx="3719908" cy="5005850"/>
      </dsp:txXfrm>
    </dsp:sp>
    <dsp:sp modelId="{5607B0F1-4EA1-4A8F-B2CB-F153181F7DE8}">
      <dsp:nvSpPr>
        <dsp:cNvPr id="0" name=""/>
        <dsp:cNvSpPr/>
      </dsp:nvSpPr>
      <dsp:spPr>
        <a:xfrm>
          <a:off x="5159251" y="0"/>
          <a:ext cx="4993165" cy="5005850"/>
        </a:xfrm>
        <a:prstGeom prst="roundRect">
          <a:avLst>
            <a:gd name="adj" fmla="val 5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6873" rIns="164465" bIns="0" numCol="1" spcCol="1270" anchor="t" anchorCtr="0">
          <a:noAutofit/>
        </a:bodyPr>
        <a:lstStyle/>
        <a:p>
          <a:pPr marL="0" lvl="0" indent="0" algn="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700" b="0" kern="1200"/>
            <a:t>Repayment Period</a:t>
          </a:r>
        </a:p>
      </dsp:txBody>
      <dsp:txXfrm rot="16200000">
        <a:off x="3606169" y="1553081"/>
        <a:ext cx="4104797" cy="998633"/>
      </dsp:txXfrm>
    </dsp:sp>
    <dsp:sp modelId="{DA8DC793-4124-4FFB-AFC7-6BC997EF3452}">
      <dsp:nvSpPr>
        <dsp:cNvPr id="0" name=""/>
        <dsp:cNvSpPr/>
      </dsp:nvSpPr>
      <dsp:spPr>
        <a:xfrm rot="5400000">
          <a:off x="4827065" y="3916359"/>
          <a:ext cx="735573" cy="748974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BFE382-C911-44E8-AD0D-803AC5E3BB62}">
      <dsp:nvSpPr>
        <dsp:cNvPr id="0" name=""/>
        <dsp:cNvSpPr/>
      </dsp:nvSpPr>
      <dsp:spPr>
        <a:xfrm>
          <a:off x="6157884" y="0"/>
          <a:ext cx="3719908" cy="5005850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/>
            <a:t>Repayment of Capital and Interest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201D3E"/>
            </a:buClr>
            <a:buSzPts val="1400"/>
            <a:buFont typeface="Arial"/>
            <a:buNone/>
          </a:pPr>
          <a:endParaRPr kumimoji="0" lang="en-GB" sz="1800" b="0" i="0" u="none" strike="noStrike" kern="1200" cap="none" spc="0" normalizeH="0" baseline="0" noProof="0" dirty="0">
            <a:ln>
              <a:noFill/>
            </a:ln>
            <a:solidFill>
              <a:schemeClr val="bg1"/>
            </a:solidFill>
            <a:effectLst/>
            <a:uLnTx/>
            <a:uFillTx/>
            <a:latin typeface="+mn-lt"/>
            <a:ea typeface="Calibri"/>
            <a:cs typeface="Calibri"/>
            <a:sym typeface="Calibri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201D3E"/>
            </a:buClr>
            <a:buSzPts val="1400"/>
            <a:buFont typeface="Arial"/>
            <a:buNone/>
          </a:pPr>
          <a:r>
            <a: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Calibri"/>
              <a:cs typeface="Calibri"/>
              <a:sym typeface="Calibri"/>
            </a:rPr>
            <a:t>No further drawdowns permitted</a:t>
          </a:r>
          <a:endParaRPr lang="en-GB" sz="1800" kern="1200" dirty="0">
            <a:solidFill>
              <a:schemeClr val="bg1"/>
            </a:solidFill>
            <a:latin typeface="+mn-lt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Calibri"/>
              <a:cs typeface="Calibri"/>
              <a:sym typeface="Calibri"/>
            </a:rPr>
            <a:t>Deferred interest crystalised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Calibri"/>
              <a:cs typeface="Calibri"/>
              <a:sym typeface="Calibri"/>
            </a:rPr>
            <a:t>Repayment of principal and deferred interest</a:t>
          </a:r>
          <a:endParaRPr kumimoji="0" lang="en-GB" sz="1800" b="0" i="0" u="none" strike="noStrike" kern="1200" cap="none" spc="0" normalizeH="0" baseline="0" noProof="0" dirty="0">
            <a:ln>
              <a:noFill/>
            </a:ln>
            <a:solidFill>
              <a:schemeClr val="bg1"/>
            </a:solidFill>
            <a:effectLst/>
            <a:uLnTx/>
            <a:uFillTx/>
            <a:latin typeface="+mn-lt"/>
            <a:ea typeface="+mn-ea"/>
            <a:cs typeface="Arial"/>
            <a:sym typeface="Arial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Calibri"/>
              <a:cs typeface="Calibri"/>
              <a:sym typeface="Calibri"/>
            </a:rPr>
            <a:t>Interest payable at 7.4%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Calibri"/>
              <a:sym typeface="Calibri"/>
            </a:rPr>
            <a:t>Quarterly level payments</a:t>
          </a:r>
          <a:endParaRPr kumimoji="0" lang="en-GB" sz="1800" b="0" i="0" u="none" strike="noStrike" kern="1200" cap="none" spc="0" normalizeH="0" baseline="0" noProof="0" dirty="0">
            <a:ln>
              <a:noFill/>
            </a:ln>
            <a:solidFill>
              <a:schemeClr val="bg1"/>
            </a:solidFill>
            <a:effectLst/>
            <a:uLnTx/>
            <a:uFillTx/>
            <a:latin typeface="+mn-lt"/>
            <a:ea typeface="+mn-ea"/>
            <a:cs typeface="Arial"/>
            <a:sym typeface="Arial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Calibri"/>
              <a:cs typeface="Calibri"/>
              <a:sym typeface="Calibri"/>
            </a:rPr>
            <a:t>Monitoring by Portfolio Team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0" lang="en-GB" sz="1800" b="0" i="0" u="none" strike="noStrike" kern="1200" cap="none" spc="0" normalizeH="0" baseline="0" noProof="0" dirty="0">
            <a:ln>
              <a:noFill/>
            </a:ln>
            <a:solidFill>
              <a:schemeClr val="bg1"/>
            </a:solidFill>
            <a:effectLst/>
            <a:uLnTx/>
            <a:uFillTx/>
            <a:latin typeface="+mn-lt"/>
            <a:ea typeface="Calibri"/>
            <a:cs typeface="Calibri"/>
            <a:sym typeface="Calibri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Calibri"/>
              <a:cs typeface="Calibri"/>
              <a:sym typeface="Calibri"/>
            </a:rPr>
            <a:t>Up to 5 years</a:t>
          </a:r>
        </a:p>
      </dsp:txBody>
      <dsp:txXfrm>
        <a:off x="6157884" y="0"/>
        <a:ext cx="3719908" cy="50058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vertAlign" val="t"/>
          <dgm:param type="nodeVertAlign" val="t"/>
          <dgm:param type="horzAlign" val="ctr"/>
          <dgm:param type="fallback" val="1D"/>
        </dgm:alg>
      </dgm:if>
      <dgm:else name="Name2">
        <dgm:alg type="hierChild">
          <dgm:param type="linDir" val="fromR"/>
          <dgm:param type="vertAlign" val="t"/>
          <dgm:param type="nodeVertAlign" val="t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txAnchorVertCh" val="mid"/>
                    <dgm:param type="parTxLTRAlign" val="l"/>
                  </dgm:alg>
                </dgm:if>
                <dgm:else name="Name10">
                  <dgm:alg type="tx">
                    <dgm:param type="txAnchorVertCh" val="mid"/>
                    <dgm:param type="parTxLTR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txAnchorVertCh" val="mid"/>
                          <dgm:param type="parTxLTRAlign" val="l"/>
                        </dgm:alg>
                      </dgm:if>
                      <dgm:else name="Name18">
                        <dgm:alg type="tx">
                          <dgm:param type="txAnchorVertCh" val="mid"/>
                          <dgm:param type="parTxLTRAlign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B925EB8-6307-F9E5-8A26-5D48BA38EB6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93FA19-5F4D-84B3-FDCA-3C85FA69711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FA8AFA-E75F-534B-94BE-AD6C948B77EF}" type="datetimeFigureOut">
              <a:rPr lang="en-US" smtClean="0"/>
              <a:t>9/22/26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ABA3C8-B0DD-77B1-BD70-485EFD93723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0324F8-2DB9-F337-E8CD-6E7953E50EF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D487E8-5B32-9E46-A921-49F5AC5A4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0789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E527C0-CE79-4B2A-88A8-696D1955BB8D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0FB13B-1A04-4C01-8010-BE3EE7A2B6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10911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Innovate UK’s vision is for a UK where breakthrough ideas </a:t>
            </a:r>
            <a:r>
              <a:rPr lang="en-US" b="1"/>
              <a:t>can</a:t>
            </a:r>
            <a:r>
              <a:rPr lang="en-US"/>
              <a:t> become industry leads – </a:t>
            </a:r>
            <a:r>
              <a:rPr lang="en-US" b="1"/>
              <a:t>industry giants</a:t>
            </a:r>
            <a:r>
              <a:rPr lang="en-US"/>
              <a:t>. </a:t>
            </a:r>
            <a:br>
              <a:rPr lang="en-US"/>
            </a:br>
            <a:endParaRPr lang="en-US"/>
          </a:p>
          <a:p>
            <a:r>
              <a:rPr lang="en-US"/>
              <a:t>We are here to accelerate business innovation. </a:t>
            </a:r>
            <a:br>
              <a:rPr lang="en-US"/>
            </a:br>
            <a:endParaRPr lang="en-GB"/>
          </a:p>
          <a:p>
            <a:r>
              <a:rPr lang="en-US"/>
              <a:t>To back the UK's most promising deep tech companies. </a:t>
            </a:r>
            <a:r>
              <a:rPr lang="en-US" b="1"/>
              <a:t>All the way from lab to market</a:t>
            </a:r>
            <a:r>
              <a:rPr lang="en-US"/>
              <a:t>.</a:t>
            </a:r>
            <a:endParaRPr lang="en-GB"/>
          </a:p>
          <a:p>
            <a:r>
              <a:rPr lang="en-US"/>
              <a:t>In the sectors where the UK has a genuine right to win.</a:t>
            </a:r>
            <a:br>
              <a:rPr lang="en-US"/>
            </a:br>
            <a:endParaRPr lang="en-GB"/>
          </a:p>
          <a:p>
            <a:r>
              <a:rPr lang="en-US"/>
              <a:t>But we are not just talking about backing companies. We are talking about creating new industries. </a:t>
            </a:r>
            <a:r>
              <a:rPr lang="en-US" err="1"/>
              <a:t>Industrialising</a:t>
            </a:r>
            <a:r>
              <a:rPr lang="en-US"/>
              <a:t> innovation.</a:t>
            </a:r>
            <a:endParaRPr lang="en-GB"/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0FB13B-1A04-4C01-8010-BE3EE7A2B6FD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62324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0FB13B-1A04-4C01-8010-BE3EE7A2B6FD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79489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7" name="Google Shape;497;p7:notes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75" tIns="49525" rIns="99075" bIns="495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98" name="Google Shape;498;p7:notes"/>
          <p:cNvSpPr txBox="1">
            <a:spLocks noGrp="1"/>
          </p:cNvSpPr>
          <p:nvPr>
            <p:ph type="sldNum" idx="12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75" tIns="49525" rIns="99075" bIns="49525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alibri"/>
              <a:buNone/>
              <a:tabLst/>
              <a:defRPr/>
            </a:pPr>
            <a:fld id="{00000000-1234-1234-1234-123412341234}" type="slidenum">
              <a:rPr kumimoji="0" lang="en-GB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Calibri"/>
                <a:buNone/>
                <a:tabLst/>
                <a:defRPr/>
              </a:pPr>
              <a:t>10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419049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2B6EE5-A699-8E40-B9DE-15202463104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40155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Vision and Mission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036D876-AB8C-4912-C30F-A6C7AB0D7475}"/>
              </a:ext>
            </a:extLst>
          </p:cNvPr>
          <p:cNvSpPr/>
          <p:nvPr userDrawn="1"/>
        </p:nvSpPr>
        <p:spPr>
          <a:xfrm>
            <a:off x="6096000" y="0"/>
            <a:ext cx="6096000" cy="6858001"/>
          </a:xfrm>
          <a:prstGeom prst="rect">
            <a:avLst/>
          </a:prstGeom>
          <a:solidFill>
            <a:srgbClr val="D2B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>
              <a:effectLst/>
              <a:latin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B5D6D62-A2D5-CB0D-1DD8-16FD4E8670B7}"/>
              </a:ext>
            </a:extLst>
          </p:cNvPr>
          <p:cNvCxnSpPr>
            <a:cxnSpLocks/>
          </p:cNvCxnSpPr>
          <p:nvPr userDrawn="1"/>
        </p:nvCxnSpPr>
        <p:spPr>
          <a:xfrm>
            <a:off x="599891" y="530258"/>
            <a:ext cx="0" cy="654391"/>
          </a:xfrm>
          <a:prstGeom prst="line">
            <a:avLst/>
          </a:prstGeom>
          <a:ln w="38100">
            <a:solidFill>
              <a:srgbClr val="D2B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DB56D745-EE59-3C3E-C1C6-E9639CDDA050}"/>
              </a:ext>
            </a:extLst>
          </p:cNvPr>
          <p:cNvSpPr/>
          <p:nvPr userDrawn="1"/>
        </p:nvSpPr>
        <p:spPr>
          <a:xfrm>
            <a:off x="6792950" y="1152023"/>
            <a:ext cx="4852361" cy="3929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B29B9C5-1008-24A7-C8B0-BE9E6D6745C7}"/>
              </a:ext>
            </a:extLst>
          </p:cNvPr>
          <p:cNvCxnSpPr>
            <a:cxnSpLocks/>
          </p:cNvCxnSpPr>
          <p:nvPr userDrawn="1"/>
        </p:nvCxnSpPr>
        <p:spPr>
          <a:xfrm>
            <a:off x="6792950" y="1140375"/>
            <a:ext cx="0" cy="3941580"/>
          </a:xfrm>
          <a:prstGeom prst="line">
            <a:avLst/>
          </a:prstGeom>
          <a:ln w="38100">
            <a:solidFill>
              <a:srgbClr val="8A1A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A black and white image of a person's head&#10;&#10;Description automatically generated">
            <a:extLst>
              <a:ext uri="{FF2B5EF4-FFF2-40B4-BE49-F238E27FC236}">
                <a16:creationId xmlns:a16="http://schemas.microsoft.com/office/drawing/2014/main" id="{F1F68E29-B520-C247-A1E8-6C2E3806CE6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29" t="27870" r="3544" b="48917"/>
          <a:stretch/>
        </p:blipFill>
        <p:spPr>
          <a:xfrm rot="1800000" flipH="1" flipV="1">
            <a:off x="8385085" y="3360348"/>
            <a:ext cx="1722693" cy="2911833"/>
          </a:xfrm>
          <a:prstGeom prst="rect">
            <a:avLst/>
          </a:prstGeom>
        </p:spPr>
      </p:pic>
      <p:pic>
        <p:nvPicPr>
          <p:cNvPr id="19" name="object 8">
            <a:extLst>
              <a:ext uri="{FF2B5EF4-FFF2-40B4-BE49-F238E27FC236}">
                <a16:creationId xmlns:a16="http://schemas.microsoft.com/office/drawing/2014/main" id="{C0FFBB19-4E40-247B-AF52-12A0650A0DE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45337" y="5759008"/>
            <a:ext cx="1799973" cy="612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DC1BDDD-A770-31C6-738E-7039E96469C8}"/>
              </a:ext>
            </a:extLst>
          </p:cNvPr>
          <p:cNvSpPr txBox="1"/>
          <p:nvPr userDrawn="1"/>
        </p:nvSpPr>
        <p:spPr>
          <a:xfrm>
            <a:off x="586638" y="1817550"/>
            <a:ext cx="4417586" cy="2155398"/>
          </a:xfrm>
          <a:prstGeom prst="rect">
            <a:avLst/>
          </a:prstGeom>
          <a:noFill/>
        </p:spPr>
        <p:txBody>
          <a:bodyPr wrap="square" lIns="0" tIns="0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OUR VISION</a:t>
            </a:r>
          </a:p>
          <a:p>
            <a:pPr marL="0" indent="0">
              <a:lnSpc>
                <a:spcPct val="110000"/>
              </a:lnSpc>
              <a:buClr>
                <a:srgbClr val="D2BCFF"/>
              </a:buClr>
              <a:buFont typeface="Wingdings" pitchFamily="2" charset="2"/>
              <a:buNone/>
            </a:pPr>
            <a:r>
              <a:rPr lang="en-GB" sz="1800" b="0" dirty="0">
                <a:latin typeface="Arial" panose="020B0604020202020204" pitchFamily="34" charset="0"/>
                <a:cs typeface="Arial" panose="020B0604020202020204" pitchFamily="34" charset="0"/>
              </a:rPr>
              <a:t>Our vision is for a UK where breakthrough ideas become industry giants.</a:t>
            </a:r>
          </a:p>
          <a:p>
            <a:pPr>
              <a:lnSpc>
                <a:spcPct val="110000"/>
              </a:lnSpc>
            </a:pPr>
            <a:endParaRPr lang="en-GB" sz="18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OUR MISSION</a:t>
            </a:r>
            <a:br>
              <a:rPr lang="en-GB" sz="1800" b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800" b="0" dirty="0">
                <a:latin typeface="Arial" panose="020B0604020202020204" pitchFamily="34" charset="0"/>
                <a:cs typeface="Arial" panose="020B0604020202020204" pitchFamily="34" charset="0"/>
              </a:rPr>
              <a:t>Our mission is to accelerate business innovation for the nation.</a:t>
            </a:r>
            <a:endParaRPr lang="en-US" sz="18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AC17C0-3669-BC4A-9DED-527C17B58BFE}"/>
              </a:ext>
            </a:extLst>
          </p:cNvPr>
          <p:cNvSpPr txBox="1"/>
          <p:nvPr userDrawn="1"/>
        </p:nvSpPr>
        <p:spPr>
          <a:xfrm>
            <a:off x="703390" y="554477"/>
            <a:ext cx="3276370" cy="661720"/>
          </a:xfrm>
          <a:prstGeom prst="rect">
            <a:avLst/>
          </a:prstGeom>
          <a:noFill/>
        </p:spPr>
        <p:txBody>
          <a:bodyPr wrap="square" lIns="0" tIns="0" rtlCol="0">
            <a:spAutoFit/>
          </a:bodyPr>
          <a:lstStyle/>
          <a:p>
            <a:r>
              <a:rPr lang="en-GB" sz="2000" b="1">
                <a:latin typeface="Arial" panose="020B0604020202020204" pitchFamily="34" charset="0"/>
                <a:cs typeface="Arial" panose="020B0604020202020204" pitchFamily="34" charset="0"/>
              </a:rPr>
              <a:t>OUR VISION</a:t>
            </a:r>
            <a:br>
              <a:rPr lang="en-GB" sz="20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b="1">
                <a:latin typeface="Arial" panose="020B0604020202020204" pitchFamily="34" charset="0"/>
                <a:cs typeface="Arial" panose="020B0604020202020204" pitchFamily="34" charset="0"/>
              </a:rPr>
              <a:t>AND MISSION</a:t>
            </a:r>
            <a:endParaRPr lang="en-US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205191-273C-8C21-895E-09D30B88722A}"/>
              </a:ext>
            </a:extLst>
          </p:cNvPr>
          <p:cNvSpPr txBox="1"/>
          <p:nvPr userDrawn="1"/>
        </p:nvSpPr>
        <p:spPr>
          <a:xfrm>
            <a:off x="7083272" y="1373413"/>
            <a:ext cx="4522090" cy="2212593"/>
          </a:xfrm>
          <a:prstGeom prst="rect">
            <a:avLst/>
          </a:prstGeom>
          <a:noFill/>
        </p:spPr>
        <p:txBody>
          <a:bodyPr wrap="square" lIns="0" tIns="0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GB" sz="2600" b="0">
                <a:solidFill>
                  <a:srgbClr val="8A1A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will help breakthrough technologies become scalable businesses – turning innovation into commercial and economic growth.</a:t>
            </a:r>
          </a:p>
        </p:txBody>
      </p:sp>
    </p:spTree>
    <p:extLst>
      <p:ext uri="{BB962C8B-B14F-4D97-AF65-F5344CB8AC3E}">
        <p14:creationId xmlns:p14="http://schemas.microsoft.com/office/powerpoint/2010/main" val="34076785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Vision and Mission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036D876-AB8C-4912-C30F-A6C7AB0D7475}"/>
              </a:ext>
            </a:extLst>
          </p:cNvPr>
          <p:cNvSpPr/>
          <p:nvPr userDrawn="1"/>
        </p:nvSpPr>
        <p:spPr>
          <a:xfrm>
            <a:off x="6096000" y="0"/>
            <a:ext cx="6096000" cy="6858001"/>
          </a:xfrm>
          <a:prstGeom prst="rect">
            <a:avLst/>
          </a:prstGeom>
          <a:solidFill>
            <a:srgbClr val="D2B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4FAA6CBF-FA6A-43EC-1B8F-D55AC939E86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3390" y="555175"/>
            <a:ext cx="4314088" cy="62947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INSERT TITLE </a:t>
            </a:r>
            <a:br>
              <a:rPr lang="en-GB"/>
            </a:br>
            <a:r>
              <a:rPr lang="en-GB"/>
              <a:t>OVER TWO LINES</a:t>
            </a:r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B5D6D62-A2D5-CB0D-1DD8-16FD4E8670B7}"/>
              </a:ext>
            </a:extLst>
          </p:cNvPr>
          <p:cNvCxnSpPr>
            <a:cxnSpLocks/>
          </p:cNvCxnSpPr>
          <p:nvPr userDrawn="1"/>
        </p:nvCxnSpPr>
        <p:spPr>
          <a:xfrm>
            <a:off x="599891" y="530258"/>
            <a:ext cx="0" cy="654391"/>
          </a:xfrm>
          <a:prstGeom prst="line">
            <a:avLst/>
          </a:prstGeom>
          <a:ln w="38100">
            <a:solidFill>
              <a:srgbClr val="D2B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D1551B5E-6820-D885-581D-AC47A0CA2A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9891" y="1817550"/>
            <a:ext cx="4417586" cy="455345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>
              <a:lnSpc>
                <a:spcPct val="110000"/>
              </a:lnSpc>
              <a:spcAft>
                <a:spcPts val="0"/>
              </a:spcAft>
              <a:buClr>
                <a:srgbClr val="D2BCFF"/>
              </a:buClr>
              <a:buFont typeface="Arial" panose="020B0604020202020204" pitchFamily="34" charset="0"/>
              <a:buNone/>
              <a:defRPr sz="1800" b="0"/>
            </a:lvl1pPr>
          </a:lstStyle>
          <a:p>
            <a:r>
              <a:rPr lang="en-GB" dirty="0">
                <a:effectLst/>
                <a:latin typeface="Arial" panose="020B0604020202020204" pitchFamily="34" charset="0"/>
              </a:rPr>
              <a:t>Insert body copy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B56D745-EE59-3C3E-C1C6-E9639CDDA050}"/>
              </a:ext>
            </a:extLst>
          </p:cNvPr>
          <p:cNvSpPr/>
          <p:nvPr userDrawn="1"/>
        </p:nvSpPr>
        <p:spPr>
          <a:xfrm>
            <a:off x="6792950" y="1152023"/>
            <a:ext cx="4852361" cy="3929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B29B9C5-1008-24A7-C8B0-BE9E6D6745C7}"/>
              </a:ext>
            </a:extLst>
          </p:cNvPr>
          <p:cNvCxnSpPr>
            <a:cxnSpLocks/>
          </p:cNvCxnSpPr>
          <p:nvPr userDrawn="1"/>
        </p:nvCxnSpPr>
        <p:spPr>
          <a:xfrm>
            <a:off x="6792950" y="1140375"/>
            <a:ext cx="0" cy="3941580"/>
          </a:xfrm>
          <a:prstGeom prst="line">
            <a:avLst/>
          </a:prstGeom>
          <a:ln w="38100">
            <a:solidFill>
              <a:srgbClr val="8A1A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A black and white image of a person's head&#10;&#10;Description automatically generated">
            <a:extLst>
              <a:ext uri="{FF2B5EF4-FFF2-40B4-BE49-F238E27FC236}">
                <a16:creationId xmlns:a16="http://schemas.microsoft.com/office/drawing/2014/main" id="{F1F68E29-B520-C247-A1E8-6C2E3806CE6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29" t="27870" r="3544" b="48917"/>
          <a:stretch/>
        </p:blipFill>
        <p:spPr>
          <a:xfrm rot="1800000" flipH="1" flipV="1">
            <a:off x="8385085" y="3360348"/>
            <a:ext cx="1722693" cy="2911833"/>
          </a:xfrm>
          <a:prstGeom prst="rect">
            <a:avLst/>
          </a:prstGeom>
        </p:spPr>
      </p:pic>
      <p:pic>
        <p:nvPicPr>
          <p:cNvPr id="19" name="object 8">
            <a:extLst>
              <a:ext uri="{FF2B5EF4-FFF2-40B4-BE49-F238E27FC236}">
                <a16:creationId xmlns:a16="http://schemas.microsoft.com/office/drawing/2014/main" id="{C0FFBB19-4E40-247B-AF52-12A0650A0DE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45337" y="5759008"/>
            <a:ext cx="1799973" cy="612000"/>
          </a:xfrm>
          <a:prstGeom prst="rect">
            <a:avLst/>
          </a:prstGeom>
        </p:spPr>
      </p:pic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5A43A3EB-DAE0-3EA3-1A89-DA3CA72B610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142106" y="1412881"/>
            <a:ext cx="4222576" cy="224471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>
              <a:lnSpc>
                <a:spcPct val="110000"/>
              </a:lnSpc>
              <a:spcAft>
                <a:spcPts val="0"/>
              </a:spcAft>
              <a:buNone/>
              <a:defRPr sz="2600" b="0">
                <a:solidFill>
                  <a:srgbClr val="8A1A9B"/>
                </a:solidFill>
              </a:defRPr>
            </a:lvl1pPr>
          </a:lstStyle>
          <a:p>
            <a:r>
              <a:rPr lang="en-GB">
                <a:effectLst/>
                <a:latin typeface="Arial" panose="020B0604020202020204" pitchFamily="34" charset="0"/>
              </a:rPr>
              <a:t>Insert large body copy</a:t>
            </a:r>
          </a:p>
        </p:txBody>
      </p:sp>
    </p:spTree>
    <p:extLst>
      <p:ext uri="{BB962C8B-B14F-4D97-AF65-F5344CB8AC3E}">
        <p14:creationId xmlns:p14="http://schemas.microsoft.com/office/powerpoint/2010/main" val="2622082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slide -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C70F7033-B566-504F-FD68-ECB535586CD3}"/>
              </a:ext>
            </a:extLst>
          </p:cNvPr>
          <p:cNvSpPr/>
          <p:nvPr userDrawn="1"/>
        </p:nvSpPr>
        <p:spPr>
          <a:xfrm>
            <a:off x="1983783" y="0"/>
            <a:ext cx="10208215" cy="6857999"/>
          </a:xfrm>
          <a:prstGeom prst="rect">
            <a:avLst/>
          </a:prstGeom>
          <a:solidFill>
            <a:srgbClr val="D2B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3EB16AA-CE26-099A-56F3-74224EE155C3}"/>
              </a:ext>
            </a:extLst>
          </p:cNvPr>
          <p:cNvSpPr/>
          <p:nvPr userDrawn="1"/>
        </p:nvSpPr>
        <p:spPr>
          <a:xfrm>
            <a:off x="528387" y="544019"/>
            <a:ext cx="5567606" cy="55253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B67E02C-4788-3A96-E5FA-257D77476BFF}"/>
              </a:ext>
            </a:extLst>
          </p:cNvPr>
          <p:cNvCxnSpPr>
            <a:cxnSpLocks/>
          </p:cNvCxnSpPr>
          <p:nvPr userDrawn="1"/>
        </p:nvCxnSpPr>
        <p:spPr>
          <a:xfrm>
            <a:off x="509150" y="544019"/>
            <a:ext cx="0" cy="5512616"/>
          </a:xfrm>
          <a:prstGeom prst="line">
            <a:avLst/>
          </a:prstGeom>
          <a:ln w="38100">
            <a:solidFill>
              <a:srgbClr val="8A1A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object 8">
            <a:extLst>
              <a:ext uri="{FF2B5EF4-FFF2-40B4-BE49-F238E27FC236}">
                <a16:creationId xmlns:a16="http://schemas.microsoft.com/office/drawing/2014/main" id="{964AC978-98BE-62C0-2846-FABB279FDAC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45337" y="5759008"/>
            <a:ext cx="1799973" cy="61200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3AE5BB5-E907-1ACF-3F54-FBC0DA017AED}"/>
              </a:ext>
            </a:extLst>
          </p:cNvPr>
          <p:cNvCxnSpPr>
            <a:cxnSpLocks/>
          </p:cNvCxnSpPr>
          <p:nvPr userDrawn="1"/>
        </p:nvCxnSpPr>
        <p:spPr>
          <a:xfrm>
            <a:off x="816238" y="763704"/>
            <a:ext cx="0" cy="654391"/>
          </a:xfrm>
          <a:prstGeom prst="line">
            <a:avLst/>
          </a:prstGeom>
          <a:ln w="38100">
            <a:solidFill>
              <a:srgbClr val="D2B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BF505D94-B4AD-FD09-61BC-41202720CF8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37463" y="788621"/>
            <a:ext cx="4863459" cy="62947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INSERT TITLE </a:t>
            </a:r>
            <a:br>
              <a:rPr lang="en-GB"/>
            </a:br>
            <a:r>
              <a:rPr lang="en-GB"/>
              <a:t>OVER TWO LINES</a:t>
            </a:r>
            <a:endParaRPr lang="en-US"/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B9869F82-6BCC-E207-72F0-195D6A1707E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6238" y="1662697"/>
            <a:ext cx="4984694" cy="408429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D2BCFF"/>
              </a:buClr>
              <a:buFont typeface="Wingdings" pitchFamily="2" charset="2"/>
              <a:buNone/>
              <a:defRPr sz="24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Insert body copy</a:t>
            </a:r>
          </a:p>
        </p:txBody>
      </p:sp>
    </p:spTree>
    <p:extLst>
      <p:ext uri="{BB962C8B-B14F-4D97-AF65-F5344CB8AC3E}">
        <p14:creationId xmlns:p14="http://schemas.microsoft.com/office/powerpoint/2010/main" val="38288266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column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337AEAB-F21E-B344-71DD-152B54BE77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3388" y="1413290"/>
            <a:ext cx="7868171" cy="5053612"/>
          </a:xfrm>
          <a:prstGeom prst="rect">
            <a:avLst/>
          </a:prstGeom>
        </p:spPr>
        <p:txBody>
          <a:bodyPr lIns="0"/>
          <a:lstStyle>
            <a:lvl1pPr>
              <a:buClr>
                <a:srgbClr val="D2BCFF"/>
              </a:buClr>
              <a:buFont typeface="Wingdings" pitchFamily="2" charset="2"/>
              <a:buChar char="§"/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D2BCFF"/>
              </a:buClr>
              <a:buFont typeface="Wingdings" pitchFamily="2" charset="2"/>
              <a:buChar char="§"/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D2BCFF"/>
              </a:buClr>
              <a:buFont typeface="Wingdings" pitchFamily="2" charset="2"/>
              <a:buChar char="§"/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rgbClr val="D2BCFF"/>
              </a:buClr>
              <a:buFont typeface="Wingdings" pitchFamily="2" charset="2"/>
              <a:buChar char="§"/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rgbClr val="D2BCFF"/>
              </a:buClr>
              <a:buFont typeface="Wingdings" pitchFamily="2" charset="2"/>
              <a:buChar char="§"/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6269080-C2B0-EF48-34D5-A027420E8275}"/>
              </a:ext>
            </a:extLst>
          </p:cNvPr>
          <p:cNvSpPr/>
          <p:nvPr userDrawn="1"/>
        </p:nvSpPr>
        <p:spPr>
          <a:xfrm>
            <a:off x="9233945" y="0"/>
            <a:ext cx="2961805" cy="6858000"/>
          </a:xfrm>
          <a:prstGeom prst="rect">
            <a:avLst/>
          </a:prstGeom>
          <a:solidFill>
            <a:srgbClr val="D2B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F570CED0-74E2-0646-E8FF-D6A35D6795A0}"/>
              </a:ext>
            </a:extLst>
          </p:cNvPr>
          <p:cNvCxnSpPr>
            <a:cxnSpLocks/>
          </p:cNvCxnSpPr>
          <p:nvPr userDrawn="1"/>
        </p:nvCxnSpPr>
        <p:spPr>
          <a:xfrm>
            <a:off x="599891" y="543034"/>
            <a:ext cx="0" cy="235899"/>
          </a:xfrm>
          <a:prstGeom prst="line">
            <a:avLst/>
          </a:prstGeom>
          <a:ln w="38100">
            <a:solidFill>
              <a:srgbClr val="D2B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object 8">
            <a:extLst>
              <a:ext uri="{FF2B5EF4-FFF2-40B4-BE49-F238E27FC236}">
                <a16:creationId xmlns:a16="http://schemas.microsoft.com/office/drawing/2014/main" id="{3A4AD7B5-9A57-0627-9681-691C83FCE98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45337" y="5759008"/>
            <a:ext cx="1799973" cy="612000"/>
          </a:xfrm>
          <a:prstGeom prst="rect">
            <a:avLst/>
          </a:prstGeom>
        </p:spPr>
      </p:pic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01E68668-E025-9CA3-ADD6-9BCB91ADD84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03389" y="555175"/>
            <a:ext cx="7868171" cy="62947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INSERT TITLE </a:t>
            </a:r>
            <a:br>
              <a:rPr lang="en-GB"/>
            </a:br>
            <a:r>
              <a:rPr lang="en-GB"/>
              <a:t>OVER TWO LINES</a:t>
            </a:r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82EC3C8-3E41-9C68-973E-AD1D05466746}"/>
              </a:ext>
            </a:extLst>
          </p:cNvPr>
          <p:cNvCxnSpPr>
            <a:cxnSpLocks/>
          </p:cNvCxnSpPr>
          <p:nvPr userDrawn="1"/>
        </p:nvCxnSpPr>
        <p:spPr>
          <a:xfrm>
            <a:off x="599891" y="530258"/>
            <a:ext cx="0" cy="654391"/>
          </a:xfrm>
          <a:prstGeom prst="line">
            <a:avLst/>
          </a:prstGeom>
          <a:ln w="38100">
            <a:solidFill>
              <a:srgbClr val="D2B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46682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column -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DA9CF219-E594-5E46-1AFA-878BBFC2B9C1}"/>
              </a:ext>
            </a:extLst>
          </p:cNvPr>
          <p:cNvSpPr/>
          <p:nvPr userDrawn="1"/>
        </p:nvSpPr>
        <p:spPr>
          <a:xfrm>
            <a:off x="1" y="1253414"/>
            <a:ext cx="7594600" cy="5614780"/>
          </a:xfrm>
          <a:prstGeom prst="rect">
            <a:avLst/>
          </a:prstGeom>
          <a:solidFill>
            <a:srgbClr val="D2B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EAB73BE-519A-0C66-8280-7697234929BF}"/>
              </a:ext>
            </a:extLst>
          </p:cNvPr>
          <p:cNvSpPr/>
          <p:nvPr userDrawn="1"/>
        </p:nvSpPr>
        <p:spPr>
          <a:xfrm>
            <a:off x="6633467" y="553228"/>
            <a:ext cx="5030819" cy="460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356259A-1566-7E3B-C0EA-20EECD3886B2}"/>
              </a:ext>
            </a:extLst>
          </p:cNvPr>
          <p:cNvCxnSpPr>
            <a:cxnSpLocks/>
          </p:cNvCxnSpPr>
          <p:nvPr userDrawn="1"/>
        </p:nvCxnSpPr>
        <p:spPr>
          <a:xfrm>
            <a:off x="6921318" y="772913"/>
            <a:ext cx="0" cy="235899"/>
          </a:xfrm>
          <a:prstGeom prst="line">
            <a:avLst/>
          </a:prstGeom>
          <a:ln w="38100">
            <a:solidFill>
              <a:srgbClr val="D2B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32AE4F13-3574-1688-BE83-64ECD956957B}"/>
              </a:ext>
            </a:extLst>
          </p:cNvPr>
          <p:cNvCxnSpPr>
            <a:cxnSpLocks/>
          </p:cNvCxnSpPr>
          <p:nvPr userDrawn="1"/>
        </p:nvCxnSpPr>
        <p:spPr>
          <a:xfrm>
            <a:off x="6614230" y="553228"/>
            <a:ext cx="0" cy="4598381"/>
          </a:xfrm>
          <a:prstGeom prst="line">
            <a:avLst/>
          </a:prstGeom>
          <a:ln w="38100">
            <a:solidFill>
              <a:srgbClr val="8A1A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402DFAD9-6F5F-F5A6-E4CE-3026F849BD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21318" y="1695760"/>
            <a:ext cx="4406062" cy="292100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D2BCFF"/>
              </a:buClr>
              <a:buSzTx/>
              <a:buFont typeface="Wingdings" pitchFamily="2" charset="2"/>
              <a:buChar char="§"/>
              <a:tabLst/>
              <a:defRPr sz="1800" b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>
                <a:effectLst/>
                <a:latin typeface="Arial" panose="020B0604020202020204" pitchFamily="34" charset="0"/>
              </a:rPr>
              <a:t>Insert body copy</a:t>
            </a:r>
          </a:p>
        </p:txBody>
      </p:sp>
      <p:pic>
        <p:nvPicPr>
          <p:cNvPr id="18" name="object 8">
            <a:extLst>
              <a:ext uri="{FF2B5EF4-FFF2-40B4-BE49-F238E27FC236}">
                <a16:creationId xmlns:a16="http://schemas.microsoft.com/office/drawing/2014/main" id="{6F327D96-0909-93C8-0557-31839FA49CA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45337" y="5759008"/>
            <a:ext cx="1799973" cy="612000"/>
          </a:xfrm>
          <a:prstGeom prst="rect">
            <a:avLst/>
          </a:prstGeom>
        </p:spPr>
      </p:pic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9DF72938-EBC2-5F5D-6D70-515674E7A3B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028256" y="775701"/>
            <a:ext cx="4299118" cy="62947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INSERT TITLE </a:t>
            </a:r>
            <a:br>
              <a:rPr lang="en-GB"/>
            </a:br>
            <a:r>
              <a:rPr lang="en-GB"/>
              <a:t>OVER TWO LINES</a:t>
            </a:r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77574E2-C468-3BE7-115A-98ED78BD9465}"/>
              </a:ext>
            </a:extLst>
          </p:cNvPr>
          <p:cNvCxnSpPr>
            <a:cxnSpLocks/>
          </p:cNvCxnSpPr>
          <p:nvPr userDrawn="1"/>
        </p:nvCxnSpPr>
        <p:spPr>
          <a:xfrm>
            <a:off x="6924757" y="750784"/>
            <a:ext cx="0" cy="654391"/>
          </a:xfrm>
          <a:prstGeom prst="line">
            <a:avLst/>
          </a:prstGeom>
          <a:ln w="38100">
            <a:solidFill>
              <a:srgbClr val="D2B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33911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column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337AEAB-F21E-B344-71DD-152B54BE77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9891" y="2885365"/>
            <a:ext cx="3834470" cy="3074244"/>
          </a:xfrm>
          <a:prstGeom prst="rect">
            <a:avLst/>
          </a:prstGeom>
        </p:spPr>
        <p:txBody>
          <a:bodyPr lIns="0"/>
          <a:lstStyle>
            <a:lvl1pPr>
              <a:buClr>
                <a:srgbClr val="D2BCFF"/>
              </a:buClr>
              <a:buFont typeface="Wingdings" pitchFamily="2" charset="2"/>
              <a:buChar char="§"/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D2BCFF"/>
              </a:buClr>
              <a:buFont typeface="Wingdings" pitchFamily="2" charset="2"/>
              <a:buChar char="§"/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D2BCFF"/>
              </a:buClr>
              <a:buFont typeface="Wingdings" pitchFamily="2" charset="2"/>
              <a:buChar char="§"/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rgbClr val="D2BCFF"/>
              </a:buClr>
              <a:buFont typeface="Wingdings" pitchFamily="2" charset="2"/>
              <a:buChar char="§"/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rgbClr val="D2BCFF"/>
              </a:buClr>
              <a:buFont typeface="Wingdings" pitchFamily="2" charset="2"/>
              <a:buChar char="§"/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6269080-C2B0-EF48-34D5-A027420E8275}"/>
              </a:ext>
            </a:extLst>
          </p:cNvPr>
          <p:cNvSpPr/>
          <p:nvPr userDrawn="1"/>
        </p:nvSpPr>
        <p:spPr>
          <a:xfrm>
            <a:off x="9233945" y="0"/>
            <a:ext cx="2961805" cy="6858000"/>
          </a:xfrm>
          <a:prstGeom prst="rect">
            <a:avLst/>
          </a:prstGeom>
          <a:solidFill>
            <a:srgbClr val="D2B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F570CED0-74E2-0646-E8FF-D6A35D6795A0}"/>
              </a:ext>
            </a:extLst>
          </p:cNvPr>
          <p:cNvCxnSpPr>
            <a:cxnSpLocks/>
          </p:cNvCxnSpPr>
          <p:nvPr userDrawn="1"/>
        </p:nvCxnSpPr>
        <p:spPr>
          <a:xfrm>
            <a:off x="599891" y="543034"/>
            <a:ext cx="0" cy="235899"/>
          </a:xfrm>
          <a:prstGeom prst="line">
            <a:avLst/>
          </a:prstGeom>
          <a:ln w="38100">
            <a:solidFill>
              <a:srgbClr val="D2B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object 8">
            <a:extLst>
              <a:ext uri="{FF2B5EF4-FFF2-40B4-BE49-F238E27FC236}">
                <a16:creationId xmlns:a16="http://schemas.microsoft.com/office/drawing/2014/main" id="{3A4AD7B5-9A57-0627-9681-691C83FCE98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45337" y="5759008"/>
            <a:ext cx="1799973" cy="612000"/>
          </a:xfrm>
          <a:prstGeom prst="rect">
            <a:avLst/>
          </a:prstGeom>
        </p:spPr>
      </p:pic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01E68668-E025-9CA3-ADD6-9BCB91ADD84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03389" y="555175"/>
            <a:ext cx="7868171" cy="62947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INSERT TITLE </a:t>
            </a:r>
            <a:br>
              <a:rPr lang="en-GB"/>
            </a:br>
            <a:r>
              <a:rPr lang="en-GB"/>
              <a:t>OVER TWO LINES</a:t>
            </a:r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82EC3C8-3E41-9C68-973E-AD1D05466746}"/>
              </a:ext>
            </a:extLst>
          </p:cNvPr>
          <p:cNvCxnSpPr>
            <a:cxnSpLocks/>
          </p:cNvCxnSpPr>
          <p:nvPr userDrawn="1"/>
        </p:nvCxnSpPr>
        <p:spPr>
          <a:xfrm>
            <a:off x="599891" y="530258"/>
            <a:ext cx="0" cy="654391"/>
          </a:xfrm>
          <a:prstGeom prst="line">
            <a:avLst/>
          </a:prstGeom>
          <a:ln w="38100">
            <a:solidFill>
              <a:srgbClr val="D2B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8E192362-F1DB-612C-C9E3-CC0AB706B0C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99890" y="1419984"/>
            <a:ext cx="7971676" cy="126459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600"/>
            </a:lvl1pPr>
            <a:lvl5pPr marL="2049462" indent="-171450">
              <a:buFont typeface="Arial" panose="020B0604020202020204" pitchFamily="34" charset="0"/>
              <a:buChar char="•"/>
              <a:defRPr/>
            </a:lvl5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>
                <a:effectLst/>
                <a:latin typeface="Arial" panose="020B0604020202020204" pitchFamily="34" charset="0"/>
              </a:rPr>
              <a:t>Insert large body copy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8208AC8-F425-352A-3EBE-10B1B15D82D2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4737117" y="2885365"/>
            <a:ext cx="3834470" cy="3074244"/>
          </a:xfrm>
          <a:prstGeom prst="rect">
            <a:avLst/>
          </a:prstGeom>
        </p:spPr>
        <p:txBody>
          <a:bodyPr lIns="0"/>
          <a:lstStyle>
            <a:lvl1pPr>
              <a:buClr>
                <a:srgbClr val="D2BCFF"/>
              </a:buClr>
              <a:buFont typeface="Wingdings" pitchFamily="2" charset="2"/>
              <a:buChar char="§"/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D2BCFF"/>
              </a:buClr>
              <a:buFont typeface="Wingdings" pitchFamily="2" charset="2"/>
              <a:buChar char="§"/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D2BCFF"/>
              </a:buClr>
              <a:buFont typeface="Wingdings" pitchFamily="2" charset="2"/>
              <a:buChar char="§"/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rgbClr val="D2BCFF"/>
              </a:buClr>
              <a:buFont typeface="Wingdings" pitchFamily="2" charset="2"/>
              <a:buChar char="§"/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rgbClr val="D2BCFF"/>
              </a:buClr>
              <a:buFont typeface="Wingdings" pitchFamily="2" charset="2"/>
              <a:buChar char="§"/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8091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iple column - 1">
    <p:bg>
      <p:bgPr>
        <a:solidFill>
          <a:srgbClr val="D2B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972DCAF-C011-C16E-A55C-B9C81E735730}"/>
              </a:ext>
            </a:extLst>
          </p:cNvPr>
          <p:cNvSpPr/>
          <p:nvPr userDrawn="1"/>
        </p:nvSpPr>
        <p:spPr>
          <a:xfrm>
            <a:off x="4339435" y="1193092"/>
            <a:ext cx="3508306" cy="41928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8508B65-6509-DB25-465C-A380E9E1BFBB}"/>
              </a:ext>
            </a:extLst>
          </p:cNvPr>
          <p:cNvSpPr/>
          <p:nvPr userDrawn="1"/>
        </p:nvSpPr>
        <p:spPr>
          <a:xfrm>
            <a:off x="595068" y="1193092"/>
            <a:ext cx="3508306" cy="41928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0A1D900-D22B-1B19-A4E8-E7A84FA856C5}"/>
              </a:ext>
            </a:extLst>
          </p:cNvPr>
          <p:cNvSpPr/>
          <p:nvPr userDrawn="1"/>
        </p:nvSpPr>
        <p:spPr>
          <a:xfrm>
            <a:off x="8083800" y="1193092"/>
            <a:ext cx="3508306" cy="41928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>
              <a:effectLst/>
              <a:latin typeface="Arial" panose="020B0604020202020204" pitchFamily="34" charset="0"/>
            </a:endParaRPr>
          </a:p>
        </p:txBody>
      </p:sp>
      <p:pic>
        <p:nvPicPr>
          <p:cNvPr id="22" name="object 8">
            <a:extLst>
              <a:ext uri="{FF2B5EF4-FFF2-40B4-BE49-F238E27FC236}">
                <a16:creationId xmlns:a16="http://schemas.microsoft.com/office/drawing/2014/main" id="{B488729E-3DDE-B100-31AD-5D8AFE1C402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45337" y="5759008"/>
            <a:ext cx="1799973" cy="612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AF2F9C-3FB4-308E-1067-0349B12E9C94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349520" y="2503357"/>
            <a:ext cx="2938073" cy="2548327"/>
          </a:xfrm>
          <a:prstGeom prst="rect">
            <a:avLst/>
          </a:prstGeom>
        </p:spPr>
        <p:txBody>
          <a:bodyPr lIns="0"/>
          <a:lstStyle>
            <a:lvl1pPr>
              <a:buClr>
                <a:srgbClr val="D2BCFF"/>
              </a:buClr>
              <a:buFont typeface="Wingdings" pitchFamily="2" charset="2"/>
              <a:buChar char="§"/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D2BCFF"/>
              </a:buClr>
              <a:buFont typeface="Wingdings" pitchFamily="2" charset="2"/>
              <a:buChar char="§"/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D2BCFF"/>
              </a:buClr>
              <a:buFont typeface="Wingdings" pitchFamily="2" charset="2"/>
              <a:buChar char="§"/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rgbClr val="D2BCFF"/>
              </a:buClr>
              <a:buFont typeface="Wingdings" pitchFamily="2" charset="2"/>
              <a:buChar char="§"/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rgbClr val="D2BCFF"/>
              </a:buClr>
              <a:buFont typeface="Wingdings" pitchFamily="2" charset="2"/>
              <a:buChar char="§"/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B4D35C9B-0FEA-0918-A8C5-ED22D755190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349521" y="1514694"/>
            <a:ext cx="1124264" cy="69704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anchor="t"/>
          <a:lstStyle>
            <a:lvl1pPr marL="0" indent="0" algn="r">
              <a:buNone/>
              <a:defRPr sz="1600"/>
            </a:lvl1pPr>
          </a:lstStyle>
          <a:p>
            <a:endParaRPr lang="en-US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3C0B1C6D-B8B8-6696-F51C-DE16A10FC45E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626963" y="2460744"/>
            <a:ext cx="2938073" cy="2548327"/>
          </a:xfrm>
          <a:prstGeom prst="rect">
            <a:avLst/>
          </a:prstGeom>
        </p:spPr>
        <p:txBody>
          <a:bodyPr lIns="0"/>
          <a:lstStyle>
            <a:lvl1pPr>
              <a:buClr>
                <a:srgbClr val="D2BCFF"/>
              </a:buClr>
              <a:buFont typeface="Wingdings" pitchFamily="2" charset="2"/>
              <a:buChar char="§"/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D2BCFF"/>
              </a:buClr>
              <a:buFont typeface="Wingdings" pitchFamily="2" charset="2"/>
              <a:buChar char="§"/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D2BCFF"/>
              </a:buClr>
              <a:buFont typeface="Wingdings" pitchFamily="2" charset="2"/>
              <a:buChar char="§"/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rgbClr val="D2BCFF"/>
              </a:buClr>
              <a:buFont typeface="Wingdings" pitchFamily="2" charset="2"/>
              <a:buChar char="§"/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rgbClr val="D2BCFF"/>
              </a:buClr>
              <a:buFont typeface="Wingdings" pitchFamily="2" charset="2"/>
              <a:buChar char="§"/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D3BC7E04-D8AE-3BF8-D1D8-DA23ECCD3C6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626964" y="1472081"/>
            <a:ext cx="1124264" cy="69704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anchor="t"/>
          <a:lstStyle>
            <a:lvl1pPr marL="0" indent="0" algn="r">
              <a:buNone/>
              <a:defRPr sz="1600"/>
            </a:lvl1pPr>
          </a:lstStyle>
          <a:p>
            <a:endParaRPr lang="en-US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78821E5-F926-54B7-5625-87673D7D7B57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904407" y="2460744"/>
            <a:ext cx="2938073" cy="2548327"/>
          </a:xfrm>
          <a:prstGeom prst="rect">
            <a:avLst/>
          </a:prstGeom>
        </p:spPr>
        <p:txBody>
          <a:bodyPr lIns="0"/>
          <a:lstStyle>
            <a:lvl1pPr>
              <a:buClr>
                <a:srgbClr val="D2BCFF"/>
              </a:buClr>
              <a:buFont typeface="Wingdings" pitchFamily="2" charset="2"/>
              <a:buChar char="§"/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D2BCFF"/>
              </a:buClr>
              <a:buFont typeface="Wingdings" pitchFamily="2" charset="2"/>
              <a:buChar char="§"/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D2BCFF"/>
              </a:buClr>
              <a:buFont typeface="Wingdings" pitchFamily="2" charset="2"/>
              <a:buChar char="§"/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rgbClr val="D2BCFF"/>
              </a:buClr>
              <a:buFont typeface="Wingdings" pitchFamily="2" charset="2"/>
              <a:buChar char="§"/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rgbClr val="D2BCFF"/>
              </a:buClr>
              <a:buFont typeface="Wingdings" pitchFamily="2" charset="2"/>
              <a:buChar char="§"/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E1FFD31A-BDE2-8F0A-473F-A717FBA6175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04408" y="1472081"/>
            <a:ext cx="1124264" cy="69704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anchor="t"/>
          <a:lstStyle>
            <a:lvl1pPr marL="0" indent="0" algn="r">
              <a:buNone/>
              <a:defRPr sz="1600"/>
            </a:lvl1pPr>
          </a:lstStyle>
          <a:p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B712B11-2297-0231-5BC5-763927456327}"/>
              </a:ext>
            </a:extLst>
          </p:cNvPr>
          <p:cNvCxnSpPr>
            <a:cxnSpLocks/>
          </p:cNvCxnSpPr>
          <p:nvPr userDrawn="1"/>
        </p:nvCxnSpPr>
        <p:spPr>
          <a:xfrm>
            <a:off x="593226" y="1193092"/>
            <a:ext cx="0" cy="4206053"/>
          </a:xfrm>
          <a:prstGeom prst="line">
            <a:avLst/>
          </a:prstGeom>
          <a:ln w="38100">
            <a:solidFill>
              <a:srgbClr val="8A1A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6109BFA-03D0-5CFB-E8A3-69AD00A5B768}"/>
              </a:ext>
            </a:extLst>
          </p:cNvPr>
          <p:cNvCxnSpPr>
            <a:cxnSpLocks/>
          </p:cNvCxnSpPr>
          <p:nvPr userDrawn="1"/>
        </p:nvCxnSpPr>
        <p:spPr>
          <a:xfrm>
            <a:off x="4339435" y="1193092"/>
            <a:ext cx="0" cy="4204940"/>
          </a:xfrm>
          <a:prstGeom prst="line">
            <a:avLst/>
          </a:prstGeom>
          <a:ln w="38100">
            <a:solidFill>
              <a:srgbClr val="8A1A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3567903-53E9-BDB7-5192-844556300ECF}"/>
              </a:ext>
            </a:extLst>
          </p:cNvPr>
          <p:cNvCxnSpPr>
            <a:cxnSpLocks/>
          </p:cNvCxnSpPr>
          <p:nvPr userDrawn="1"/>
        </p:nvCxnSpPr>
        <p:spPr>
          <a:xfrm>
            <a:off x="8083800" y="1180979"/>
            <a:ext cx="0" cy="4204940"/>
          </a:xfrm>
          <a:prstGeom prst="line">
            <a:avLst/>
          </a:prstGeom>
          <a:ln w="38100">
            <a:solidFill>
              <a:srgbClr val="8A1A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54EBD7BA-C69F-FDC7-2CF8-8DBCB99892D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21116" y="635683"/>
            <a:ext cx="10870990" cy="210982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20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INSERT TITLE</a:t>
            </a:r>
            <a:endParaRPr lang="en-US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EF4B530-8C3E-1415-0314-6CE01B209FD9}"/>
              </a:ext>
            </a:extLst>
          </p:cNvPr>
          <p:cNvCxnSpPr>
            <a:cxnSpLocks/>
          </p:cNvCxnSpPr>
          <p:nvPr userDrawn="1"/>
        </p:nvCxnSpPr>
        <p:spPr>
          <a:xfrm>
            <a:off x="599891" y="620153"/>
            <a:ext cx="0" cy="235899"/>
          </a:xfrm>
          <a:prstGeom prst="line">
            <a:avLst/>
          </a:prstGeom>
          <a:ln w="38100">
            <a:solidFill>
              <a:srgbClr val="B291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11103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8">
            <a:extLst>
              <a:ext uri="{FF2B5EF4-FFF2-40B4-BE49-F238E27FC236}">
                <a16:creationId xmlns:a16="http://schemas.microsoft.com/office/drawing/2014/main" id="{128848BA-5E9D-30B0-9881-9CE350C0EB7D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45337" y="5759008"/>
            <a:ext cx="1799973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9756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Imag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A0C40EB-8CEC-A90D-030C-EA775E5F2A53}"/>
              </a:ext>
            </a:extLst>
          </p:cNvPr>
          <p:cNvSpPr/>
          <p:nvPr userDrawn="1"/>
        </p:nvSpPr>
        <p:spPr>
          <a:xfrm>
            <a:off x="1" y="0"/>
            <a:ext cx="12195750" cy="1346884"/>
          </a:xfrm>
          <a:prstGeom prst="rect">
            <a:avLst/>
          </a:prstGeom>
          <a:solidFill>
            <a:srgbClr val="D2B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80DBD24F-5C8D-CCAE-545F-BD6AFED8983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0099" y="635683"/>
            <a:ext cx="10870990" cy="210982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20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INSERT TITLE</a:t>
            </a:r>
            <a:endParaRPr lang="en-US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F570CED0-74E2-0646-E8FF-D6A35D6795A0}"/>
              </a:ext>
            </a:extLst>
          </p:cNvPr>
          <p:cNvCxnSpPr>
            <a:cxnSpLocks/>
          </p:cNvCxnSpPr>
          <p:nvPr userDrawn="1"/>
        </p:nvCxnSpPr>
        <p:spPr>
          <a:xfrm>
            <a:off x="599891" y="620153"/>
            <a:ext cx="0" cy="235899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object 8">
            <a:extLst>
              <a:ext uri="{FF2B5EF4-FFF2-40B4-BE49-F238E27FC236}">
                <a16:creationId xmlns:a16="http://schemas.microsoft.com/office/drawing/2014/main" id="{B488729E-3DDE-B100-31AD-5D8AFE1C402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45337" y="5759008"/>
            <a:ext cx="1799973" cy="612000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F952E3-7947-2A3B-DD66-4D670E9C06E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773987" y="1982567"/>
            <a:ext cx="6643688" cy="3844925"/>
          </a:xfrm>
          <a:prstGeom prst="rect">
            <a:avLst/>
          </a:prstGeom>
          <a:solidFill>
            <a:schemeClr val="bg2"/>
          </a:solid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73667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iple column + Image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A0C40EB-8CEC-A90D-030C-EA775E5F2A53}"/>
              </a:ext>
            </a:extLst>
          </p:cNvPr>
          <p:cNvSpPr/>
          <p:nvPr userDrawn="1"/>
        </p:nvSpPr>
        <p:spPr>
          <a:xfrm>
            <a:off x="1" y="0"/>
            <a:ext cx="8070761" cy="1791478"/>
          </a:xfrm>
          <a:prstGeom prst="rect">
            <a:avLst/>
          </a:prstGeom>
          <a:solidFill>
            <a:srgbClr val="D2B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object 8">
            <a:extLst>
              <a:ext uri="{FF2B5EF4-FFF2-40B4-BE49-F238E27FC236}">
                <a16:creationId xmlns:a16="http://schemas.microsoft.com/office/drawing/2014/main" id="{B488729E-3DDE-B100-31AD-5D8AFE1C402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45337" y="5759008"/>
            <a:ext cx="1799973" cy="612000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F237275-F21E-ADF5-EC5A-D9505941D1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9891" y="2313991"/>
            <a:ext cx="3503483" cy="3071927"/>
          </a:xfrm>
          <a:prstGeom prst="rect">
            <a:avLst/>
          </a:prstGeom>
        </p:spPr>
        <p:txBody>
          <a:bodyPr lIns="0"/>
          <a:lstStyle>
            <a:lvl1pPr>
              <a:buClr>
                <a:srgbClr val="D2BCFF"/>
              </a:buClr>
              <a:buFont typeface="Wingdings" pitchFamily="2" charset="2"/>
              <a:buChar char="§"/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D2BCFF"/>
              </a:buClr>
              <a:buFont typeface="Wingdings" pitchFamily="2" charset="2"/>
              <a:buChar char="§"/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D2BCFF"/>
              </a:buClr>
              <a:buFont typeface="Wingdings" pitchFamily="2" charset="2"/>
              <a:buChar char="§"/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rgbClr val="D2BCFF"/>
              </a:buClr>
              <a:buFont typeface="Wingdings" pitchFamily="2" charset="2"/>
              <a:buChar char="§"/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rgbClr val="D2BCFF"/>
              </a:buClr>
              <a:buFont typeface="Wingdings" pitchFamily="2" charset="2"/>
              <a:buChar char="§"/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083023B-2B9B-E72B-AEEA-3102B9827C61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406144" y="2313991"/>
            <a:ext cx="3374888" cy="3071928"/>
          </a:xfrm>
          <a:prstGeom prst="rect">
            <a:avLst/>
          </a:prstGeom>
        </p:spPr>
        <p:txBody>
          <a:bodyPr lIns="0"/>
          <a:lstStyle>
            <a:lvl1pPr>
              <a:buClr>
                <a:srgbClr val="D2BCFF"/>
              </a:buClr>
              <a:buFont typeface="Wingdings" pitchFamily="2" charset="2"/>
              <a:buChar char="§"/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D2BCFF"/>
              </a:buClr>
              <a:buFont typeface="Wingdings" pitchFamily="2" charset="2"/>
              <a:buChar char="§"/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D2BCFF"/>
              </a:buClr>
              <a:buFont typeface="Wingdings" pitchFamily="2" charset="2"/>
              <a:buChar char="§"/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rgbClr val="D2BCFF"/>
              </a:buClr>
              <a:buFont typeface="Wingdings" pitchFamily="2" charset="2"/>
              <a:buChar char="§"/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rgbClr val="D2BCFF"/>
              </a:buClr>
              <a:buFont typeface="Wingdings" pitchFamily="2" charset="2"/>
              <a:buChar char="§"/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AF2F9C-3FB4-308E-1067-0349B12E9C94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083800" y="2313989"/>
            <a:ext cx="3508306" cy="3071929"/>
          </a:xfrm>
          <a:prstGeom prst="rect">
            <a:avLst/>
          </a:prstGeom>
        </p:spPr>
        <p:txBody>
          <a:bodyPr lIns="0"/>
          <a:lstStyle>
            <a:lvl1pPr>
              <a:buClr>
                <a:srgbClr val="D2BCFF"/>
              </a:buClr>
              <a:buFont typeface="Wingdings" pitchFamily="2" charset="2"/>
              <a:buChar char="§"/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D2BCFF"/>
              </a:buClr>
              <a:buFont typeface="Wingdings" pitchFamily="2" charset="2"/>
              <a:buChar char="§"/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D2BCFF"/>
              </a:buClr>
              <a:buFont typeface="Wingdings" pitchFamily="2" charset="2"/>
              <a:buChar char="§"/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rgbClr val="D2BCFF"/>
              </a:buClr>
              <a:buFont typeface="Wingdings" pitchFamily="2" charset="2"/>
              <a:buChar char="§"/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rgbClr val="D2BCFF"/>
              </a:buClr>
              <a:buFont typeface="Wingdings" pitchFamily="2" charset="2"/>
              <a:buChar char="§"/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" name="Picture Placeholder 10">
            <a:extLst>
              <a:ext uri="{FF2B5EF4-FFF2-40B4-BE49-F238E27FC236}">
                <a16:creationId xmlns:a16="http://schemas.microsoft.com/office/drawing/2014/main" id="{8FC7411E-8035-D31B-D5A1-4EE51381F7E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070762" y="1"/>
            <a:ext cx="4108199" cy="179147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anchor="t"/>
          <a:lstStyle>
            <a:lvl1pPr marL="0" indent="0" algn="r">
              <a:buNone/>
              <a:defRPr sz="1600"/>
            </a:lvl1pPr>
          </a:lstStyle>
          <a:p>
            <a:endParaRPr lang="en-US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5DE2CB00-06A2-74DA-ADB7-57EED7A23E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3389" y="555175"/>
            <a:ext cx="7868197" cy="629474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INSERT TITLE </a:t>
            </a:r>
            <a:br>
              <a:rPr lang="en-GB"/>
            </a:br>
            <a:r>
              <a:rPr lang="en-GB"/>
              <a:t>OVER TWO LINES</a:t>
            </a:r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6CD8572-B777-52F3-5777-4D4337014BF6}"/>
              </a:ext>
            </a:extLst>
          </p:cNvPr>
          <p:cNvCxnSpPr>
            <a:cxnSpLocks/>
          </p:cNvCxnSpPr>
          <p:nvPr userDrawn="1"/>
        </p:nvCxnSpPr>
        <p:spPr>
          <a:xfrm>
            <a:off x="599891" y="530258"/>
            <a:ext cx="0" cy="65439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31175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ver slide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FB601C8-E41C-D35F-F17F-414E187921A1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E3D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E51E912-9AE3-A858-8F2D-09AA0ACA0E9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46347" y="1734078"/>
            <a:ext cx="5115450" cy="1184082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4500" b="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GB"/>
              <a:t>Title goes here </a:t>
            </a:r>
            <a:br>
              <a:rPr lang="en-GB"/>
            </a:br>
            <a:r>
              <a:rPr lang="en-GB"/>
              <a:t>over two lines</a:t>
            </a:r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FB3D090-AB0F-708A-33B3-22E74351F0E1}"/>
              </a:ext>
            </a:extLst>
          </p:cNvPr>
          <p:cNvSpPr txBox="1"/>
          <p:nvPr/>
        </p:nvSpPr>
        <p:spPr>
          <a:xfrm>
            <a:off x="1346346" y="1179326"/>
            <a:ext cx="4244975" cy="52322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2800" b="1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INNOVATE UK</a:t>
            </a:r>
          </a:p>
        </p:txBody>
      </p:sp>
      <p:pic>
        <p:nvPicPr>
          <p:cNvPr id="37" name="Graphic 36">
            <a:extLst>
              <a:ext uri="{FF2B5EF4-FFF2-40B4-BE49-F238E27FC236}">
                <a16:creationId xmlns:a16="http://schemas.microsoft.com/office/drawing/2014/main" id="{33D3D2C2-EA4E-1C15-5296-88FCEDE1619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91715" y="1324885"/>
            <a:ext cx="121883" cy="1593275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460D2EBE-43B6-2CA5-8E72-DD29AC9A2915}"/>
              </a:ext>
            </a:extLst>
          </p:cNvPr>
          <p:cNvGrpSpPr/>
          <p:nvPr/>
        </p:nvGrpSpPr>
        <p:grpSpPr>
          <a:xfrm>
            <a:off x="7544983" y="0"/>
            <a:ext cx="4647017" cy="4548554"/>
            <a:chOff x="7544983" y="0"/>
            <a:chExt cx="4647017" cy="4548554"/>
          </a:xfrm>
          <a:solidFill>
            <a:srgbClr val="8A1A9B"/>
          </a:solidFill>
        </p:grpSpPr>
        <p:pic>
          <p:nvPicPr>
            <p:cNvPr id="35" name="Graphic 34">
              <a:extLst>
                <a:ext uri="{FF2B5EF4-FFF2-40B4-BE49-F238E27FC236}">
                  <a16:creationId xmlns:a16="http://schemas.microsoft.com/office/drawing/2014/main" id="{CF173949-80D7-F947-F455-07597AC0615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18446"/>
            <a:stretch>
              <a:fillRect/>
            </a:stretch>
          </p:blipFill>
          <p:spPr>
            <a:xfrm rot="10800000">
              <a:off x="7544983" y="0"/>
              <a:ext cx="4647015" cy="4548554"/>
            </a:xfrm>
            <a:prstGeom prst="rect">
              <a:avLst/>
            </a:prstGeom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DEDBE3D-FD0E-919E-1430-BF4DE0895878}"/>
                </a:ext>
              </a:extLst>
            </p:cNvPr>
            <p:cNvSpPr/>
            <p:nvPr/>
          </p:nvSpPr>
          <p:spPr>
            <a:xfrm rot="10800000">
              <a:off x="9401503" y="0"/>
              <a:ext cx="2790497" cy="94785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object 8">
            <a:extLst>
              <a:ext uri="{FF2B5EF4-FFF2-40B4-BE49-F238E27FC236}">
                <a16:creationId xmlns:a16="http://schemas.microsoft.com/office/drawing/2014/main" id="{E0EAB639-55AB-7D70-4AF5-B0DB84C19FB5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45337" y="5759008"/>
            <a:ext cx="1799973" cy="612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D7DB3EA-6D51-65BF-D70B-05E0F8594ABC}"/>
              </a:ext>
            </a:extLst>
          </p:cNvPr>
          <p:cNvSpPr txBox="1"/>
          <p:nvPr userDrawn="1"/>
        </p:nvSpPr>
        <p:spPr>
          <a:xfrm>
            <a:off x="1346346" y="1179326"/>
            <a:ext cx="4244975" cy="52322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2800" b="1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INNOVATE UK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A8C04D9-1902-5975-0CC8-4F8FBB70E92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91715" y="1324885"/>
            <a:ext cx="121883" cy="1593275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222BA6FE-CA6D-C3E6-B677-3991CE4D4E8E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7544983" y="0"/>
            <a:ext cx="4647017" cy="4548554"/>
            <a:chOff x="7544983" y="0"/>
            <a:chExt cx="4647017" cy="4548554"/>
          </a:xfrm>
          <a:solidFill>
            <a:srgbClr val="8A1A9B"/>
          </a:solidFill>
        </p:grpSpPr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96587BE8-B072-E9C5-03E0-68BFDF4CC4B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18446"/>
            <a:stretch>
              <a:fillRect/>
            </a:stretch>
          </p:blipFill>
          <p:spPr>
            <a:xfrm rot="10800000">
              <a:off x="7544983" y="0"/>
              <a:ext cx="4647015" cy="4548554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15DF0F4-D54E-9FB9-9C76-340E43ABB24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 rot="10800000">
              <a:off x="9401503" y="0"/>
              <a:ext cx="2790497" cy="94785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3" name="object 8">
            <a:extLst>
              <a:ext uri="{FF2B5EF4-FFF2-40B4-BE49-F238E27FC236}">
                <a16:creationId xmlns:a16="http://schemas.microsoft.com/office/drawing/2014/main" id="{722613AF-D9C2-D24F-7242-934C5D8F8E4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45337" y="5759008"/>
            <a:ext cx="1799973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787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rospectus front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CE500695-AAED-6EB9-63B5-0E68BBAABFA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589" b="25827"/>
          <a:stretch>
            <a:fillRect/>
          </a:stretch>
        </p:blipFill>
        <p:spPr>
          <a:xfrm>
            <a:off x="-2692" y="0"/>
            <a:ext cx="12194692" cy="6858000"/>
          </a:xfrm>
          <a:prstGeom prst="rect">
            <a:avLst/>
          </a:prstGeom>
        </p:spPr>
      </p:pic>
      <p:pic>
        <p:nvPicPr>
          <p:cNvPr id="12" name="object 8">
            <a:extLst>
              <a:ext uri="{FF2B5EF4-FFF2-40B4-BE49-F238E27FC236}">
                <a16:creationId xmlns:a16="http://schemas.microsoft.com/office/drawing/2014/main" id="{BCDF9BF2-C3DC-0BE5-5F24-8BC28E72C0D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45337" y="5759008"/>
            <a:ext cx="1799973" cy="612000"/>
          </a:xfrm>
          <a:prstGeom prst="rect">
            <a:avLst/>
          </a:prstGeom>
        </p:spPr>
      </p:pic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C5A31BFC-5EA6-88F2-4515-0087D24106D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1" hasCustomPrompt="1"/>
          </p:nvPr>
        </p:nvSpPr>
        <p:spPr>
          <a:xfrm>
            <a:off x="6078379" y="1828207"/>
            <a:ext cx="5633152" cy="1184082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3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Turning Breakthrough</a:t>
            </a:r>
          </a:p>
          <a:p>
            <a:r>
              <a:rPr lang="en-US" dirty="0"/>
              <a:t>Ideas into Industry Giants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A016AB-633B-2F63-ED94-56D01D4B795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096000" y="1179326"/>
            <a:ext cx="4244975" cy="52322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2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INNOVATE UK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52EE1E7-FE2F-C5AD-6BCE-B24159C05CB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41369" y="1324885"/>
            <a:ext cx="121883" cy="1593275"/>
          </a:xfrm>
          <a:prstGeom prst="rect">
            <a:avLst/>
          </a:prstGeom>
        </p:spPr>
      </p:pic>
      <p:pic>
        <p:nvPicPr>
          <p:cNvPr id="3" name="object 8">
            <a:extLst>
              <a:ext uri="{FF2B5EF4-FFF2-40B4-BE49-F238E27FC236}">
                <a16:creationId xmlns:a16="http://schemas.microsoft.com/office/drawing/2014/main" id="{76C114F7-A76B-5419-1FC8-DC63A755693D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45337" y="5775079"/>
            <a:ext cx="1799973" cy="57985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9E6BE83-548A-8365-DDE4-7C03F6757A5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096000" y="1179326"/>
            <a:ext cx="4244975" cy="52322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2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INNOVATE UK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6DADFA57-7E35-60F7-DB79-F52D9E61DA8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41369" y="1324885"/>
            <a:ext cx="121883" cy="159327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F6CA6B6-A20B-92A4-60A5-AEDAC6D8384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35" r="51855"/>
          <a:stretch>
            <a:fillRect/>
          </a:stretch>
        </p:blipFill>
        <p:spPr>
          <a:xfrm>
            <a:off x="0" y="1096856"/>
            <a:ext cx="4769237" cy="577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212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1319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0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5296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821" r:id="rId2"/>
    <p:sldLayoutId id="2147483682" r:id="rId3"/>
    <p:sldLayoutId id="2147483755" r:id="rId4"/>
    <p:sldLayoutId id="2147483761" r:id="rId5"/>
    <p:sldLayoutId id="2147483841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2456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6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5293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7" r:id="rId2"/>
  </p:sldLayoutIdLst>
  <p:transition>
    <p:fade/>
  </p:transition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b="1" kern="1200" spc="-100" baseline="0">
          <a:solidFill>
            <a:schemeClr val="tx1"/>
          </a:solidFill>
          <a:latin typeface="+mj-lt"/>
          <a:ea typeface="Arial Black" panose="020B0604020202020204" pitchFamily="34" charset="0"/>
          <a:cs typeface="Arial Black" panose="020B060402020202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panose="020B0604020202020204" pitchFamily="34" charset="0"/>
          <a:ea typeface="Arial Black" panose="020B0604020202020204" pitchFamily="34" charset="0"/>
          <a:cs typeface="Arial Black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panose="020B0604020202020204" pitchFamily="34" charset="0"/>
          <a:ea typeface="Arial Black" panose="020B0604020202020204" pitchFamily="34" charset="0"/>
          <a:cs typeface="Arial Black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panose="020B0604020202020204" pitchFamily="34" charset="0"/>
          <a:ea typeface="Arial Black" panose="020B0604020202020204" pitchFamily="34" charset="0"/>
          <a:cs typeface="Arial Black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panose="020B0604020202020204" pitchFamily="34" charset="0"/>
          <a:ea typeface="Arial Black" panose="020B0604020202020204" pitchFamily="34" charset="0"/>
          <a:cs typeface="Arial Black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panose="020B0604020202020204" pitchFamily="34" charset="0"/>
          <a:ea typeface="Arial Black" panose="020B0604020202020204" pitchFamily="34" charset="0"/>
          <a:cs typeface="Arial Black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panose="020B0604020202020204" pitchFamily="34" charset="0"/>
          <a:ea typeface="Arial Black" panose="020B0604020202020204" pitchFamily="34" charset="0"/>
          <a:cs typeface="Arial Black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panose="020B0604020202020204" pitchFamily="34" charset="0"/>
          <a:ea typeface="Arial Black" panose="020B0604020202020204" pitchFamily="34" charset="0"/>
          <a:cs typeface="Arial Black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panose="020B0604020202020204" pitchFamily="34" charset="0"/>
          <a:ea typeface="Arial Black" panose="020B0604020202020204" pitchFamily="34" charset="0"/>
          <a:cs typeface="Arial Black" panose="020B0604020202020204" pitchFamily="34" charset="0"/>
        </a:defRPr>
      </a:lvl9pPr>
    </p:titleStyle>
    <p:bodyStyle>
      <a:lvl1pPr marL="457200" indent="-457200" algn="l" rtl="0" eaLnBrk="1" fontAlgn="base" hangingPunct="1">
        <a:spcBef>
          <a:spcPct val="0"/>
        </a:spcBef>
        <a:spcAft>
          <a:spcPct val="0"/>
        </a:spcAft>
        <a:buClr>
          <a:schemeClr val="accent2"/>
        </a:buClr>
        <a:buFont typeface="Arial" panose="020B0604020202020204" pitchFamily="34" charset="0"/>
        <a:buChar char="•"/>
        <a:defRPr sz="2400" b="0" i="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36587" indent="-457200" algn="l" rtl="0" eaLnBrk="1" fontAlgn="base" hangingPunct="1">
        <a:spcBef>
          <a:spcPct val="0"/>
        </a:spcBef>
        <a:spcAft>
          <a:spcPct val="0"/>
        </a:spcAft>
        <a:buClr>
          <a:schemeClr val="accent2"/>
        </a:buClr>
        <a:buFont typeface="Arial" panose="020B0604020202020204" pitchFamily="34" charset="0"/>
        <a:buChar char="•"/>
        <a:defRPr sz="2000" b="0" i="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17562" indent="-457200" algn="l" rtl="0" eaLnBrk="1" fontAlgn="base" hangingPunct="1">
        <a:spcBef>
          <a:spcPct val="0"/>
        </a:spcBef>
        <a:spcAft>
          <a:spcPct val="0"/>
        </a:spcAft>
        <a:buClr>
          <a:schemeClr val="accent2"/>
        </a:buClr>
        <a:buFont typeface="Arial" panose="020B0604020202020204" pitchFamily="34" charset="0"/>
        <a:buChar char="•"/>
        <a:defRPr lang="en-GB" sz="1800" b="0" i="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996950" indent="-457200" algn="l" rtl="0" eaLnBrk="1" fontAlgn="base" hangingPunct="1">
        <a:spcBef>
          <a:spcPct val="0"/>
        </a:spcBef>
        <a:spcAft>
          <a:spcPct val="0"/>
        </a:spcAft>
        <a:buClr>
          <a:schemeClr val="accent2"/>
        </a:buClr>
        <a:buFont typeface="Arial" panose="020B0604020202020204" pitchFamily="34" charset="0"/>
        <a:buChar char="•"/>
        <a:defRPr sz="1600" b="0" i="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78012" indent="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Clr>
          <a:schemeClr val="accent2"/>
        </a:buClr>
        <a:buFont typeface="Wingdings" pitchFamily="2" charset="2"/>
        <a:buNone/>
        <a:defRPr sz="1000" b="0" i="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Jonny.Voon@iuk.ukri.org" TargetMode="Externa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mailto:Jonny.Voon@iuk.ukri.org" TargetMode="Externa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8A8C00F-61E8-8D44-261D-30B361A6FF8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Innovation Loans</a:t>
            </a:r>
            <a:br>
              <a:rPr lang="en-US" dirty="0"/>
            </a:br>
            <a:r>
              <a:rPr lang="en-US" dirty="0"/>
              <a:t>UKAEA SME Event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DC0DB1-E92C-1F4B-E1D8-52E371686D89}"/>
              </a:ext>
            </a:extLst>
          </p:cNvPr>
          <p:cNvSpPr txBox="1"/>
          <p:nvPr/>
        </p:nvSpPr>
        <p:spPr>
          <a:xfrm>
            <a:off x="1261241" y="5235744"/>
            <a:ext cx="547588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Jonny Voon</a:t>
            </a:r>
          </a:p>
          <a:p>
            <a:r>
              <a:rPr lang="en-GB" dirty="0"/>
              <a:t>Deputy Director, Innovation Loans, Innovate UK</a:t>
            </a:r>
          </a:p>
          <a:p>
            <a:endParaRPr lang="en-GB" dirty="0">
              <a:hlinkClick r:id="rId2"/>
            </a:endParaRPr>
          </a:p>
          <a:p>
            <a:r>
              <a:rPr lang="en-GB" dirty="0">
                <a:hlinkClick r:id="rId2"/>
              </a:rPr>
              <a:t>Jonny.Voon@iuk.ukri.org</a:t>
            </a:r>
            <a:endParaRPr lang="en-GB" dirty="0"/>
          </a:p>
          <a:p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7896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2853E66-D1D6-72D1-8484-3978F9D4DE6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6000" y="1828923"/>
            <a:ext cx="5800927" cy="1184082"/>
          </a:xfrm>
        </p:spPr>
        <p:txBody>
          <a:bodyPr/>
          <a:lstStyle/>
          <a:p>
            <a:r>
              <a:rPr lang="en-US" dirty="0"/>
              <a:t>Turning Breakthrough</a:t>
            </a:r>
          </a:p>
          <a:p>
            <a:r>
              <a:rPr lang="en-US" dirty="0"/>
              <a:t>Ideas into Industry Giants</a:t>
            </a:r>
          </a:p>
        </p:txBody>
      </p:sp>
    </p:spTree>
    <p:extLst>
      <p:ext uri="{BB962C8B-B14F-4D97-AF65-F5344CB8AC3E}">
        <p14:creationId xmlns:p14="http://schemas.microsoft.com/office/powerpoint/2010/main" val="241074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35131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D3AAEED-0C12-B5CE-AB6A-2C3D230AA5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5" r="4843" b="12878"/>
          <a:stretch>
            <a:fillRect/>
          </a:stretch>
        </p:blipFill>
        <p:spPr>
          <a:xfrm>
            <a:off x="4609296" y="971501"/>
            <a:ext cx="7221634" cy="4669644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FBFC01A-DFBA-D126-A177-7EC36F5EC45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IN AN IDEAL WORLD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73D55C1-6965-ABD1-C1B3-1D58370C5BE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16239" y="1662697"/>
            <a:ext cx="3952710" cy="4084298"/>
          </a:xfrm>
        </p:spPr>
        <p:txBody>
          <a:bodyPr/>
          <a:lstStyle/>
          <a:p>
            <a:r>
              <a:rPr lang="en-GB" dirty="0"/>
              <a:t>Business growth, maturity, and R&amp;D journey will be linear, dove-tailed, and straight forwards. </a:t>
            </a:r>
          </a:p>
        </p:txBody>
      </p:sp>
    </p:spTree>
    <p:extLst>
      <p:ext uri="{BB962C8B-B14F-4D97-AF65-F5344CB8AC3E}">
        <p14:creationId xmlns:p14="http://schemas.microsoft.com/office/powerpoint/2010/main" val="9165844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D01A843-1F67-73DD-5A66-1D28717560B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DERISKING PRIVATE</a:t>
            </a:r>
          </a:p>
          <a:p>
            <a:r>
              <a:rPr lang="en-GB" dirty="0"/>
              <a:t>WITH PUBLIC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85B1DC-8FC4-4172-1350-7B9B55ACDD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5" r="4843" b="12878"/>
          <a:stretch>
            <a:fillRect/>
          </a:stretch>
        </p:blipFill>
        <p:spPr>
          <a:xfrm>
            <a:off x="2807938" y="1180837"/>
            <a:ext cx="8446599" cy="546172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66E424D-61D0-1315-B23D-C30E6B1244B2}"/>
              </a:ext>
            </a:extLst>
          </p:cNvPr>
          <p:cNvSpPr txBox="1"/>
          <p:nvPr/>
        </p:nvSpPr>
        <p:spPr>
          <a:xfrm>
            <a:off x="3528609" y="4936022"/>
            <a:ext cx="1685077" cy="369332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none" rtlCol="0">
            <a:spAutoFit/>
          </a:bodyPr>
          <a:lstStyle/>
          <a:p>
            <a:r>
              <a:rPr lang="en-GB" b="1" dirty="0"/>
              <a:t>Public Grants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3FBC27-B30C-EB25-3E83-8B51BB17EACD}"/>
              </a:ext>
            </a:extLst>
          </p:cNvPr>
          <p:cNvSpPr txBox="1"/>
          <p:nvPr/>
        </p:nvSpPr>
        <p:spPr>
          <a:xfrm>
            <a:off x="5800922" y="4936022"/>
            <a:ext cx="1633781" cy="369332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none" rtlCol="0">
            <a:spAutoFit/>
          </a:bodyPr>
          <a:lstStyle/>
          <a:p>
            <a:r>
              <a:rPr lang="en-GB" b="1" dirty="0"/>
              <a:t>Debt Finance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CCB9F0-6B22-7ADF-DC27-3F1DD23FC209}"/>
              </a:ext>
            </a:extLst>
          </p:cNvPr>
          <p:cNvSpPr txBox="1"/>
          <p:nvPr/>
        </p:nvSpPr>
        <p:spPr>
          <a:xfrm>
            <a:off x="4294781" y="5348786"/>
            <a:ext cx="2172390" cy="369332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none" rtlCol="0">
            <a:spAutoFit/>
          </a:bodyPr>
          <a:lstStyle/>
          <a:p>
            <a:r>
              <a:rPr lang="en-GB" b="1" dirty="0"/>
              <a:t>Equity Investment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6133A4-A481-C47E-BF2B-7D931277DCE7}"/>
              </a:ext>
            </a:extLst>
          </p:cNvPr>
          <p:cNvSpPr txBox="1"/>
          <p:nvPr/>
        </p:nvSpPr>
        <p:spPr>
          <a:xfrm>
            <a:off x="6617812" y="5348786"/>
            <a:ext cx="2172390" cy="369332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none" rtlCol="0">
            <a:spAutoFit/>
          </a:bodyPr>
          <a:lstStyle/>
          <a:p>
            <a:r>
              <a:rPr lang="en-GB" b="1" dirty="0"/>
              <a:t>Equity Investment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092C30-5AF0-EB9D-CAF0-7B3DAA2194C7}"/>
              </a:ext>
            </a:extLst>
          </p:cNvPr>
          <p:cNvSpPr txBox="1"/>
          <p:nvPr/>
        </p:nvSpPr>
        <p:spPr>
          <a:xfrm>
            <a:off x="8960682" y="4915702"/>
            <a:ext cx="1633781" cy="369332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none" rtlCol="0">
            <a:spAutoFit/>
          </a:bodyPr>
          <a:lstStyle/>
          <a:p>
            <a:r>
              <a:rPr lang="en-GB" b="1" dirty="0"/>
              <a:t>Debt Finance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12DF33-0D3C-3BB7-8D48-A5A8C3DDE8BB}"/>
              </a:ext>
            </a:extLst>
          </p:cNvPr>
          <p:cNvSpPr txBox="1"/>
          <p:nvPr/>
        </p:nvSpPr>
        <p:spPr>
          <a:xfrm>
            <a:off x="8924132" y="5348786"/>
            <a:ext cx="2172390" cy="369332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none" rtlCol="0">
            <a:spAutoFit/>
          </a:bodyPr>
          <a:lstStyle/>
          <a:p>
            <a:r>
              <a:rPr lang="en-GB" b="1" dirty="0"/>
              <a:t>Equity Investment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79D963-4665-438C-5EB3-9F902CB0A6F3}"/>
              </a:ext>
            </a:extLst>
          </p:cNvPr>
          <p:cNvSpPr txBox="1"/>
          <p:nvPr/>
        </p:nvSpPr>
        <p:spPr>
          <a:xfrm>
            <a:off x="3099582" y="5811010"/>
            <a:ext cx="2390398" cy="369332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none" rtlCol="0">
            <a:spAutoFit/>
          </a:bodyPr>
          <a:lstStyle/>
          <a:p>
            <a:r>
              <a:rPr lang="en-GB" b="1" dirty="0"/>
              <a:t>Founder Investment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1431926-6809-357D-E560-F04A8459F557}"/>
              </a:ext>
            </a:extLst>
          </p:cNvPr>
          <p:cNvSpPr txBox="1"/>
          <p:nvPr/>
        </p:nvSpPr>
        <p:spPr>
          <a:xfrm>
            <a:off x="5632575" y="5811010"/>
            <a:ext cx="2390398" cy="369332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none" rtlCol="0">
            <a:spAutoFit/>
          </a:bodyPr>
          <a:lstStyle/>
          <a:p>
            <a:r>
              <a:rPr lang="en-GB" b="1" dirty="0"/>
              <a:t>Founder Investment</a:t>
            </a:r>
          </a:p>
        </p:txBody>
      </p:sp>
    </p:spTree>
    <p:extLst>
      <p:ext uri="{BB962C8B-B14F-4D97-AF65-F5344CB8AC3E}">
        <p14:creationId xmlns:p14="http://schemas.microsoft.com/office/powerpoint/2010/main" val="28576973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0AC7C22-39B9-D07D-AF68-2C9C5D92358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dirty="0"/>
              <a:t>WHAT ARE</a:t>
            </a:r>
            <a:br>
              <a:rPr lang="en-US" dirty="0"/>
            </a:br>
            <a:r>
              <a:rPr lang="en-US" dirty="0"/>
              <a:t>INNOVATION LOANS?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AC47E4-2B71-B72F-D574-8569D53C504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Debt financing for UK SMEs looking to scale their R&amp;D ahead of </a:t>
            </a:r>
            <a:r>
              <a:rPr lang="en-US" dirty="0" err="1"/>
              <a:t>commercialisation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616032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96E2DA-BE1B-7771-5A60-FF3D73DFE51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INNOVATION LOANS</a:t>
            </a:r>
            <a:br>
              <a:rPr lang="en-US" dirty="0"/>
            </a:br>
            <a:r>
              <a:rPr lang="en-US" dirty="0"/>
              <a:t>WHO ARE THEY FOR?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4E062AF-88ED-BE0C-4C8C-4E8ADA9DA1B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UK SMEs looking to scale their late-stage R&amp;D to achieve commercialisation.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D1F0FA6-0A26-F104-40A6-3235C020C1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303" y="1412881"/>
            <a:ext cx="4107175" cy="5133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3101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1C5A6776-1F1F-FD4F-8743-FFC0845D4E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58052582"/>
              </p:ext>
            </p:extLst>
          </p:nvPr>
        </p:nvGraphicFramePr>
        <p:xfrm>
          <a:off x="662152" y="325821"/>
          <a:ext cx="10930757" cy="5969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690B7E50-4622-C8F0-6A74-2904556AB4AE}"/>
              </a:ext>
            </a:extLst>
          </p:cNvPr>
          <p:cNvSpPr txBox="1"/>
          <p:nvPr/>
        </p:nvSpPr>
        <p:spPr>
          <a:xfrm>
            <a:off x="241738" y="6396335"/>
            <a:ext cx="45299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* For industrial research. Other research categories will have lower percentages the closer you get to commercialisation.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6044E6A-B06F-D44B-D880-0EAF6C6589AE}"/>
              </a:ext>
            </a:extLst>
          </p:cNvPr>
          <p:cNvSpPr txBox="1"/>
          <p:nvPr/>
        </p:nvSpPr>
        <p:spPr>
          <a:xfrm>
            <a:off x="3850035" y="5402372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Early stage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87B821-DE75-DAFB-3FC9-1E529F52279C}"/>
              </a:ext>
            </a:extLst>
          </p:cNvPr>
          <p:cNvSpPr txBox="1"/>
          <p:nvPr/>
        </p:nvSpPr>
        <p:spPr>
          <a:xfrm>
            <a:off x="8376746" y="5402372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Later stage</a:t>
            </a:r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F8637EED-38B8-7BF0-EF5F-167D5270BBE0}"/>
              </a:ext>
            </a:extLst>
          </p:cNvPr>
          <p:cNvSpPr/>
          <p:nvPr/>
        </p:nvSpPr>
        <p:spPr>
          <a:xfrm>
            <a:off x="1124607" y="4824248"/>
            <a:ext cx="9543393" cy="66215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Level of R&amp;D</a:t>
            </a:r>
          </a:p>
        </p:txBody>
      </p:sp>
    </p:spTree>
    <p:extLst>
      <p:ext uri="{BB962C8B-B14F-4D97-AF65-F5344CB8AC3E}">
        <p14:creationId xmlns:p14="http://schemas.microsoft.com/office/powerpoint/2010/main" val="35754808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72CBE90-B919-5C64-7782-B56AD6519EB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349520" y="2849526"/>
            <a:ext cx="2938073" cy="220215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Up to 100% of eligible costs, drawn down in advance.</a:t>
            </a:r>
          </a:p>
          <a:p>
            <a:pPr marL="0" indent="0">
              <a:buNone/>
            </a:pPr>
            <a:r>
              <a:rPr lang="en-US" dirty="0"/>
              <a:t>Can include up to 20% working capital, and pre-commercial sales and marketing costs</a:t>
            </a:r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9C39E9DA-630A-8446-4F4E-F6CE36DDB3C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3" r="2593"/>
          <a:stretch>
            <a:fillRect/>
          </a:stretch>
        </p:blipFill>
        <p:spPr>
          <a:xfrm>
            <a:off x="8350250" y="1514475"/>
            <a:ext cx="1732398" cy="1218092"/>
          </a:xfrm>
          <a:prstGeom prst="rect">
            <a:avLst/>
          </a:prstGeom>
          <a:solidFill>
            <a:srgbClr val="E8E8E8">
              <a:lumMod val="90000"/>
            </a:srgbClr>
          </a:solidFill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207B9FA9-3A30-768E-AC80-13D704C1CC6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626963" y="2849526"/>
            <a:ext cx="2938073" cy="215954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Borrowing term of up to 7 years.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No early repayment fees.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33441F3F-5122-26B4-B93A-8B471FD7F2E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6" b="3496"/>
          <a:stretch>
            <a:fillRect/>
          </a:stretch>
        </p:blipFill>
        <p:spPr>
          <a:xfrm>
            <a:off x="4626964" y="1472081"/>
            <a:ext cx="2033050" cy="1260486"/>
          </a:xfrm>
          <a:prstGeom prst="rect">
            <a:avLst/>
          </a:prstGeom>
          <a:solidFill>
            <a:srgbClr val="E8E8E8">
              <a:lumMod val="90000"/>
            </a:srgbClr>
          </a:solidFill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DF1849F-A6FD-8BC0-BC08-999B57A92D08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904407" y="2849526"/>
            <a:ext cx="2938073" cy="215954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Below-market interest rate.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3.7% reduced interest rate during R&amp;D, with remaining 3.7% deferred to repayment period.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BA30738C-F600-9148-8171-7E8A145B8D66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6" b="3496"/>
          <a:stretch>
            <a:fillRect/>
          </a:stretch>
        </p:blipFill>
        <p:spPr>
          <a:xfrm>
            <a:off x="904407" y="1472081"/>
            <a:ext cx="2033050" cy="1260486"/>
          </a:xfrm>
          <a:prstGeom prst="rect">
            <a:avLst/>
          </a:prstGeom>
          <a:solidFill>
            <a:srgbClr val="E8E8E8">
              <a:lumMod val="90000"/>
            </a:srgbClr>
          </a:solidFill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477F0B3-9460-35A7-5D65-001CBFCE7B6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INNOVATION LOANS  AT A GLANCE</a:t>
            </a:r>
          </a:p>
        </p:txBody>
      </p:sp>
    </p:spTree>
    <p:extLst>
      <p:ext uri="{BB962C8B-B14F-4D97-AF65-F5344CB8AC3E}">
        <p14:creationId xmlns:p14="http://schemas.microsoft.com/office/powerpoint/2010/main" val="37404115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3A1805B9-960F-2BCA-111E-A761FE25ADB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31091116"/>
              </p:ext>
            </p:extLst>
          </p:nvPr>
        </p:nvGraphicFramePr>
        <p:xfrm>
          <a:off x="787006" y="926075"/>
          <a:ext cx="10165013" cy="5005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CCF7E583-41AF-67BC-C434-AAF52ABC9D0F}"/>
              </a:ext>
            </a:extLst>
          </p:cNvPr>
          <p:cNvSpPr txBox="1"/>
          <p:nvPr/>
        </p:nvSpPr>
        <p:spPr>
          <a:xfrm>
            <a:off x="3903483" y="6351904"/>
            <a:ext cx="4385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E2C6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Maximum overall loan term of 7 years 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2647FA5A-AFD5-05D6-8619-18527A730883}"/>
              </a:ext>
            </a:extLst>
          </p:cNvPr>
          <p:cNvCxnSpPr/>
          <p:nvPr/>
        </p:nvCxnSpPr>
        <p:spPr>
          <a:xfrm flipH="1">
            <a:off x="283779" y="6572192"/>
            <a:ext cx="3479509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2E0AF79-5D95-800E-4A63-2EE6B3FE95F9}"/>
              </a:ext>
            </a:extLst>
          </p:cNvPr>
          <p:cNvCxnSpPr>
            <a:cxnSpLocks/>
          </p:cNvCxnSpPr>
          <p:nvPr/>
        </p:nvCxnSpPr>
        <p:spPr>
          <a:xfrm>
            <a:off x="8106756" y="6536570"/>
            <a:ext cx="3738880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85624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A436C1-4020-B867-5547-C8F2F4035E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5510" y="2908251"/>
            <a:ext cx="4137226" cy="3074244"/>
          </a:xfrm>
        </p:spPr>
        <p:txBody>
          <a:bodyPr/>
          <a:lstStyle/>
          <a:p>
            <a:r>
              <a:rPr lang="en-GB" dirty="0"/>
              <a:t>Just starting out as a business</a:t>
            </a:r>
          </a:p>
          <a:p>
            <a:r>
              <a:rPr lang="en-GB" dirty="0"/>
              <a:t>Idea still at early prototype</a:t>
            </a:r>
          </a:p>
          <a:p>
            <a:r>
              <a:rPr lang="en-GB" dirty="0"/>
              <a:t>Market traction not validated</a:t>
            </a:r>
          </a:p>
          <a:p>
            <a:r>
              <a:rPr lang="en-GB" dirty="0"/>
              <a:t>Financially-precarious position</a:t>
            </a:r>
          </a:p>
          <a:p>
            <a:r>
              <a:rPr lang="en-GB" dirty="0"/>
              <a:t>No thought-through investment plan</a:t>
            </a:r>
          </a:p>
          <a:p>
            <a:r>
              <a:rPr lang="en-GB" dirty="0"/>
              <a:t>Just you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84B9F04-372C-8721-F4BB-ECCAE56D79C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dirty="0"/>
              <a:t>BUT</a:t>
            </a:r>
          </a:p>
          <a:p>
            <a:r>
              <a:rPr lang="en-GB" dirty="0"/>
              <a:t>IS IT RIGHT FOR YOU?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1D8246-4E27-293D-48A5-FCC6F112604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Probably not right			Might be right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CC8A5A-BDD1-9F25-E943-67DA98E627E0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4104729" y="2908251"/>
            <a:ext cx="5531490" cy="3074244"/>
          </a:xfrm>
        </p:spPr>
        <p:txBody>
          <a:bodyPr/>
          <a:lstStyle/>
          <a:p>
            <a:r>
              <a:rPr lang="en-GB" dirty="0"/>
              <a:t>Trading for several years, good accounts</a:t>
            </a:r>
          </a:p>
          <a:p>
            <a:r>
              <a:rPr lang="en-GB" dirty="0"/>
              <a:t>Looking to scale idea from TRL 7-9</a:t>
            </a:r>
          </a:p>
          <a:p>
            <a:r>
              <a:rPr lang="en-GB" dirty="0"/>
              <a:t>Letters of Intent, trials, pilots, industry partnerships</a:t>
            </a:r>
          </a:p>
          <a:p>
            <a:r>
              <a:rPr lang="en-GB" dirty="0"/>
              <a:t>Good cash &amp; share capital position </a:t>
            </a:r>
          </a:p>
          <a:p>
            <a:r>
              <a:rPr lang="en-GB" dirty="0"/>
              <a:t>Clear investment strategy, existing investors</a:t>
            </a:r>
          </a:p>
          <a:p>
            <a:r>
              <a:rPr lang="en-GB" dirty="0"/>
              <a:t>Strong management team, board, advisors</a:t>
            </a:r>
          </a:p>
        </p:txBody>
      </p:sp>
    </p:spTree>
    <p:extLst>
      <p:ext uri="{BB962C8B-B14F-4D97-AF65-F5344CB8AC3E}">
        <p14:creationId xmlns:p14="http://schemas.microsoft.com/office/powerpoint/2010/main" val="4475716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B24F93-0AB1-3185-B41E-C2268616303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INNOVATION LOANS</a:t>
            </a:r>
          </a:p>
          <a:p>
            <a:r>
              <a:rPr lang="en-US" dirty="0"/>
              <a:t>WHAT WE LOOK FOR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BA63CD6-3B51-A5AF-A03A-BB0908EE6012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963904" y="1729227"/>
            <a:ext cx="7607656" cy="3074244"/>
          </a:xfrm>
        </p:spPr>
        <p:txBody>
          <a:bodyPr/>
          <a:lstStyle/>
          <a:p>
            <a:pPr>
              <a:buClr>
                <a:srgbClr val="D2BCFF"/>
              </a:buClr>
              <a:buFont typeface="Wingdings" pitchFamily="2" charset="2"/>
              <a:buChar char="§"/>
            </a:pPr>
            <a:r>
              <a:rPr lang="en-US" dirty="0"/>
              <a:t>Is it innovative, the right TRL, within the Industrial Strategy sectors we’re </a:t>
            </a:r>
            <a:r>
              <a:rPr lang="en-US" dirty="0" err="1"/>
              <a:t>prioritising</a:t>
            </a:r>
            <a:r>
              <a:rPr lang="en-US" dirty="0"/>
              <a:t>?</a:t>
            </a:r>
          </a:p>
          <a:p>
            <a:pPr>
              <a:buClr>
                <a:srgbClr val="D2BCFF"/>
              </a:buClr>
              <a:buFont typeface="Wingdings" pitchFamily="2" charset="2"/>
              <a:buChar char="§"/>
            </a:pPr>
            <a:r>
              <a:rPr lang="en-US" dirty="0"/>
              <a:t>Is the business – incl its plan, future investments, and forecasts - credible?</a:t>
            </a:r>
          </a:p>
          <a:p>
            <a:pPr>
              <a:buClr>
                <a:srgbClr val="D2BCFF"/>
              </a:buClr>
              <a:buFont typeface="Wingdings" pitchFamily="2" charset="2"/>
              <a:buChar char="§"/>
            </a:pPr>
            <a:r>
              <a:rPr lang="en-US" dirty="0"/>
              <a:t>Commercial maturity vs traction | balanced against technology</a:t>
            </a:r>
          </a:p>
          <a:p>
            <a:pPr>
              <a:buClr>
                <a:srgbClr val="D2BCFF"/>
              </a:buClr>
              <a:buFont typeface="Wingdings" pitchFamily="2" charset="2"/>
              <a:buChar char="§"/>
            </a:pPr>
            <a:r>
              <a:rPr lang="en-US" dirty="0"/>
              <a:t>Is it affordable?</a:t>
            </a:r>
          </a:p>
          <a:p>
            <a:pPr>
              <a:buClr>
                <a:srgbClr val="D2BCFF"/>
              </a:buClr>
              <a:buFont typeface="Wingdings" pitchFamily="2" charset="2"/>
              <a:buChar char="§"/>
            </a:pPr>
            <a:r>
              <a:rPr lang="en-US" dirty="0"/>
              <a:t>Is there a clear need for public investment?</a:t>
            </a:r>
          </a:p>
        </p:txBody>
      </p:sp>
    </p:spTree>
    <p:extLst>
      <p:ext uri="{BB962C8B-B14F-4D97-AF65-F5344CB8AC3E}">
        <p14:creationId xmlns:p14="http://schemas.microsoft.com/office/powerpoint/2010/main" val="27260510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D67C6-307E-BB5D-1120-51AAC2EC6C0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dirty="0"/>
              <a:t>COMMERCIAL</a:t>
            </a:r>
          </a:p>
          <a:p>
            <a:r>
              <a:rPr lang="en-GB" dirty="0"/>
              <a:t>VS</a:t>
            </a:r>
          </a:p>
          <a:p>
            <a:r>
              <a:rPr lang="en-GB" dirty="0"/>
              <a:t>TECHNOLOGY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480238E-C555-F314-4187-E80CA57C1523}"/>
              </a:ext>
            </a:extLst>
          </p:cNvPr>
          <p:cNvCxnSpPr/>
          <p:nvPr/>
        </p:nvCxnSpPr>
        <p:spPr>
          <a:xfrm flipV="1">
            <a:off x="4580467" y="1735667"/>
            <a:ext cx="0" cy="420793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5C74A80-6E15-B60A-AB51-E7308A9B5777}"/>
              </a:ext>
            </a:extLst>
          </p:cNvPr>
          <p:cNvCxnSpPr/>
          <p:nvPr/>
        </p:nvCxnSpPr>
        <p:spPr>
          <a:xfrm>
            <a:off x="1007533" y="3691467"/>
            <a:ext cx="728980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AD83A695-6367-E452-8233-7A70B4B8D8D7}"/>
              </a:ext>
            </a:extLst>
          </p:cNvPr>
          <p:cNvSpPr txBox="1"/>
          <p:nvPr/>
        </p:nvSpPr>
        <p:spPr>
          <a:xfrm>
            <a:off x="1227667" y="3322135"/>
            <a:ext cx="2236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Technology Maturity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147BC5-A4A9-A9DE-852D-18EFD1F08BBD}"/>
              </a:ext>
            </a:extLst>
          </p:cNvPr>
          <p:cNvSpPr txBox="1"/>
          <p:nvPr/>
        </p:nvSpPr>
        <p:spPr>
          <a:xfrm rot="16200000">
            <a:off x="3302493" y="2356486"/>
            <a:ext cx="2300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Commercial Maturity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C903F77-F53D-06EE-7106-7070252D7192}"/>
              </a:ext>
            </a:extLst>
          </p:cNvPr>
          <p:cNvSpPr txBox="1"/>
          <p:nvPr/>
        </p:nvSpPr>
        <p:spPr>
          <a:xfrm>
            <a:off x="6499388" y="1425342"/>
            <a:ext cx="25177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Commercial revenue from application of tech</a:t>
            </a:r>
          </a:p>
          <a:p>
            <a:r>
              <a:rPr lang="en-GB" sz="1200" dirty="0"/>
              <a:t>Proven technology</a:t>
            </a:r>
          </a:p>
          <a:p>
            <a:r>
              <a:rPr lang="en-GB" sz="1200" dirty="0"/>
              <a:t>Profitable SME/large business/multinational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18514F2-D36A-247A-0A5D-6A904C584263}"/>
              </a:ext>
            </a:extLst>
          </p:cNvPr>
          <p:cNvSpPr txBox="1"/>
          <p:nvPr/>
        </p:nvSpPr>
        <p:spPr>
          <a:xfrm>
            <a:off x="1431356" y="5072220"/>
            <a:ext cx="24384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Pre-revenue</a:t>
            </a:r>
          </a:p>
          <a:p>
            <a:r>
              <a:rPr lang="en-GB" sz="1200" dirty="0"/>
              <a:t>Technology not proven</a:t>
            </a:r>
          </a:p>
          <a:p>
            <a:r>
              <a:rPr lang="en-GB" sz="1200" dirty="0"/>
              <a:t>Spin-out, very early-stage startup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19C5F47-0CA9-8E0F-8C1E-B081259E2DFE}"/>
              </a:ext>
            </a:extLst>
          </p:cNvPr>
          <p:cNvSpPr txBox="1"/>
          <p:nvPr/>
        </p:nvSpPr>
        <p:spPr>
          <a:xfrm>
            <a:off x="1608289" y="1571656"/>
            <a:ext cx="27254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Revenue from existing/other sources</a:t>
            </a:r>
          </a:p>
          <a:p>
            <a:r>
              <a:rPr lang="en-GB" sz="1200" dirty="0"/>
              <a:t>Technology not proven</a:t>
            </a:r>
          </a:p>
          <a:p>
            <a:r>
              <a:rPr lang="en-GB" sz="1200" dirty="0"/>
              <a:t>Strategic business pivot or expansion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70614F6-53D1-0C81-379E-0CF75DFA2709}"/>
              </a:ext>
            </a:extLst>
          </p:cNvPr>
          <p:cNvSpPr txBox="1"/>
          <p:nvPr/>
        </p:nvSpPr>
        <p:spPr>
          <a:xfrm>
            <a:off x="6096001" y="5072220"/>
            <a:ext cx="28698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Pre-revenue</a:t>
            </a:r>
          </a:p>
          <a:p>
            <a:r>
              <a:rPr lang="en-GB" sz="1200" dirty="0"/>
              <a:t>Proven technology</a:t>
            </a:r>
          </a:p>
          <a:p>
            <a:r>
              <a:rPr lang="en-GB" sz="1200" dirty="0"/>
              <a:t>Startup/Scaleup, looking for commercial opportunities</a:t>
            </a:r>
          </a:p>
        </p:txBody>
      </p:sp>
    </p:spTree>
    <p:extLst>
      <p:ext uri="{BB962C8B-B14F-4D97-AF65-F5344CB8AC3E}">
        <p14:creationId xmlns:p14="http://schemas.microsoft.com/office/powerpoint/2010/main" val="28481571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6FDFE-AE9C-F509-4B63-3D59A55BC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CA22AF-527B-42CB-7CB0-CD91279F111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dirty="0"/>
              <a:t>COMMERCIAL</a:t>
            </a:r>
          </a:p>
          <a:p>
            <a:r>
              <a:rPr lang="en-GB" dirty="0"/>
              <a:t>VS</a:t>
            </a:r>
          </a:p>
          <a:p>
            <a:r>
              <a:rPr lang="en-GB" dirty="0"/>
              <a:t>TECHNOLOGY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495ACDE-669A-C408-D5A9-CDBF88EAEF23}"/>
              </a:ext>
            </a:extLst>
          </p:cNvPr>
          <p:cNvCxnSpPr/>
          <p:nvPr/>
        </p:nvCxnSpPr>
        <p:spPr>
          <a:xfrm flipV="1">
            <a:off x="4580467" y="1735667"/>
            <a:ext cx="0" cy="420793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9CCD01F-9C10-8636-1ACE-E83AE363969F}"/>
              </a:ext>
            </a:extLst>
          </p:cNvPr>
          <p:cNvCxnSpPr/>
          <p:nvPr/>
        </p:nvCxnSpPr>
        <p:spPr>
          <a:xfrm>
            <a:off x="1007533" y="3691467"/>
            <a:ext cx="728980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571223C4-DD09-7B61-CED3-C26D483A4FA9}"/>
              </a:ext>
            </a:extLst>
          </p:cNvPr>
          <p:cNvSpPr txBox="1"/>
          <p:nvPr/>
        </p:nvSpPr>
        <p:spPr>
          <a:xfrm>
            <a:off x="1227667" y="3322135"/>
            <a:ext cx="2236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Technology Maturity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4253044-1EBB-3605-F694-31B1D68CEF03}"/>
              </a:ext>
            </a:extLst>
          </p:cNvPr>
          <p:cNvSpPr txBox="1"/>
          <p:nvPr/>
        </p:nvSpPr>
        <p:spPr>
          <a:xfrm rot="16200000">
            <a:off x="3302493" y="2356486"/>
            <a:ext cx="2300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Commercial Maturity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1C08A70-3C15-1192-F1E1-131B85F3513A}"/>
              </a:ext>
            </a:extLst>
          </p:cNvPr>
          <p:cNvSpPr txBox="1"/>
          <p:nvPr/>
        </p:nvSpPr>
        <p:spPr>
          <a:xfrm>
            <a:off x="6496469" y="1422394"/>
            <a:ext cx="25177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Commercial revenue from application of tech</a:t>
            </a:r>
          </a:p>
          <a:p>
            <a:r>
              <a:rPr lang="en-GB" sz="1200" dirty="0"/>
              <a:t>Proven technology</a:t>
            </a:r>
          </a:p>
          <a:p>
            <a:r>
              <a:rPr lang="en-GB" sz="1200" dirty="0"/>
              <a:t>Profitable SME/large business/multinational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768DB67-D6A3-D68A-B4E0-2390EBB1CBB0}"/>
              </a:ext>
            </a:extLst>
          </p:cNvPr>
          <p:cNvSpPr txBox="1"/>
          <p:nvPr/>
        </p:nvSpPr>
        <p:spPr>
          <a:xfrm>
            <a:off x="1431356" y="5072220"/>
            <a:ext cx="24384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Pre-revenue</a:t>
            </a:r>
          </a:p>
          <a:p>
            <a:r>
              <a:rPr lang="en-GB" sz="1200" dirty="0"/>
              <a:t>Technology not proven</a:t>
            </a:r>
          </a:p>
          <a:p>
            <a:r>
              <a:rPr lang="en-GB" sz="1200" dirty="0"/>
              <a:t>Spin-out, very early-stage startup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17B8F3B-64C7-FD4E-50D4-628ED8F69999}"/>
              </a:ext>
            </a:extLst>
          </p:cNvPr>
          <p:cNvSpPr txBox="1"/>
          <p:nvPr/>
        </p:nvSpPr>
        <p:spPr>
          <a:xfrm>
            <a:off x="1608289" y="1571656"/>
            <a:ext cx="27254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Revenue from existing/other sources</a:t>
            </a:r>
          </a:p>
          <a:p>
            <a:r>
              <a:rPr lang="en-GB" sz="1200" dirty="0"/>
              <a:t>Technology not proven</a:t>
            </a:r>
          </a:p>
          <a:p>
            <a:r>
              <a:rPr lang="en-GB" sz="1200" dirty="0"/>
              <a:t>Strategic business pivot or expansion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05674F5-3C8A-980E-D9D0-4E4210DE5FA2}"/>
              </a:ext>
            </a:extLst>
          </p:cNvPr>
          <p:cNvSpPr txBox="1"/>
          <p:nvPr/>
        </p:nvSpPr>
        <p:spPr>
          <a:xfrm>
            <a:off x="6096001" y="5072220"/>
            <a:ext cx="28698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Pre-revenue</a:t>
            </a:r>
          </a:p>
          <a:p>
            <a:r>
              <a:rPr lang="en-GB" sz="1200" dirty="0"/>
              <a:t>Proven technology</a:t>
            </a:r>
          </a:p>
          <a:p>
            <a:r>
              <a:rPr lang="en-GB" sz="1200" dirty="0"/>
              <a:t>Startup/Scaleup, looking for commercial opportunities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66737F67-2D76-125E-BC4A-56A74E3C167B}"/>
              </a:ext>
            </a:extLst>
          </p:cNvPr>
          <p:cNvSpPr/>
          <p:nvPr/>
        </p:nvSpPr>
        <p:spPr>
          <a:xfrm rot="2015124">
            <a:off x="3474114" y="2262397"/>
            <a:ext cx="4236396" cy="2126506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95217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35B77992-6136-4C71-9907-2E3D28E66769}"/>
              </a:ext>
            </a:extLst>
          </p:cNvPr>
          <p:cNvGrpSpPr/>
          <p:nvPr/>
        </p:nvGrpSpPr>
        <p:grpSpPr>
          <a:xfrm rot="10800000">
            <a:off x="906757" y="1167370"/>
            <a:ext cx="11144681" cy="1901111"/>
            <a:chOff x="835544" y="3311118"/>
            <a:chExt cx="7202360" cy="736979"/>
          </a:xfrm>
        </p:grpSpPr>
        <p:sp>
          <p:nvSpPr>
            <p:cNvPr id="13" name="Arrow: Left-Right 12">
              <a:extLst>
                <a:ext uri="{FF2B5EF4-FFF2-40B4-BE49-F238E27FC236}">
                  <a16:creationId xmlns:a16="http://schemas.microsoft.com/office/drawing/2014/main" id="{87C7EC56-E5DE-403E-A1B2-2C14B0BAA7AD}"/>
                </a:ext>
              </a:extLst>
            </p:cNvPr>
            <p:cNvSpPr/>
            <p:nvPr/>
          </p:nvSpPr>
          <p:spPr>
            <a:xfrm>
              <a:off x="886477" y="3311118"/>
              <a:ext cx="7151427" cy="736979"/>
            </a:xfrm>
            <a:prstGeom prst="leftRightArrow">
              <a:avLst/>
            </a:prstGeom>
            <a:gradFill flip="none" rotWithShape="1">
              <a:gsLst>
                <a:gs pos="0">
                  <a:srgbClr val="FF0000"/>
                </a:gs>
                <a:gs pos="49000">
                  <a:schemeClr val="accent6"/>
                </a:gs>
                <a:gs pos="75000">
                  <a:srgbClr val="6D8A26"/>
                </a:gs>
                <a:gs pos="24000">
                  <a:srgbClr val="768224"/>
                </a:gs>
                <a:gs pos="100000">
                  <a:srgbClr val="FF0000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2E2C6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9857668-8F85-4B3A-BBBA-FCB4E7CE2094}"/>
                </a:ext>
              </a:extLst>
            </p:cNvPr>
            <p:cNvSpPr txBox="1"/>
            <p:nvPr/>
          </p:nvSpPr>
          <p:spPr>
            <a:xfrm rot="10800000">
              <a:off x="835544" y="3528201"/>
              <a:ext cx="1488778" cy="29027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rtlCol="0" anchor="ctr">
              <a:spAutoFit/>
            </a:bodyPr>
            <a:lstStyle>
              <a:defPPr>
                <a:defRPr lang="en-US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1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Cannot prove ability to repay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2CFC750-3BBB-42DA-BB8C-C07BAF210C32}"/>
                </a:ext>
              </a:extLst>
            </p:cNvPr>
            <p:cNvSpPr txBox="1"/>
            <p:nvPr/>
          </p:nvSpPr>
          <p:spPr>
            <a:xfrm rot="10800000">
              <a:off x="6414691" y="3528201"/>
              <a:ext cx="1418085" cy="29027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rtlCol="0" anchor="ctr">
              <a:spAutoFit/>
            </a:bodyPr>
            <a:lstStyle>
              <a:defPPr>
                <a:defRPr lang="en-US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1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Cannot prove need</a:t>
              </a:r>
            </a:p>
          </p:txBody>
        </p:sp>
      </p:grp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029209FA-395C-4CC7-8472-E10386C7359D}"/>
              </a:ext>
            </a:extLst>
          </p:cNvPr>
          <p:cNvSpPr/>
          <p:nvPr/>
        </p:nvSpPr>
        <p:spPr>
          <a:xfrm>
            <a:off x="4569395" y="3460815"/>
            <a:ext cx="3759773" cy="1293971"/>
          </a:xfrm>
          <a:prstGeom prst="roundRect">
            <a:avLst/>
          </a:prstGeom>
          <a:solidFill>
            <a:schemeClr val="bg2">
              <a:lumMod val="9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783" marR="0" lvl="1" indent="-228594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2E2C6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will be able to pay interest each quarter</a:t>
            </a:r>
          </a:p>
          <a:p>
            <a:pPr marL="685783" marR="0" lvl="1" indent="-228594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2E2C6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will be able to repay the loan on time</a:t>
            </a:r>
          </a:p>
          <a:p>
            <a:pPr marL="685783" marR="0" lvl="1" indent="-228594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2E2C6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need public funding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2E2C6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6BB94CC-7362-4BF3-BD89-0A7BDBCB3DCA}"/>
              </a:ext>
            </a:extLst>
          </p:cNvPr>
          <p:cNvSpPr txBox="1"/>
          <p:nvPr/>
        </p:nvSpPr>
        <p:spPr>
          <a:xfrm>
            <a:off x="5056554" y="1763146"/>
            <a:ext cx="2768279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33" b="0" i="1" u="none" strike="noStrike" kern="1200" cap="none" spc="0" normalizeH="0" baseline="0" noProof="0">
                <a:ln>
                  <a:noFill/>
                </a:ln>
                <a:solidFill>
                  <a:srgbClr val="2E2C6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Position of Company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FD1B9A0-F14E-4468-B73F-13D63A81B8B8}"/>
              </a:ext>
            </a:extLst>
          </p:cNvPr>
          <p:cNvSpPr txBox="1"/>
          <p:nvPr/>
        </p:nvSpPr>
        <p:spPr>
          <a:xfrm>
            <a:off x="8946920" y="3351774"/>
            <a:ext cx="3112360" cy="2751360"/>
          </a:xfrm>
          <a:prstGeom prst="roundRect">
            <a:avLst>
              <a:gd name="adj" fmla="val 13519"/>
            </a:avLst>
          </a:prstGeom>
          <a:solidFill>
            <a:schemeClr val="bg2">
              <a:lumMod val="9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33" b="1" i="0" u="sng" strike="noStrike" kern="1200" cap="none" spc="0" normalizeH="0" baseline="0" noProof="0">
                <a:ln>
                  <a:noFill/>
                </a:ln>
                <a:solidFill>
                  <a:srgbClr val="2E2C6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Suitability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33" b="0" i="0" u="none" strike="noStrike" kern="1200" cap="none" spc="0" normalizeH="0" baseline="0" noProof="0">
                <a:ln>
                  <a:noFill/>
                </a:ln>
                <a:solidFill>
                  <a:srgbClr val="2E2C6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Key questions to consider:</a:t>
            </a:r>
          </a:p>
          <a:p>
            <a:pPr marL="228594" marR="0" lvl="0" indent="-228594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GB" sz="1333" b="0" i="0" u="none" strike="noStrike" kern="1200" cap="none" spc="0" normalizeH="0" baseline="0" noProof="0">
                <a:ln>
                  <a:noFill/>
                </a:ln>
                <a:solidFill>
                  <a:srgbClr val="2E2C6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Is there sufficient equity capitalisation to support the overall business?</a:t>
            </a:r>
          </a:p>
          <a:p>
            <a:pPr marL="228594" marR="0" lvl="0" indent="-228594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GB" sz="1333" b="0" i="0" u="none" strike="noStrike" kern="1200" cap="none" spc="0" normalizeH="0" baseline="0" noProof="0">
                <a:ln>
                  <a:noFill/>
                </a:ln>
                <a:solidFill>
                  <a:srgbClr val="2E2C6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Is the funding strategy adequate?</a:t>
            </a:r>
          </a:p>
          <a:p>
            <a:pPr marL="228594" marR="0" lvl="0" indent="-228594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GB" sz="1333" b="0" i="0" u="none" strike="noStrike" kern="1200" cap="none" spc="0" normalizeH="0" baseline="0" noProof="0">
                <a:ln>
                  <a:noFill/>
                </a:ln>
                <a:solidFill>
                  <a:srgbClr val="2E2C6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When does the business generate revenues and/or breakeven?</a:t>
            </a:r>
          </a:p>
          <a:p>
            <a:pPr marL="228594" marR="0" lvl="0" indent="-228594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GB" sz="1333" b="0" i="0" u="none" strike="noStrike" kern="1200" cap="none" spc="0" normalizeH="0" baseline="0" noProof="0">
                <a:ln>
                  <a:noFill/>
                </a:ln>
                <a:solidFill>
                  <a:srgbClr val="2E2C6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Does the business maintain sufficient liquidity (cash)?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2B23440-CA73-4489-82AC-764DD8B8DF11}"/>
              </a:ext>
            </a:extLst>
          </p:cNvPr>
          <p:cNvSpPr txBox="1"/>
          <p:nvPr/>
        </p:nvSpPr>
        <p:spPr>
          <a:xfrm>
            <a:off x="1093001" y="3310314"/>
            <a:ext cx="2456621" cy="2342539"/>
          </a:xfrm>
          <a:prstGeom prst="roundRect">
            <a:avLst>
              <a:gd name="adj" fmla="val 13519"/>
            </a:avLst>
          </a:prstGeom>
          <a:solidFill>
            <a:schemeClr val="bg2">
              <a:lumMod val="9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121920" tIns="60960" rIns="121920" bIns="60960" rtlCol="0" anchor="t">
            <a:spAutoFit/>
          </a:bodyPr>
          <a:lstStyle>
            <a:defPPr>
              <a:defRPr lang="en-US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33" b="1" i="0" u="sng" strike="noStrike" kern="1200" cap="none" spc="0" normalizeH="0" baseline="0" noProof="0">
                <a:ln>
                  <a:noFill/>
                </a:ln>
                <a:solidFill>
                  <a:srgbClr val="2E2C6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Additionality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33" b="0" i="0" u="none" strike="noStrike" kern="1200" cap="none" spc="0" normalizeH="0" baseline="0" noProof="0">
                <a:ln>
                  <a:noFill/>
                </a:ln>
                <a:solidFill>
                  <a:srgbClr val="2E2C6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Key questions to consider:</a:t>
            </a:r>
          </a:p>
          <a:p>
            <a:pPr marL="228594" marR="0" lvl="0" indent="-228594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GB" sz="1333" b="0" i="0" u="none" strike="noStrike" kern="1200" cap="none" spc="0" normalizeH="0" baseline="0" noProof="0">
                <a:ln>
                  <a:noFill/>
                </a:ln>
                <a:solidFill>
                  <a:srgbClr val="2E2C6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Can the project be funded at this time from private market sources?</a:t>
            </a:r>
          </a:p>
          <a:p>
            <a:pPr marL="228594" marR="0" lvl="0" indent="-228594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GB" sz="1333" b="0" i="0" u="none" strike="noStrike" kern="1200" cap="none" spc="0" normalizeH="0" baseline="0" noProof="0">
                <a:ln>
                  <a:noFill/>
                </a:ln>
                <a:solidFill>
                  <a:srgbClr val="2E2C6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Would the same level of R&amp;D happen without the Innovation Loan?</a:t>
            </a:r>
          </a:p>
          <a:p>
            <a:pPr marL="228594" marR="0" lvl="0" indent="-228594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n-GB" sz="1333" b="0" i="0" u="none" strike="noStrike" kern="1200" cap="none" spc="0" normalizeH="0" baseline="0" noProof="0">
              <a:ln>
                <a:noFill/>
              </a:ln>
              <a:solidFill>
                <a:srgbClr val="2E2C6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870D566-E044-4E84-B5BB-26EF4BDF92F0}"/>
              </a:ext>
            </a:extLst>
          </p:cNvPr>
          <p:cNvCxnSpPr/>
          <p:nvPr/>
        </p:nvCxnSpPr>
        <p:spPr>
          <a:xfrm>
            <a:off x="3309291" y="1384669"/>
            <a:ext cx="0" cy="1683812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CE855BE-8AEB-4DCE-A19D-6EA5EF8AC328}"/>
              </a:ext>
            </a:extLst>
          </p:cNvPr>
          <p:cNvCxnSpPr/>
          <p:nvPr/>
        </p:nvCxnSpPr>
        <p:spPr>
          <a:xfrm>
            <a:off x="9572096" y="1478494"/>
            <a:ext cx="0" cy="1683812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28490EC-211B-407C-B0A9-3067029734F8}"/>
              </a:ext>
            </a:extLst>
          </p:cNvPr>
          <p:cNvCxnSpPr/>
          <p:nvPr/>
        </p:nvCxnSpPr>
        <p:spPr>
          <a:xfrm>
            <a:off x="3309291" y="2847833"/>
            <a:ext cx="6262805" cy="0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FF959D45-CF05-4B43-BABA-55F066A9D9B4}"/>
              </a:ext>
            </a:extLst>
          </p:cNvPr>
          <p:cNvSpPr/>
          <p:nvPr/>
        </p:nvSpPr>
        <p:spPr>
          <a:xfrm>
            <a:off x="4893102" y="2259962"/>
            <a:ext cx="3112360" cy="11913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Need and ability to repay are displayed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54CE23EE-C596-AA5C-BC59-02C7F5CD6F7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GB" dirty="0"/>
              <a:t>ADDITIONALITY vs</a:t>
            </a:r>
          </a:p>
          <a:p>
            <a:r>
              <a:rPr lang="en-GB" dirty="0"/>
              <a:t>SUITABILITY</a:t>
            </a:r>
          </a:p>
        </p:txBody>
      </p:sp>
    </p:spTree>
    <p:extLst>
      <p:ext uri="{BB962C8B-B14F-4D97-AF65-F5344CB8AC3E}">
        <p14:creationId xmlns:p14="http://schemas.microsoft.com/office/powerpoint/2010/main" val="15724223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C5B0A6B-ED3E-1978-1F13-B0260DFCFBA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OUR APPROACH TO DETAILED CREDIT CHECKS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9F2276A-2449-B7EC-AADA-CBE5A24CCB6C}"/>
              </a:ext>
            </a:extLst>
          </p:cNvPr>
          <p:cNvSpPr txBox="1">
            <a:spLocks/>
          </p:cNvSpPr>
          <p:nvPr/>
        </p:nvSpPr>
        <p:spPr>
          <a:xfrm>
            <a:off x="332380" y="1572389"/>
            <a:ext cx="4154905" cy="31689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lIns="121920" tIns="60960" rIns="121920" bIns="60960" rtlCol="0" anchor="t">
            <a:noAutofit/>
          </a:bodyPr>
          <a:lstStyle>
            <a:defPPr>
              <a:defRPr lang="en-US"/>
            </a:defPPr>
            <a:lvl1pPr marL="0" indent="-228600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indent="-22860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indent="-22860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indent="-22860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indent="-22860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indent="-22860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indent="-22860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indent="-22860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indent="-22860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Font typeface="Arial" panose="020B0604020202020204" pitchFamily="34" charset="0"/>
              <a:buNone/>
            </a:pPr>
            <a:r>
              <a:rPr lang="en-GB" sz="1600" b="1" dirty="0">
                <a:solidFill>
                  <a:srgbClr val="002060"/>
                </a:solidFill>
                <a:latin typeface="Arial"/>
                <a:cs typeface="Arial"/>
              </a:rPr>
              <a:t>The 5 Cs of Credit </a:t>
            </a:r>
            <a:endParaRPr lang="en-GB" sz="1600" b="1" dirty="0">
              <a:solidFill>
                <a:srgbClr val="002060"/>
              </a:solidFill>
            </a:endParaRP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GB" sz="1600" dirty="0">
                <a:solidFill>
                  <a:srgbClr val="002060"/>
                </a:solidFill>
              </a:rPr>
              <a:t>Character (credit history) 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GB" sz="1600" dirty="0">
                <a:solidFill>
                  <a:srgbClr val="002060"/>
                </a:solidFill>
              </a:rPr>
              <a:t>Capacity to repay (the financial standing of the business) 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GB" sz="1600" dirty="0">
                <a:solidFill>
                  <a:srgbClr val="002060"/>
                </a:solidFill>
              </a:rPr>
              <a:t>Capital (the equity in the business) 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GB" sz="1600" dirty="0">
                <a:solidFill>
                  <a:srgbClr val="002060"/>
                </a:solidFill>
              </a:rPr>
              <a:t>Conditions (terms of the transaction) 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GB" sz="1600" dirty="0">
                <a:solidFill>
                  <a:srgbClr val="002060"/>
                </a:solidFill>
              </a:rPr>
              <a:t>Collateral (your security)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F4F44E1-B998-825D-B451-291210A7304B}"/>
              </a:ext>
            </a:extLst>
          </p:cNvPr>
          <p:cNvSpPr/>
          <p:nvPr/>
        </p:nvSpPr>
        <p:spPr>
          <a:xfrm>
            <a:off x="5223641" y="846665"/>
            <a:ext cx="6968359" cy="6032421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accent2"/>
            </a:solidFill>
          </a:ln>
        </p:spPr>
        <p:txBody>
          <a:bodyPr wrap="square" lIns="121920" tIns="60960" rIns="121920" bIns="60960" anchor="t">
            <a:spAutoFit/>
          </a:bodyPr>
          <a:lstStyle>
            <a:defPPr>
              <a:defRPr lang="en-US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Character:  </a:t>
            </a:r>
          </a:p>
          <a:p>
            <a:pPr marL="800080" marR="0" lvl="1" indent="-342891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Likely commitment of the business to repay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  <a:p>
            <a:pPr marL="800080" marR="0" lvl="1" indent="-342891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R="0" lvl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Management team / people:  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  <a:p>
            <a:pPr marL="800080" marR="0" lvl="1" indent="-342891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Capability / capacity of the business as a whole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  <a:p>
            <a:pPr marL="800080" marR="0" lvl="1" indent="-342891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Corporate governance</a:t>
            </a:r>
          </a:p>
          <a:p>
            <a:pPr marL="800080" marR="0" lvl="1" indent="-342891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  <a:p>
            <a:pPr marR="0" lvl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Liquidity / affordability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: suitability of business for proposed loan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  <a:p>
            <a:pPr marL="800080" marR="0" lvl="1" indent="-342891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Cashflow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  <a:p>
            <a:pPr marL="800080" marR="0" lvl="1" indent="-342891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Interest and debt service coverage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  <a:p>
            <a:pPr marL="800080" marR="0" lvl="1" indent="-342891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Leverage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  <a:p>
            <a:pPr marL="800080" marR="0" lvl="1" indent="-342891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Sources of additional capital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  <a:p>
            <a:pPr marL="800080" marR="0" lvl="1" indent="-342891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Balance sheet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  <a:p>
            <a:pPr marL="800080" marR="0" lvl="1" indent="-342891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R="0" lvl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Market: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  <a:p>
            <a:pPr marL="800080" marR="0" lvl="1" indent="-342891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Route to market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800080" marR="0" lvl="1" indent="-342891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Resilience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800080" marR="0" lvl="1" indent="-342891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Competitor / market analysis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  <a:p>
            <a:pPr marL="800080" marR="0" lvl="1" indent="-342891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Innovation risk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  <a:p>
            <a:pPr marL="800080" marR="0" lvl="1" indent="-342891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Political / regulatory risk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  <a:p>
            <a:pPr marL="800080" marR="0" lvl="1" indent="-342891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R="0" lvl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Control culture:  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  <a:p>
            <a:pPr marL="800080" marR="0" lvl="1" indent="-342891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Awareness and management of risks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  <a:p>
            <a:pPr marL="800080" marR="0" lvl="1" indent="-342891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Project spend control environment 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152461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73FB196-DCD5-D15E-7BBA-8A3935B6551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dirty="0"/>
              <a:t>TWO RATINGS</a:t>
            </a:r>
          </a:p>
          <a:p>
            <a:r>
              <a:rPr lang="en-GB" dirty="0"/>
              <a:t>ONE OUTCOME</a:t>
            </a:r>
          </a:p>
        </p:txBody>
      </p:sp>
      <p:graphicFrame>
        <p:nvGraphicFramePr>
          <p:cNvPr id="9" name="Table 26">
            <a:extLst>
              <a:ext uri="{FF2B5EF4-FFF2-40B4-BE49-F238E27FC236}">
                <a16:creationId xmlns:a16="http://schemas.microsoft.com/office/drawing/2014/main" id="{499271E0-860F-D9C8-2277-AB4ECDBD5C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8452033"/>
              </p:ext>
            </p:extLst>
          </p:nvPr>
        </p:nvGraphicFramePr>
        <p:xfrm>
          <a:off x="474717" y="1609817"/>
          <a:ext cx="9209701" cy="2577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41889">
                  <a:extLst>
                    <a:ext uri="{9D8B030D-6E8A-4147-A177-3AD203B41FA5}">
                      <a16:colId xmlns:a16="http://schemas.microsoft.com/office/drawing/2014/main" val="2720180851"/>
                    </a:ext>
                  </a:extLst>
                </a:gridCol>
                <a:gridCol w="6067812">
                  <a:extLst>
                    <a:ext uri="{9D8B030D-6E8A-4147-A177-3AD203B41FA5}">
                      <a16:colId xmlns:a16="http://schemas.microsoft.com/office/drawing/2014/main" val="402184056"/>
                    </a:ext>
                  </a:extLst>
                </a:gridCol>
              </a:tblGrid>
              <a:tr h="644400">
                <a:tc>
                  <a:txBody>
                    <a:bodyPr/>
                    <a:lstStyle/>
                    <a:p>
                      <a:pPr algn="l"/>
                      <a:r>
                        <a:rPr lang="en-GB" sz="1900" b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j-lt"/>
                        </a:rPr>
                        <a:t>Recommend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j-lt"/>
                        </a:rPr>
                        <a:t>Credit concerns appear manageable from initial analysis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7306993"/>
                  </a:ext>
                </a:extLst>
              </a:tr>
              <a:tr h="644400">
                <a:tc>
                  <a:txBody>
                    <a:bodyPr/>
                    <a:lstStyle/>
                    <a:p>
                      <a:pPr algn="l"/>
                      <a:r>
                        <a:rPr lang="en-GB" sz="1900" b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j-lt"/>
                        </a:rPr>
                        <a:t>Marginal Recommend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j-lt"/>
                        </a:rPr>
                        <a:t>Credit concerns exist, but more positive factors than negative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3404015"/>
                  </a:ext>
                </a:extLst>
              </a:tr>
              <a:tr h="644400">
                <a:tc>
                  <a:txBody>
                    <a:bodyPr/>
                    <a:lstStyle/>
                    <a:p>
                      <a:pPr algn="l"/>
                      <a:r>
                        <a:rPr lang="en-GB" sz="1900" b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j-lt"/>
                        </a:rPr>
                        <a:t>Marginal Decline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j-lt"/>
                        </a:rPr>
                        <a:t>Credit concerns exist, but more negative factors than positive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7772861"/>
                  </a:ext>
                </a:extLst>
              </a:tr>
              <a:tr h="644400">
                <a:tc>
                  <a:txBody>
                    <a:bodyPr/>
                    <a:lstStyle/>
                    <a:p>
                      <a:pPr algn="l"/>
                      <a:r>
                        <a:rPr lang="en-GB" sz="1900" b="1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j-lt"/>
                        </a:rPr>
                        <a:t>Decline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j-lt"/>
                        </a:rPr>
                        <a:t>Credit concerns are not likely be overcome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6973621"/>
                  </a:ext>
                </a:extLst>
              </a:tr>
            </a:tbl>
          </a:graphicData>
        </a:graphic>
      </p:graphicFrame>
      <p:graphicFrame>
        <p:nvGraphicFramePr>
          <p:cNvPr id="11" name="Table 26">
            <a:extLst>
              <a:ext uri="{FF2B5EF4-FFF2-40B4-BE49-F238E27FC236}">
                <a16:creationId xmlns:a16="http://schemas.microsoft.com/office/drawing/2014/main" id="{B8537217-B73B-C433-920F-8CED2013A7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4996970"/>
              </p:ext>
            </p:extLst>
          </p:nvPr>
        </p:nvGraphicFramePr>
        <p:xfrm>
          <a:off x="474717" y="4392059"/>
          <a:ext cx="9209701" cy="2203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41889">
                  <a:extLst>
                    <a:ext uri="{9D8B030D-6E8A-4147-A177-3AD203B41FA5}">
                      <a16:colId xmlns:a16="http://schemas.microsoft.com/office/drawing/2014/main" val="2720180851"/>
                    </a:ext>
                  </a:extLst>
                </a:gridCol>
                <a:gridCol w="6067812">
                  <a:extLst>
                    <a:ext uri="{9D8B030D-6E8A-4147-A177-3AD203B41FA5}">
                      <a16:colId xmlns:a16="http://schemas.microsoft.com/office/drawing/2014/main" val="402184056"/>
                    </a:ext>
                  </a:extLst>
                </a:gridCol>
              </a:tblGrid>
              <a:tr h="644400"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chemeClr val="tx1"/>
                          </a:solidFill>
                        </a:rPr>
                        <a:t>Above innovation quality line (80%+)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0" dirty="0">
                          <a:solidFill>
                            <a:schemeClr val="tx1"/>
                          </a:solidFill>
                        </a:rPr>
                        <a:t>Innovation, team, delivery, costs are strong/good value for money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7306993"/>
                  </a:ext>
                </a:extLst>
              </a:tr>
              <a:tr h="644400"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chemeClr val="tx1"/>
                          </a:solidFill>
                        </a:rPr>
                        <a:t>Marginally above innovation quality line (70-79%)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0" dirty="0">
                          <a:solidFill>
                            <a:schemeClr val="tx1"/>
                          </a:solidFill>
                        </a:rPr>
                        <a:t>Some parts of innovation, team, delivery, costs are good, but there are some concerns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3404015"/>
                  </a:ext>
                </a:extLst>
              </a:tr>
              <a:tr h="644400"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chemeClr val="tx1"/>
                          </a:solidFill>
                        </a:rPr>
                        <a:t>Below innovation quality line (70%)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0" dirty="0">
                          <a:solidFill>
                            <a:schemeClr val="tx1"/>
                          </a:solidFill>
                        </a:rPr>
                        <a:t>Innovation, team, delivery, costs are weak or poor value for money, and major concerns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6973621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20113F4A-CC48-FDDE-B283-418D331AB48B}"/>
              </a:ext>
            </a:extLst>
          </p:cNvPr>
          <p:cNvSpPr txBox="1"/>
          <p:nvPr/>
        </p:nvSpPr>
        <p:spPr>
          <a:xfrm>
            <a:off x="10268607" y="2469931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Credit Risk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6713319-AEC8-AE73-2A8D-83443104D086}"/>
              </a:ext>
            </a:extLst>
          </p:cNvPr>
          <p:cNvSpPr txBox="1"/>
          <p:nvPr/>
        </p:nvSpPr>
        <p:spPr>
          <a:xfrm>
            <a:off x="9967242" y="4813738"/>
            <a:ext cx="1915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Innovation Score</a:t>
            </a:r>
          </a:p>
        </p:txBody>
      </p:sp>
    </p:spTree>
    <p:extLst>
      <p:ext uri="{BB962C8B-B14F-4D97-AF65-F5344CB8AC3E}">
        <p14:creationId xmlns:p14="http://schemas.microsoft.com/office/powerpoint/2010/main" val="37798389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2C646A5-B43F-BD32-A782-879D008433F0}"/>
              </a:ext>
            </a:extLst>
          </p:cNvPr>
          <p:cNvGrpSpPr/>
          <p:nvPr/>
        </p:nvGrpSpPr>
        <p:grpSpPr>
          <a:xfrm>
            <a:off x="1377003" y="283780"/>
            <a:ext cx="8376597" cy="6347036"/>
            <a:chOff x="3842766" y="859668"/>
            <a:chExt cx="4770991" cy="361099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A8B40-6C48-0A62-FDC2-03D08D76A877}"/>
                </a:ext>
              </a:extLst>
            </p:cNvPr>
            <p:cNvSpPr txBox="1"/>
            <p:nvPr/>
          </p:nvSpPr>
          <p:spPr>
            <a:xfrm>
              <a:off x="3842766" y="859668"/>
              <a:ext cx="4766400" cy="646331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FEFFFF"/>
              </a:solidFill>
            </a:ln>
          </p:spPr>
          <p:txBody>
            <a:bodyPr wrap="square" rtlCol="0" anchor="ctr" anchorCtr="0">
              <a:noAutofit/>
            </a:bodyPr>
            <a:lstStyle>
              <a:defPPr>
                <a:defRPr lang="en-US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>
                  <a:ln>
                    <a:noFill/>
                  </a:ln>
                  <a:solidFill>
                    <a:srgbClr val="FEFFFF"/>
                  </a:solidFill>
                  <a:effectLst/>
                  <a:uLnTx/>
                  <a:uFillTx/>
                  <a:ea typeface="+mn-ea"/>
                  <a:cs typeface="+mn-cs"/>
                </a:rPr>
                <a:t>Risk appetite:  Recommended</a:t>
              </a:r>
            </a:p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>
                  <a:ln>
                    <a:noFill/>
                  </a:ln>
                  <a:solidFill>
                    <a:srgbClr val="FEFFFF"/>
                  </a:solidFill>
                  <a:effectLst/>
                  <a:uLnTx/>
                  <a:uFillTx/>
                  <a:ea typeface="+mn-ea"/>
                  <a:cs typeface="+mn-cs"/>
                </a:rPr>
                <a:t>Innovation: Above quality line</a:t>
              </a:r>
              <a:endParaRPr kumimoji="0" lang="en-GB" sz="1600" b="0" i="0" u="none" strike="noStrike" kern="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4969FAD-5411-00C7-DD0B-B31D427C523C}"/>
                </a:ext>
              </a:extLst>
            </p:cNvPr>
            <p:cNvSpPr txBox="1"/>
            <p:nvPr/>
          </p:nvSpPr>
          <p:spPr>
            <a:xfrm>
              <a:off x="3842766" y="1507096"/>
              <a:ext cx="3063600" cy="87480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FEFFFF"/>
              </a:solidFill>
            </a:ln>
          </p:spPr>
          <p:txBody>
            <a:bodyPr wrap="square" rtlCol="0" anchor="ctr" anchorCtr="0">
              <a:noAutofit/>
            </a:bodyPr>
            <a:lstStyle>
              <a:defPPr>
                <a:defRPr lang="en-US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FFFF"/>
                  </a:solidFill>
                  <a:effectLst/>
                  <a:uLnTx/>
                  <a:uFillTx/>
                  <a:ea typeface="+mn-ea"/>
                  <a:cs typeface="+mn-cs"/>
                </a:rPr>
                <a:t>Risk appetite:  Marginal Recommend</a:t>
              </a:r>
            </a:p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FFFF"/>
                  </a:solidFill>
                  <a:effectLst/>
                  <a:uLnTx/>
                  <a:uFillTx/>
                  <a:ea typeface="+mn-ea"/>
                  <a:cs typeface="+mn-cs"/>
                </a:rPr>
                <a:t>Innovation: </a:t>
              </a:r>
              <a:r>
                <a:rPr lang="en-GB" sz="1600" b="1" kern="0" dirty="0">
                  <a:solidFill>
                    <a:srgbClr val="FEFFFF"/>
                  </a:solidFill>
                </a:rPr>
                <a:t>A</a:t>
              </a:r>
              <a:r>
                <a:rPr kumimoji="0" lang="en-GB" sz="1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EFFFF"/>
                  </a:solidFill>
                  <a:effectLst/>
                  <a:uLnTx/>
                  <a:uFillTx/>
                  <a:ea typeface="+mn-ea"/>
                  <a:cs typeface="+mn-cs"/>
                </a:rPr>
                <a:t>bove</a:t>
              </a: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FFFF"/>
                  </a:solidFill>
                  <a:effectLst/>
                  <a:uLnTx/>
                  <a:uFillTx/>
                  <a:ea typeface="+mn-ea"/>
                  <a:cs typeface="+mn-cs"/>
                </a:rPr>
                <a:t> quality line</a:t>
              </a:r>
              <a:endPara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E1507E7-2B8C-7020-2CA3-E7126CEB26BD}"/>
                </a:ext>
              </a:extLst>
            </p:cNvPr>
            <p:cNvSpPr txBox="1"/>
            <p:nvPr/>
          </p:nvSpPr>
          <p:spPr>
            <a:xfrm>
              <a:off x="6906366" y="1507096"/>
              <a:ext cx="1702800" cy="874800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EFFFF"/>
              </a:solidFill>
            </a:ln>
          </p:spPr>
          <p:txBody>
            <a:bodyPr wrap="square" rtlCol="0" anchor="ctr" anchorCtr="0">
              <a:noAutofit/>
            </a:bodyPr>
            <a:lstStyle>
              <a:defPPr>
                <a:defRPr lang="en-US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FFFF"/>
                  </a:solidFill>
                  <a:effectLst/>
                  <a:uLnTx/>
                  <a:uFillTx/>
                  <a:ea typeface="+mn-ea"/>
                  <a:cs typeface="+mn-cs"/>
                </a:rPr>
                <a:t>Risk appetite:  Marginal Decline</a:t>
              </a:r>
            </a:p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FFFF"/>
                  </a:solidFill>
                  <a:effectLst/>
                  <a:uLnTx/>
                  <a:uFillTx/>
                  <a:ea typeface="+mn-ea"/>
                  <a:cs typeface="+mn-cs"/>
                </a:rPr>
                <a:t>Innovation: Above quality line</a:t>
              </a:r>
              <a:endPara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DEE9EE2-4757-0CA4-A2A8-7B1F6F73092C}"/>
                </a:ext>
              </a:extLst>
            </p:cNvPr>
            <p:cNvSpPr txBox="1"/>
            <p:nvPr/>
          </p:nvSpPr>
          <p:spPr>
            <a:xfrm>
              <a:off x="3842766" y="2389817"/>
              <a:ext cx="1703930" cy="874800"/>
            </a:xfrm>
            <a:prstGeom prst="rect">
              <a:avLst/>
            </a:prstGeom>
            <a:solidFill>
              <a:srgbClr val="E76766">
                <a:lumMod val="75000"/>
              </a:srgbClr>
            </a:solidFill>
            <a:ln>
              <a:solidFill>
                <a:srgbClr val="FEFFFF"/>
              </a:solidFill>
            </a:ln>
          </p:spPr>
          <p:txBody>
            <a:bodyPr wrap="square" rtlCol="0" anchor="ctr" anchorCtr="0">
              <a:noAutofit/>
            </a:bodyPr>
            <a:lstStyle>
              <a:defPPr>
                <a:defRPr lang="en-US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FFFF"/>
                  </a:solidFill>
                  <a:effectLst/>
                  <a:uLnTx/>
                  <a:uFillTx/>
                  <a:ea typeface="+mn-ea"/>
                  <a:cs typeface="+mn-cs"/>
                </a:rPr>
                <a:t>Risk appetite:  Marginal Recommend</a:t>
              </a:r>
            </a:p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FFFF"/>
                  </a:solidFill>
                  <a:effectLst/>
                  <a:uLnTx/>
                  <a:uFillTx/>
                  <a:ea typeface="+mn-ea"/>
                  <a:cs typeface="+mn-cs"/>
                </a:rPr>
                <a:t>Innovation: Marginally above quality line</a:t>
              </a:r>
              <a:endPara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1FB0130-EBE9-E32D-B468-DE6E295C58AE}"/>
                </a:ext>
              </a:extLst>
            </p:cNvPr>
            <p:cNvSpPr txBox="1"/>
            <p:nvPr/>
          </p:nvSpPr>
          <p:spPr>
            <a:xfrm>
              <a:off x="5550157" y="2389817"/>
              <a:ext cx="3063600" cy="875897"/>
            </a:xfrm>
            <a:prstGeom prst="rect">
              <a:avLst/>
            </a:prstGeom>
            <a:solidFill>
              <a:srgbClr val="E76766">
                <a:lumMod val="75000"/>
              </a:srgbClr>
            </a:solidFill>
            <a:ln>
              <a:solidFill>
                <a:srgbClr val="FEFFFF"/>
              </a:solidFill>
            </a:ln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FFFF"/>
                  </a:solidFill>
                  <a:effectLst/>
                  <a:uLnTx/>
                  <a:uFillTx/>
                  <a:ea typeface="+mn-ea"/>
                  <a:cs typeface="+mn-cs"/>
                </a:rPr>
                <a:t>Risk appetite:  Marginal Decline</a:t>
              </a:r>
            </a:p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FFFF"/>
                  </a:solidFill>
                  <a:effectLst/>
                  <a:uLnTx/>
                  <a:uFillTx/>
                  <a:ea typeface="+mn-ea"/>
                  <a:cs typeface="+mn-cs"/>
                </a:rPr>
                <a:t>Innovation: Marginally above quality line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7B3B421-6200-6128-5AAE-4D82441BE793}"/>
                </a:ext>
              </a:extLst>
            </p:cNvPr>
            <p:cNvSpPr txBox="1"/>
            <p:nvPr/>
          </p:nvSpPr>
          <p:spPr>
            <a:xfrm>
              <a:off x="3842766" y="3265714"/>
              <a:ext cx="4766400" cy="1204951"/>
            </a:xfrm>
            <a:prstGeom prst="rect">
              <a:avLst/>
            </a:prstGeom>
            <a:solidFill>
              <a:srgbClr val="E76766">
                <a:lumMod val="75000"/>
              </a:srgbClr>
            </a:solidFill>
            <a:ln>
              <a:solidFill>
                <a:srgbClr val="FEFFFF"/>
              </a:solidFill>
            </a:ln>
          </p:spPr>
          <p:txBody>
            <a:bodyPr wrap="square" rtlCol="0" anchor="ctr" anchorCtr="0">
              <a:noAutofit/>
            </a:bodyPr>
            <a:lstStyle>
              <a:defPPr>
                <a:defRPr lang="en-US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>
                  <a:ln>
                    <a:noFill/>
                  </a:ln>
                  <a:solidFill>
                    <a:srgbClr val="FEFFFF"/>
                  </a:solidFill>
                  <a:effectLst/>
                  <a:uLnTx/>
                  <a:uFillTx/>
                  <a:ea typeface="+mn-ea"/>
                  <a:cs typeface="+mn-cs"/>
                </a:rPr>
                <a:t>Risk appetite:  Any</a:t>
              </a:r>
            </a:p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>
                  <a:ln>
                    <a:noFill/>
                  </a:ln>
                  <a:solidFill>
                    <a:srgbClr val="FEFFFF"/>
                  </a:solidFill>
                  <a:effectLst/>
                  <a:uLnTx/>
                  <a:uFillTx/>
                  <a:ea typeface="+mn-ea"/>
                  <a:cs typeface="+mn-cs"/>
                </a:rPr>
                <a:t>Innovation: Below quality line</a:t>
              </a:r>
            </a:p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>
                  <a:ln>
                    <a:noFill/>
                  </a:ln>
                  <a:solidFill>
                    <a:srgbClr val="FEFFFF"/>
                  </a:solidFill>
                  <a:effectLst/>
                  <a:uLnTx/>
                  <a:uFillTx/>
                  <a:ea typeface="+mn-ea"/>
                  <a:cs typeface="+mn-cs"/>
                </a:rPr>
                <a:t>or</a:t>
              </a:r>
            </a:p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>
                  <a:ln>
                    <a:noFill/>
                  </a:ln>
                  <a:solidFill>
                    <a:srgbClr val="FEFFFF"/>
                  </a:solidFill>
                  <a:effectLst/>
                  <a:uLnTx/>
                  <a:uFillTx/>
                  <a:ea typeface="+mn-ea"/>
                  <a:cs typeface="+mn-cs"/>
                </a:rPr>
                <a:t>Risk appetite:  Decline</a:t>
              </a:r>
            </a:p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>
                  <a:ln>
                    <a:noFill/>
                  </a:ln>
                  <a:solidFill>
                    <a:srgbClr val="FEFFFF"/>
                  </a:solidFill>
                  <a:effectLst/>
                  <a:uLnTx/>
                  <a:uFillTx/>
                  <a:ea typeface="+mn-ea"/>
                  <a:cs typeface="+mn-cs"/>
                </a:rPr>
                <a:t>Innovation: Any score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349731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9DE578C-FCC4-7BC5-7757-7DF3207F281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Improve your liquidity position</a:t>
            </a:r>
          </a:p>
          <a:p>
            <a:pPr lvl="1"/>
            <a:r>
              <a:rPr lang="en-GB" dirty="0"/>
              <a:t>Tangible over intangible assets</a:t>
            </a:r>
          </a:p>
          <a:p>
            <a:pPr lvl="1"/>
            <a:r>
              <a:rPr lang="en-GB" dirty="0"/>
              <a:t>Current over fixed assets</a:t>
            </a:r>
          </a:p>
          <a:p>
            <a:pPr lvl="1"/>
            <a:r>
              <a:rPr lang="en-GB" dirty="0"/>
              <a:t>External capital investments over sweat equity/founder funds injection</a:t>
            </a:r>
          </a:p>
          <a:p>
            <a:pPr lvl="1"/>
            <a:endParaRPr lang="en-GB" dirty="0"/>
          </a:p>
          <a:p>
            <a:r>
              <a:rPr lang="en-GB" dirty="0"/>
              <a:t>Investment – don’t just rely on a single financial instrument. Focus on the long-term picture, not the lure of short-term pre-money valuations. </a:t>
            </a:r>
          </a:p>
          <a:p>
            <a:endParaRPr lang="en-GB" dirty="0"/>
          </a:p>
          <a:p>
            <a:r>
              <a:rPr lang="en-GB" dirty="0"/>
              <a:t>Consider using AI. But don’t rely on AI.</a:t>
            </a:r>
          </a:p>
          <a:p>
            <a:pPr lvl="1"/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00387C1-8108-D95C-E902-2EF77E91548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dirty="0"/>
              <a:t>WHAT SHOULD YOU BE DOING</a:t>
            </a:r>
          </a:p>
          <a:p>
            <a:r>
              <a:rPr lang="en-GB" dirty="0"/>
              <a:t>TO IMPROVE YOUR CHANCES?</a:t>
            </a:r>
          </a:p>
        </p:txBody>
      </p:sp>
    </p:spTree>
    <p:extLst>
      <p:ext uri="{BB962C8B-B14F-4D97-AF65-F5344CB8AC3E}">
        <p14:creationId xmlns:p14="http://schemas.microsoft.com/office/powerpoint/2010/main" val="24773067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7223ADB-535C-3EC0-6784-D93D6D78E79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Team: do you have the right skills in place with the current team? </a:t>
            </a:r>
          </a:p>
          <a:p>
            <a:r>
              <a:rPr lang="en-GB" dirty="0"/>
              <a:t>Board: who can you turn to for honest advice and guidance?</a:t>
            </a:r>
          </a:p>
          <a:p>
            <a:r>
              <a:rPr lang="en-GB" dirty="0"/>
              <a:t>Commercial traction: do you have letters of intent, trials, pilots?</a:t>
            </a:r>
          </a:p>
          <a:p>
            <a:r>
              <a:rPr lang="en-GB" dirty="0"/>
              <a:t>Commercial and financial model: have you planned for several scenarios?</a:t>
            </a:r>
          </a:p>
          <a:p>
            <a:r>
              <a:rPr lang="en-GB" dirty="0"/>
              <a:t>Do you have clear phases for your business:</a:t>
            </a:r>
          </a:p>
          <a:p>
            <a:pPr lvl="1"/>
            <a:r>
              <a:rPr lang="en-GB" dirty="0"/>
              <a:t>Start – Scale – Grow - ?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Remember: Don’t let your ambition outrun your ability to operate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5D87B6-4E8E-B8EB-3B38-F5D4BC77E17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dirty="0"/>
              <a:t>WHAT ELSE SHOULD</a:t>
            </a:r>
          </a:p>
          <a:p>
            <a:r>
              <a:rPr lang="en-GB" dirty="0"/>
              <a:t>YOU BE DOING?</a:t>
            </a:r>
          </a:p>
        </p:txBody>
      </p:sp>
    </p:spTree>
    <p:extLst>
      <p:ext uri="{BB962C8B-B14F-4D97-AF65-F5344CB8AC3E}">
        <p14:creationId xmlns:p14="http://schemas.microsoft.com/office/powerpoint/2010/main" val="41157861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57173DF-1AC3-1146-D9EB-C13F90FB3D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Questions?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3D6FF8-9223-CC2E-27DF-3205320227A3}"/>
              </a:ext>
            </a:extLst>
          </p:cNvPr>
          <p:cNvSpPr txBox="1"/>
          <p:nvPr/>
        </p:nvSpPr>
        <p:spPr>
          <a:xfrm>
            <a:off x="6432331" y="5876875"/>
            <a:ext cx="27997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B0F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Jonny.Voon@iuk.ukri.org</a:t>
            </a:r>
            <a:r>
              <a:rPr lang="en-GB" dirty="0">
                <a:solidFill>
                  <a:srgbClr val="00B0F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36331103"/>
      </p:ext>
    </p:extLst>
  </p:cSld>
  <p:clrMapOvr>
    <a:masterClrMapping/>
  </p:clrMapOvr>
</p:sld>
</file>

<file path=ppt/theme/theme1.xml><?xml version="1.0" encoding="utf-8"?>
<a:theme xmlns:a="http://schemas.openxmlformats.org/drawingml/2006/main" name="Our Vision &amp; Missio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IUK PPT Basic Template - June 26" id="{E2562289-4F50-4B11-AB4B-D9D806F7FCAF}" vid="{DA694CBB-39F1-40AF-ACC3-5AF8B4C7A591}"/>
    </a:ext>
  </a:extLst>
</a:theme>
</file>

<file path=ppt/theme/theme2.xml><?xml version="1.0" encoding="utf-8"?>
<a:theme xmlns:a="http://schemas.openxmlformats.org/drawingml/2006/main" name="Content - Text Only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IUK PPT Basic Template - June 26" id="{E2562289-4F50-4B11-AB4B-D9D806F7FCAF}" vid="{D363DF21-DAA1-4702-A7AE-EB9B3A1A8094}"/>
    </a:ext>
  </a:extLst>
</a:theme>
</file>

<file path=ppt/theme/theme3.xml><?xml version="1.0" encoding="utf-8"?>
<a:theme xmlns:a="http://schemas.openxmlformats.org/drawingml/2006/main" name="Content - Text &amp; Imag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IUK PPT Basic Template - June 26" id="{E2562289-4F50-4B11-AB4B-D9D806F7FCAF}" vid="{EA319931-DF47-40D3-B88B-28BB93630695}"/>
    </a:ext>
  </a:extLst>
</a:theme>
</file>

<file path=ppt/theme/theme4.xml><?xml version="1.0" encoding="utf-8"?>
<a:theme xmlns:a="http://schemas.openxmlformats.org/drawingml/2006/main" name="Title &amp; End slides">
  <a:themeElements>
    <a:clrScheme name="IUK Palette">
      <a:dk1>
        <a:srgbClr val="000000"/>
      </a:dk1>
      <a:lt1>
        <a:srgbClr val="FFFFFF"/>
      </a:lt1>
      <a:dk2>
        <a:srgbClr val="380049"/>
      </a:dk2>
      <a:lt2>
        <a:srgbClr val="FFFFFF"/>
      </a:lt2>
      <a:accent1>
        <a:srgbClr val="380049"/>
      </a:accent1>
      <a:accent2>
        <a:srgbClr val="8A1A9B"/>
      </a:accent2>
      <a:accent3>
        <a:srgbClr val="BE2BBB"/>
      </a:accent3>
      <a:accent4>
        <a:srgbClr val="EA00FF"/>
      </a:accent4>
      <a:accent5>
        <a:srgbClr val="C49EFF"/>
      </a:accent5>
      <a:accent6>
        <a:srgbClr val="F7F7F7"/>
      </a:accent6>
      <a:hlink>
        <a:srgbClr val="8A1A9B"/>
      </a:hlink>
      <a:folHlink>
        <a:srgbClr val="EA00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UK PPT Basic Template - June 26" id="{E2562289-4F50-4B11-AB4B-D9D806F7FCAF}" vid="{B4B74F7B-6D73-4BC7-94F4-F1BC66024ECC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Our Vision &amp; Mission</Template>
  <TotalTime>582</TotalTime>
  <Words>1359</Words>
  <Application>Microsoft Macintosh PowerPoint</Application>
  <PresentationFormat>Widescreen</PresentationFormat>
  <Paragraphs>247</Paragraphs>
  <Slides>21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Aptos</vt:lpstr>
      <vt:lpstr>Arial</vt:lpstr>
      <vt:lpstr>Arial</vt:lpstr>
      <vt:lpstr>Calibri</vt:lpstr>
      <vt:lpstr>Wingdings</vt:lpstr>
      <vt:lpstr>Our Vision &amp; Mission</vt:lpstr>
      <vt:lpstr>Content - Text Only</vt:lpstr>
      <vt:lpstr>Content - Text &amp; Image</vt:lpstr>
      <vt:lpstr>Title &amp; End slides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Jonny Voon</dc:creator>
  <cp:lastModifiedBy>Jonny Voon</cp:lastModifiedBy>
  <cp:revision>4</cp:revision>
  <dcterms:created xsi:type="dcterms:W3CDTF">2026-06-16T14:31:35Z</dcterms:created>
  <dcterms:modified xsi:type="dcterms:W3CDTF">2026-09-22T08:25:03Z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34c27a6e-c833-42bb-83c2-622284533524_Enabled">
    <vt:lpwstr>true</vt:lpwstr>
  </property>
  <property fmtid="{D5CDD505-2E9C-101B-9397-08002B2CF9AE}" pid="3" name="MSIP_Label_34c27a6e-c833-42bb-83c2-622284533524_SetDate">
    <vt:lpwstr>2026-04-22T07:40:35Z</vt:lpwstr>
  </property>
  <property fmtid="{D5CDD505-2E9C-101B-9397-08002B2CF9AE}" pid="4" name="MSIP_Label_34c27a6e-c833-42bb-83c2-622284533524_Method">
    <vt:lpwstr>Standard</vt:lpwstr>
  </property>
  <property fmtid="{D5CDD505-2E9C-101B-9397-08002B2CF9AE}" pid="5" name="MSIP_Label_34c27a6e-c833-42bb-83c2-622284533524_Name">
    <vt:lpwstr>Official - Public</vt:lpwstr>
  </property>
  <property fmtid="{D5CDD505-2E9C-101B-9397-08002B2CF9AE}" pid="6" name="MSIP_Label_34c27a6e-c833-42bb-83c2-622284533524_SiteId">
    <vt:lpwstr>8bb7e08e-daa4-4a8e-927e-fca38db04b7e</vt:lpwstr>
  </property>
  <property fmtid="{D5CDD505-2E9C-101B-9397-08002B2CF9AE}" pid="7" name="MSIP_Label_34c27a6e-c833-42bb-83c2-622284533524_ActionId">
    <vt:lpwstr>ecd5e57a-cf23-4d7a-9f4a-48a279ea431c</vt:lpwstr>
  </property>
  <property fmtid="{D5CDD505-2E9C-101B-9397-08002B2CF9AE}" pid="8" name="MSIP_Label_34c27a6e-c833-42bb-83c2-622284533524_ContentBits">
    <vt:lpwstr>0</vt:lpwstr>
  </property>
  <property fmtid="{D5CDD505-2E9C-101B-9397-08002B2CF9AE}" pid="9" name="MSIP_Label_34c27a6e-c833-42bb-83c2-622284533524_Tag">
    <vt:lpwstr>10, 3, 0, 1</vt:lpwstr>
  </property>
</Properties>
</file>