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550" r:id="rId5"/>
    <p:sldId id="537" r:id="rId6"/>
    <p:sldId id="551" r:id="rId7"/>
    <p:sldId id="547" r:id="rId8"/>
    <p:sldId id="256" r:id="rId9"/>
    <p:sldId id="542" r:id="rId10"/>
    <p:sldId id="540" r:id="rId11"/>
    <p:sldId id="541" r:id="rId12"/>
    <p:sldId id="539" r:id="rId13"/>
    <p:sldId id="543" r:id="rId14"/>
    <p:sldId id="548" r:id="rId15"/>
    <p:sldId id="549" r:id="rId16"/>
    <p:sldId id="546" r:id="rId17"/>
    <p:sldId id="544" r:id="rId18"/>
    <p:sldId id="545" r:id="rId19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5B4A20-B850-5D08-2146-09DBAF3106E0}" name="Clapton, David" initials="CD" userId="S::david.clapton@ukaea.uk::fa6f7c44-62a2-4181-a570-cd6d8675daa3" providerId="AD"/>
  <p188:author id="{F3DFDD33-6110-7E22-B182-50DE9F0C7125}" name="Kolavarambathu, Shyam" initials="KS" userId="Kolavarambathu, Shyam" providerId="None"/>
  <p188:author id="{110E0E43-E721-A679-353C-3574BEAD0B69}" name="Barham, Paula L" initials="BP" userId="S::paula.barham@ukaea.uk::ffa74e3d-d687-467b-8e13-20ff3e8c17d6" providerId="AD"/>
  <p188:author id="{40B80F52-E889-701B-C2E8-2F7594119F4A}" name="Medley, Sarah" initials="SM" userId="S::sarah.medley@ukaea.uk::c8a35202-300a-4128-9647-eec2352306b6" providerId="AD"/>
  <p188:author id="{0290AB69-A169-9D6D-BA99-DB1CB8FDE6E4}" name="Williams, Edward" initials="WE" userId="S::edward.williams@ukaea.uk::9af32a9b-f29b-4dd6-ad7e-7db70dea1d63" providerId="AD"/>
  <p188:author id="{570D199B-41D0-721E-504F-B2C197AEBE6E}" name="Morris, Tony" initials="MT" userId="S::tony.morris@ukaea.uk::2f56ed38-9b26-4741-9b0b-10726bceaab7" providerId="AD"/>
  <p188:author id="{8FE9B2AF-0178-131B-1FCA-BA8C6BA4EA79}" name="Stables, Gary" initials="SG" userId="S::gary.stables@ukaea.uk::eb6b1be4-6f14-41ff-9a13-619dc40ce79e" providerId="AD"/>
  <p188:author id="{B198DFF4-1C21-C544-D4C2-E8C76DE887B6}" name="Kolavarambathu, Shyam" initials="KS" userId="S::shyam.kolavarambathu@ukaea.uk::1dd0737b-cedc-4c9d-8353-ef6268ab838d" providerId="AD"/>
  <p188:author id="{E99927F6-AE5F-7736-BB07-7CD1E3C8ED3A}" name="Fouin, Fanny" initials="" userId="S::fanny.fouin@ukaea.uk::823d30bd-f6e9-4d14-80ec-88d51dc5ca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A704"/>
    <a:srgbClr val="EF413C"/>
    <a:srgbClr val="F8971D"/>
    <a:srgbClr val="9091B3"/>
    <a:srgbClr val="132B4E"/>
    <a:srgbClr val="90919C"/>
    <a:srgbClr val="B0B8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ooker, Steve" userId="d3671965-56fa-41bb-a4c1-e4e9e86d1b5e" providerId="ADAL" clId="{B42A4262-319F-4DEB-B963-82CE576172E2}"/>
    <pc:docChg chg="delSld">
      <pc:chgData name="Booker, Steve" userId="d3671965-56fa-41bb-a4c1-e4e9e86d1b5e" providerId="ADAL" clId="{B42A4262-319F-4DEB-B963-82CE576172E2}" dt="2026-10-01T15:48:29.702" v="0" actId="47"/>
      <pc:docMkLst>
        <pc:docMk/>
      </pc:docMkLst>
      <pc:sldChg chg="del">
        <pc:chgData name="Booker, Steve" userId="d3671965-56fa-41bb-a4c1-e4e9e86d1b5e" providerId="ADAL" clId="{B42A4262-319F-4DEB-B963-82CE576172E2}" dt="2026-10-01T15:48:29.702" v="0" actId="47"/>
        <pc:sldMkLst>
          <pc:docMk/>
          <pc:sldMk cId="4282731104" sldId="53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C494B7-3010-C04A-A8D2-3A67F5B3F74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9E3AD-85AA-4D4F-953B-BDDC046C417F}" type="datetimeFigureOut">
              <a:rPr lang="en-US" smtClean="0"/>
              <a:t>10/1/2026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2365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9CD0D-D0C5-DD4D-B44E-98E59B6DF763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2E606-7E0B-0B4A-8955-4487729DC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25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3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C1F2B-C249-56EA-28A6-3DD4C01DC0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34D9D9-D708-F38A-4DEA-505B360540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F5A4F-E008-DA02-B827-A7A062C6B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1650A-4570-E494-B5BC-2B43B9AA73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498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BAAFD-C26F-81FB-F0B3-7A15CC4E7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68A5D2-A7FB-E3F3-1577-3ACE038274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BF0B57-3AE5-46E4-8384-E01C96C5C9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08109D-09BA-93AE-1C4A-2664E1A2B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7333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D8DBA-6302-AFF0-6F6E-6A5CD17D7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46E77A-D4D3-715E-9632-2D23A72E48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462049-419E-ECD9-9F5C-58949C68B2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2DD47C-5683-1788-2C37-F5D254A16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402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1AAC4-8224-65B8-4FE5-A15D2216D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B50AC3-1C98-D290-896B-6AC1FC840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A2179A-853E-AA1E-4634-F9B23E0124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30628F-3FAC-7BEA-1869-0D0FC4BAA1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C2E606-7E0B-0B4A-8955-4487729DC7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380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710637-E575-9447-A555-DB547E0A15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2652"/>
            <a:ext cx="12197227" cy="5308448"/>
          </a:xfrm>
          <a:prstGeom prst="rect">
            <a:avLst/>
          </a:prstGeom>
        </p:spPr>
      </p:pic>
      <p:sp>
        <p:nvSpPr>
          <p:cNvPr id="13" name="Freeform 12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23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132556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68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fili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66867" y="1530994"/>
            <a:ext cx="11465690" cy="4491980"/>
          </a:xfrm>
        </p:spPr>
        <p:txBody>
          <a:bodyPr/>
          <a:lstStyle>
            <a:lvl1pPr marL="342900" indent="-342900">
              <a:buFont typeface="Arial" charset="0"/>
              <a:buChar char="•"/>
              <a:defRPr sz="2400">
                <a:solidFill>
                  <a:schemeClr val="tx1"/>
                </a:solidFill>
              </a:defRPr>
            </a:lvl1pPr>
            <a:lvl2pPr>
              <a:defRPr sz="2200"/>
            </a:lvl2pPr>
          </a:lstStyle>
          <a:p>
            <a:pPr lvl="0"/>
            <a:r>
              <a:rPr lang="en-US"/>
              <a:t>Insert text or logos as necessary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166867" y="265043"/>
            <a:ext cx="8539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charset="0"/>
                <a:ea typeface="Arial Black" charset="0"/>
                <a:cs typeface="Arial Black" charset="0"/>
              </a:rPr>
              <a:t>Affiliations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166868" y="1530994"/>
            <a:ext cx="56246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10"/>
          </p:nvPr>
        </p:nvSpPr>
        <p:spPr>
          <a:xfrm>
            <a:off x="5980255" y="1530994"/>
            <a:ext cx="5652303" cy="4491980"/>
          </a:xfrm>
        </p:spPr>
        <p:txBody>
          <a:bodyPr/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2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95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idx="1"/>
          </p:nvPr>
        </p:nvSpPr>
        <p:spPr>
          <a:xfrm>
            <a:off x="166868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0255" y="1530994"/>
            <a:ext cx="5624603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166868" y="205431"/>
            <a:ext cx="10018853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3"/>
          <p:cNvSpPr>
            <a:spLocks noGrp="1"/>
          </p:cNvSpPr>
          <p:nvPr>
            <p:ph sz="half" idx="2"/>
          </p:nvPr>
        </p:nvSpPr>
        <p:spPr>
          <a:xfrm>
            <a:off x="5980255" y="2354906"/>
            <a:ext cx="5624603" cy="3668068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1pPr>
            <a:lvl2pPr marL="457189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2pPr>
            <a:lvl3pPr marL="914377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000">
                <a:solidFill>
                  <a:schemeClr val="tx1"/>
                </a:solidFill>
              </a:defRPr>
            </a:lvl3pPr>
            <a:lvl4pPr marL="1371566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4pPr>
            <a:lvl5pPr marL="1828754" marR="0" indent="0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166868" y="2354906"/>
            <a:ext cx="5624603" cy="3668068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2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20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666479" y="1308009"/>
            <a:ext cx="8853467" cy="396877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lnSpc>
                <a:spcPct val="100000"/>
              </a:lnSpc>
              <a:defRPr sz="3600" spc="0">
                <a:solidFill>
                  <a:schemeClr val="bg1"/>
                </a:solidFill>
              </a:defRPr>
            </a:lvl1pPr>
          </a:lstStyle>
          <a:p>
            <a:r>
              <a:rPr lang="en-GB"/>
              <a:t>INSERT QUOTE HERE</a:t>
            </a:r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quarter" idx="11" hasCustomPrompt="1"/>
          </p:nvPr>
        </p:nvSpPr>
        <p:spPr>
          <a:xfrm>
            <a:off x="1886674" y="5564305"/>
            <a:ext cx="8413078" cy="487362"/>
          </a:xfrm>
        </p:spPr>
        <p:txBody>
          <a:bodyPr>
            <a:noAutofit/>
          </a:bodyPr>
          <a:lstStyle>
            <a:lvl1pPr algn="ctr">
              <a:defRPr sz="2000" b="1">
                <a:solidFill>
                  <a:srgbClr val="9091B3"/>
                </a:solidFill>
              </a:defRPr>
            </a:lvl1pPr>
          </a:lstStyle>
          <a:p>
            <a:pPr lvl="0"/>
            <a:r>
              <a:rPr lang="en-US"/>
              <a:t>NAME / DATE</a:t>
            </a:r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731458" y="1034180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“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10573850" y="4825641"/>
            <a:ext cx="1342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rPr>
              <a:t>”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762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052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876222" y="638770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Colo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788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12"/>
          </p:nvPr>
        </p:nvSpPr>
        <p:spPr>
          <a:xfrm>
            <a:off x="876221" y="6387700"/>
            <a:ext cx="700882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1" name="Slide Number Placeholder 2"/>
          <p:cNvSpPr>
            <a:spLocks noGrp="1"/>
          </p:cNvSpPr>
          <p:nvPr>
            <p:ph type="sldNum" sz="quarter" idx="13"/>
          </p:nvPr>
        </p:nvSpPr>
        <p:spPr>
          <a:xfrm>
            <a:off x="101600" y="6387702"/>
            <a:ext cx="663451" cy="365125"/>
          </a:xfrm>
        </p:spPr>
        <p:txBody>
          <a:bodyPr/>
          <a:lstStyle>
            <a:lvl1pPr>
              <a:defRPr>
                <a:solidFill>
                  <a:srgbClr val="9091B3"/>
                </a:solidFill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 flipH="1">
            <a:off x="775684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9091B3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BF05E6A-D149-0847-8492-98A25A908D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697" y="-12652"/>
            <a:ext cx="12206924" cy="5324881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441264-3313-9B47-B87B-70DE9C28B8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444" y="-12653"/>
            <a:ext cx="12236577" cy="5368423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63430B-242D-C74B-B8F9-B32BD16FE8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7748" y="-12652"/>
            <a:ext cx="12214975" cy="5316172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013090-AD91-9E4E-A26F-8BC4969B06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038" y="-12653"/>
            <a:ext cx="12213265" cy="5307463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1CFDBE-C74D-5A41-A781-A9C298C504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975" y="-12652"/>
            <a:ext cx="12214975" cy="5316172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im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&#10;&#10;Description automatically generated">
            <a:extLst>
              <a:ext uri="{FF2B5EF4-FFF2-40B4-BE49-F238E27FC236}">
                <a16:creationId xmlns:a16="http://schemas.microsoft.com/office/drawing/2014/main" id="{FE0BF761-E415-F952-D16A-07FF5F90C4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434" y="-9939"/>
            <a:ext cx="12205433" cy="5307496"/>
          </a:xfrm>
          <a:prstGeom prst="rect">
            <a:avLst/>
          </a:prstGeom>
        </p:spPr>
      </p:pic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7187958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custom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0" y="-12699"/>
            <a:ext cx="12202079" cy="5246988"/>
          </a:xfrm>
          <a:custGeom>
            <a:avLst/>
            <a:gdLst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5225723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196763"/>
              <a:gd name="connsiteY0" fmla="*/ 0 h 5225723"/>
              <a:gd name="connsiteX1" fmla="*/ 10202575 w 12196763"/>
              <a:gd name="connsiteY1" fmla="*/ 0 h 5225723"/>
              <a:gd name="connsiteX2" fmla="*/ 12196763 w 12196763"/>
              <a:gd name="connsiteY2" fmla="*/ 1994188 h 5225723"/>
              <a:gd name="connsiteX3" fmla="*/ 12196763 w 12196763"/>
              <a:gd name="connsiteY3" fmla="*/ 5225723 h 5225723"/>
              <a:gd name="connsiteX4" fmla="*/ 0 w 12196763"/>
              <a:gd name="connsiteY4" fmla="*/ 2916156 h 5225723"/>
              <a:gd name="connsiteX5" fmla="*/ 0 w 12196763"/>
              <a:gd name="connsiteY5" fmla="*/ 0 h 5225723"/>
              <a:gd name="connsiteX6" fmla="*/ 0 w 12196763"/>
              <a:gd name="connsiteY6" fmla="*/ 0 h 5225723"/>
              <a:gd name="connsiteX0" fmla="*/ 0 w 12202079"/>
              <a:gd name="connsiteY0" fmla="*/ 0 h 5246988"/>
              <a:gd name="connsiteX1" fmla="*/ 10202575 w 12202079"/>
              <a:gd name="connsiteY1" fmla="*/ 0 h 5246988"/>
              <a:gd name="connsiteX2" fmla="*/ 12196763 w 12202079"/>
              <a:gd name="connsiteY2" fmla="*/ 1994188 h 5246988"/>
              <a:gd name="connsiteX3" fmla="*/ 12202079 w 12202079"/>
              <a:gd name="connsiteY3" fmla="*/ 5246988 h 5246988"/>
              <a:gd name="connsiteX4" fmla="*/ 0 w 12202079"/>
              <a:gd name="connsiteY4" fmla="*/ 2916156 h 5246988"/>
              <a:gd name="connsiteX5" fmla="*/ 0 w 12202079"/>
              <a:gd name="connsiteY5" fmla="*/ 0 h 5246988"/>
              <a:gd name="connsiteX6" fmla="*/ 0 w 12202079"/>
              <a:gd name="connsiteY6" fmla="*/ 0 h 5246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02079" h="5246988">
                <a:moveTo>
                  <a:pt x="0" y="0"/>
                </a:moveTo>
                <a:lnTo>
                  <a:pt x="10202575" y="0"/>
                </a:lnTo>
                <a:lnTo>
                  <a:pt x="12196763" y="1994188"/>
                </a:lnTo>
                <a:lnTo>
                  <a:pt x="12202079" y="5246988"/>
                </a:lnTo>
                <a:lnTo>
                  <a:pt x="0" y="291615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reeform 9"/>
          <p:cNvSpPr/>
          <p:nvPr userDrawn="1"/>
        </p:nvSpPr>
        <p:spPr>
          <a:xfrm>
            <a:off x="-18930" y="2886832"/>
            <a:ext cx="12216157" cy="3979419"/>
          </a:xfrm>
          <a:custGeom>
            <a:avLst/>
            <a:gdLst>
              <a:gd name="connsiteX0" fmla="*/ 0 w 12260826"/>
              <a:gd name="connsiteY0" fmla="*/ 0 h 5270090"/>
              <a:gd name="connsiteX1" fmla="*/ 12260826 w 12260826"/>
              <a:gd name="connsiteY1" fmla="*/ 4817806 h 5270090"/>
              <a:gd name="connsiteX2" fmla="*/ 12260826 w 12260826"/>
              <a:gd name="connsiteY2" fmla="*/ 5270090 h 5270090"/>
              <a:gd name="connsiteX3" fmla="*/ 29497 w 12260826"/>
              <a:gd name="connsiteY3" fmla="*/ 5270090 h 5270090"/>
              <a:gd name="connsiteX4" fmla="*/ 0 w 12260826"/>
              <a:gd name="connsiteY4" fmla="*/ 0 h 5270090"/>
              <a:gd name="connsiteX0" fmla="*/ 7935 w 12231329"/>
              <a:gd name="connsiteY0" fmla="*/ 0 h 5254048"/>
              <a:gd name="connsiteX1" fmla="*/ 12231329 w 12231329"/>
              <a:gd name="connsiteY1" fmla="*/ 4801764 h 5254048"/>
              <a:gd name="connsiteX2" fmla="*/ 12231329 w 12231329"/>
              <a:gd name="connsiteY2" fmla="*/ 5254048 h 5254048"/>
              <a:gd name="connsiteX3" fmla="*/ 0 w 12231329"/>
              <a:gd name="connsiteY3" fmla="*/ 5254048 h 5254048"/>
              <a:gd name="connsiteX4" fmla="*/ 7935 w 12231329"/>
              <a:gd name="connsiteY4" fmla="*/ 0 h 5254048"/>
              <a:gd name="connsiteX0" fmla="*/ 0 w 12223394"/>
              <a:gd name="connsiteY0" fmla="*/ 0 h 5259395"/>
              <a:gd name="connsiteX1" fmla="*/ 12223394 w 12223394"/>
              <a:gd name="connsiteY1" fmla="*/ 4801764 h 5259395"/>
              <a:gd name="connsiteX2" fmla="*/ 12223394 w 12223394"/>
              <a:gd name="connsiteY2" fmla="*/ 5254048 h 5259395"/>
              <a:gd name="connsiteX3" fmla="*/ 72276 w 12223394"/>
              <a:gd name="connsiteY3" fmla="*/ 5259395 h 5259395"/>
              <a:gd name="connsiteX4" fmla="*/ 0 w 12223394"/>
              <a:gd name="connsiteY4" fmla="*/ 0 h 5259395"/>
              <a:gd name="connsiteX0" fmla="*/ 0 w 12223394"/>
              <a:gd name="connsiteY0" fmla="*/ 0 h 5264743"/>
              <a:gd name="connsiteX1" fmla="*/ 12223394 w 12223394"/>
              <a:gd name="connsiteY1" fmla="*/ 4801764 h 5264743"/>
              <a:gd name="connsiteX2" fmla="*/ 12223394 w 12223394"/>
              <a:gd name="connsiteY2" fmla="*/ 5254048 h 5264743"/>
              <a:gd name="connsiteX3" fmla="*/ 8107 w 12223394"/>
              <a:gd name="connsiteY3" fmla="*/ 5264743 h 5264743"/>
              <a:gd name="connsiteX4" fmla="*/ 0 w 12223394"/>
              <a:gd name="connsiteY4" fmla="*/ 0 h 5264743"/>
              <a:gd name="connsiteX0" fmla="*/ 0 w 12223394"/>
              <a:gd name="connsiteY0" fmla="*/ 0 h 5254048"/>
              <a:gd name="connsiteX1" fmla="*/ 12223394 w 12223394"/>
              <a:gd name="connsiteY1" fmla="*/ 4801764 h 5254048"/>
              <a:gd name="connsiteX2" fmla="*/ 12223394 w 12223394"/>
              <a:gd name="connsiteY2" fmla="*/ 5254048 h 5254048"/>
              <a:gd name="connsiteX3" fmla="*/ 8107 w 12223394"/>
              <a:gd name="connsiteY3" fmla="*/ 5238006 h 5254048"/>
              <a:gd name="connsiteX4" fmla="*/ 0 w 12223394"/>
              <a:gd name="connsiteY4" fmla="*/ 0 h 5254048"/>
              <a:gd name="connsiteX0" fmla="*/ 0 w 12223394"/>
              <a:gd name="connsiteY0" fmla="*/ 0 h 4841452"/>
              <a:gd name="connsiteX1" fmla="*/ 12223394 w 12223394"/>
              <a:gd name="connsiteY1" fmla="*/ 4389168 h 4841452"/>
              <a:gd name="connsiteX2" fmla="*/ 12223394 w 12223394"/>
              <a:gd name="connsiteY2" fmla="*/ 4841452 h 4841452"/>
              <a:gd name="connsiteX3" fmla="*/ 8107 w 12223394"/>
              <a:gd name="connsiteY3" fmla="*/ 4825410 h 4841452"/>
              <a:gd name="connsiteX4" fmla="*/ 0 w 12223394"/>
              <a:gd name="connsiteY4" fmla="*/ 0 h 4841452"/>
              <a:gd name="connsiteX0" fmla="*/ 3585 w 12215828"/>
              <a:gd name="connsiteY0" fmla="*/ 0 h 4629579"/>
              <a:gd name="connsiteX1" fmla="*/ 12215828 w 12215828"/>
              <a:gd name="connsiteY1" fmla="*/ 4177295 h 4629579"/>
              <a:gd name="connsiteX2" fmla="*/ 12215828 w 12215828"/>
              <a:gd name="connsiteY2" fmla="*/ 4629579 h 4629579"/>
              <a:gd name="connsiteX3" fmla="*/ 541 w 12215828"/>
              <a:gd name="connsiteY3" fmla="*/ 4613537 h 4629579"/>
              <a:gd name="connsiteX4" fmla="*/ 3585 w 12215828"/>
              <a:gd name="connsiteY4" fmla="*/ 0 h 4629579"/>
              <a:gd name="connsiteX0" fmla="*/ 3585 w 12215828"/>
              <a:gd name="connsiteY0" fmla="*/ 0 h 4685336"/>
              <a:gd name="connsiteX1" fmla="*/ 12215828 w 12215828"/>
              <a:gd name="connsiteY1" fmla="*/ 4233052 h 4685336"/>
              <a:gd name="connsiteX2" fmla="*/ 12215828 w 12215828"/>
              <a:gd name="connsiteY2" fmla="*/ 4685336 h 4685336"/>
              <a:gd name="connsiteX3" fmla="*/ 541 w 12215828"/>
              <a:gd name="connsiteY3" fmla="*/ 4669294 h 4685336"/>
              <a:gd name="connsiteX4" fmla="*/ 3585 w 12215828"/>
              <a:gd name="connsiteY4" fmla="*/ 0 h 4685336"/>
              <a:gd name="connsiteX0" fmla="*/ 3585 w 12249282"/>
              <a:gd name="connsiteY0" fmla="*/ 0 h 4685336"/>
              <a:gd name="connsiteX1" fmla="*/ 12249282 w 12249282"/>
              <a:gd name="connsiteY1" fmla="*/ 3842759 h 4685336"/>
              <a:gd name="connsiteX2" fmla="*/ 12215828 w 12249282"/>
              <a:gd name="connsiteY2" fmla="*/ 4685336 h 4685336"/>
              <a:gd name="connsiteX3" fmla="*/ 541 w 12249282"/>
              <a:gd name="connsiteY3" fmla="*/ 4669294 h 4685336"/>
              <a:gd name="connsiteX4" fmla="*/ 3585 w 12249282"/>
              <a:gd name="connsiteY4" fmla="*/ 0 h 4685336"/>
              <a:gd name="connsiteX0" fmla="*/ 0 w 12279151"/>
              <a:gd name="connsiteY0" fmla="*/ 0 h 4573823"/>
              <a:gd name="connsiteX1" fmla="*/ 12279151 w 12279151"/>
              <a:gd name="connsiteY1" fmla="*/ 3731246 h 4573823"/>
              <a:gd name="connsiteX2" fmla="*/ 12245697 w 12279151"/>
              <a:gd name="connsiteY2" fmla="*/ 4573823 h 4573823"/>
              <a:gd name="connsiteX3" fmla="*/ 30410 w 12279151"/>
              <a:gd name="connsiteY3" fmla="*/ 4557781 h 4573823"/>
              <a:gd name="connsiteX4" fmla="*/ 0 w 12279151"/>
              <a:gd name="connsiteY4" fmla="*/ 0 h 4573823"/>
              <a:gd name="connsiteX0" fmla="*/ 0 w 12346058"/>
              <a:gd name="connsiteY0" fmla="*/ 0 h 4573823"/>
              <a:gd name="connsiteX1" fmla="*/ 12346058 w 12346058"/>
              <a:gd name="connsiteY1" fmla="*/ 3541675 h 4573823"/>
              <a:gd name="connsiteX2" fmla="*/ 12245697 w 12346058"/>
              <a:gd name="connsiteY2" fmla="*/ 4573823 h 4573823"/>
              <a:gd name="connsiteX3" fmla="*/ 30410 w 12346058"/>
              <a:gd name="connsiteY3" fmla="*/ 4557781 h 4573823"/>
              <a:gd name="connsiteX4" fmla="*/ 0 w 12346058"/>
              <a:gd name="connsiteY4" fmla="*/ 0 h 4573823"/>
              <a:gd name="connsiteX0" fmla="*/ 0 w 12245697"/>
              <a:gd name="connsiteY0" fmla="*/ 0 h 4573823"/>
              <a:gd name="connsiteX1" fmla="*/ 12211379 w 12245697"/>
              <a:gd name="connsiteY1" fmla="*/ 3492056 h 4573823"/>
              <a:gd name="connsiteX2" fmla="*/ 12245697 w 12245697"/>
              <a:gd name="connsiteY2" fmla="*/ 4573823 h 4573823"/>
              <a:gd name="connsiteX3" fmla="*/ 30410 w 12245697"/>
              <a:gd name="connsiteY3" fmla="*/ 4557781 h 4573823"/>
              <a:gd name="connsiteX4" fmla="*/ 0 w 12245697"/>
              <a:gd name="connsiteY4" fmla="*/ 0 h 4573823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756600 w 12211379"/>
              <a:gd name="connsiteY2" fmla="*/ 4020930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1827484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31293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11379"/>
              <a:gd name="connsiteY0" fmla="*/ 0 h 4557781"/>
              <a:gd name="connsiteX1" fmla="*/ 12211379 w 12211379"/>
              <a:gd name="connsiteY1" fmla="*/ 3492056 h 4557781"/>
              <a:gd name="connsiteX2" fmla="*/ 12210257 w 12211379"/>
              <a:gd name="connsiteY2" fmla="*/ 4541341 h 4557781"/>
              <a:gd name="connsiteX3" fmla="*/ 30410 w 12211379"/>
              <a:gd name="connsiteY3" fmla="*/ 4557781 h 4557781"/>
              <a:gd name="connsiteX4" fmla="*/ 0 w 12211379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0257 w 12221427"/>
              <a:gd name="connsiteY2" fmla="*/ 4541341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30410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25696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57781"/>
              <a:gd name="connsiteX1" fmla="*/ 12221427 w 12221427"/>
              <a:gd name="connsiteY1" fmla="*/ 3502104 h 4557781"/>
              <a:gd name="connsiteX2" fmla="*/ 12219684 w 12221427"/>
              <a:gd name="connsiteY2" fmla="*/ 4546055 h 4557781"/>
              <a:gd name="connsiteX3" fmla="*/ 16269 w 12221427"/>
              <a:gd name="connsiteY3" fmla="*/ 4557781 h 4557781"/>
              <a:gd name="connsiteX4" fmla="*/ 0 w 12221427"/>
              <a:gd name="connsiteY4" fmla="*/ 0 h 4557781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9684 w 12221427"/>
              <a:gd name="connsiteY2" fmla="*/ 4546055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1599482 w 12221427"/>
              <a:gd name="connsiteY2" fmla="*/ 4021269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0 w 12221427"/>
              <a:gd name="connsiteY0" fmla="*/ 0 h 4562495"/>
              <a:gd name="connsiteX1" fmla="*/ 12221427 w 12221427"/>
              <a:gd name="connsiteY1" fmla="*/ 3502104 h 4562495"/>
              <a:gd name="connsiteX2" fmla="*/ 12211733 w 12221427"/>
              <a:gd name="connsiteY2" fmla="*/ 4530152 h 4562495"/>
              <a:gd name="connsiteX3" fmla="*/ 6842 w 12221427"/>
              <a:gd name="connsiteY3" fmla="*/ 4562495 h 4562495"/>
              <a:gd name="connsiteX4" fmla="*/ 0 w 12221427"/>
              <a:gd name="connsiteY4" fmla="*/ 0 h 4562495"/>
              <a:gd name="connsiteX0" fmla="*/ 33052 w 12214722"/>
              <a:gd name="connsiteY0" fmla="*/ 0 h 4546593"/>
              <a:gd name="connsiteX1" fmla="*/ 12214722 w 12214722"/>
              <a:gd name="connsiteY1" fmla="*/ 3486202 h 4546593"/>
              <a:gd name="connsiteX2" fmla="*/ 12205028 w 12214722"/>
              <a:gd name="connsiteY2" fmla="*/ 4514250 h 4546593"/>
              <a:gd name="connsiteX3" fmla="*/ 137 w 12214722"/>
              <a:gd name="connsiteY3" fmla="*/ 4546593 h 4546593"/>
              <a:gd name="connsiteX4" fmla="*/ 33052 w 12214722"/>
              <a:gd name="connsiteY4" fmla="*/ 0 h 4546593"/>
              <a:gd name="connsiteX0" fmla="*/ 25134 w 12214755"/>
              <a:gd name="connsiteY0" fmla="*/ 0 h 4538641"/>
              <a:gd name="connsiteX1" fmla="*/ 12214755 w 12214755"/>
              <a:gd name="connsiteY1" fmla="*/ 3478250 h 4538641"/>
              <a:gd name="connsiteX2" fmla="*/ 12205061 w 12214755"/>
              <a:gd name="connsiteY2" fmla="*/ 4506298 h 4538641"/>
              <a:gd name="connsiteX3" fmla="*/ 170 w 12214755"/>
              <a:gd name="connsiteY3" fmla="*/ 4538641 h 4538641"/>
              <a:gd name="connsiteX4" fmla="*/ 25134 w 12214755"/>
              <a:gd name="connsiteY4" fmla="*/ 0 h 4538641"/>
              <a:gd name="connsiteX0" fmla="*/ 9400 w 12214923"/>
              <a:gd name="connsiteY0" fmla="*/ 0 h 4530690"/>
              <a:gd name="connsiteX1" fmla="*/ 12214923 w 12214923"/>
              <a:gd name="connsiteY1" fmla="*/ 3470299 h 4530690"/>
              <a:gd name="connsiteX2" fmla="*/ 12205229 w 12214923"/>
              <a:gd name="connsiteY2" fmla="*/ 4498347 h 4530690"/>
              <a:gd name="connsiteX3" fmla="*/ 338 w 12214923"/>
              <a:gd name="connsiteY3" fmla="*/ 4530690 h 4530690"/>
              <a:gd name="connsiteX4" fmla="*/ 9400 w 12214923"/>
              <a:gd name="connsiteY4" fmla="*/ 0 h 4530690"/>
              <a:gd name="connsiteX0" fmla="*/ 0 w 12205523"/>
              <a:gd name="connsiteY0" fmla="*/ 0 h 4498347"/>
              <a:gd name="connsiteX1" fmla="*/ 12205523 w 12205523"/>
              <a:gd name="connsiteY1" fmla="*/ 3470299 h 4498347"/>
              <a:gd name="connsiteX2" fmla="*/ 12195829 w 12205523"/>
              <a:gd name="connsiteY2" fmla="*/ 4498347 h 4498347"/>
              <a:gd name="connsiteX3" fmla="*/ 285136 w 12205523"/>
              <a:gd name="connsiteY3" fmla="*/ 4268297 h 4498347"/>
              <a:gd name="connsiteX4" fmla="*/ 0 w 12205523"/>
              <a:gd name="connsiteY4" fmla="*/ 0 h 4498347"/>
              <a:gd name="connsiteX0" fmla="*/ 0 w 12205523"/>
              <a:gd name="connsiteY0" fmla="*/ 0 h 4506836"/>
              <a:gd name="connsiteX1" fmla="*/ 12205523 w 12205523"/>
              <a:gd name="connsiteY1" fmla="*/ 3470299 h 4506836"/>
              <a:gd name="connsiteX2" fmla="*/ 12195829 w 12205523"/>
              <a:gd name="connsiteY2" fmla="*/ 4498347 h 4506836"/>
              <a:gd name="connsiteX3" fmla="*/ 6841 w 12205523"/>
              <a:gd name="connsiteY3" fmla="*/ 4506836 h 4506836"/>
              <a:gd name="connsiteX4" fmla="*/ 0 w 12205523"/>
              <a:gd name="connsiteY4" fmla="*/ 0 h 4506836"/>
              <a:gd name="connsiteX0" fmla="*/ 0 w 12205523"/>
              <a:gd name="connsiteY0" fmla="*/ 0 h 4511047"/>
              <a:gd name="connsiteX1" fmla="*/ 12205523 w 12205523"/>
              <a:gd name="connsiteY1" fmla="*/ 3470299 h 4511047"/>
              <a:gd name="connsiteX2" fmla="*/ 12202179 w 12205523"/>
              <a:gd name="connsiteY2" fmla="*/ 4511047 h 4511047"/>
              <a:gd name="connsiteX3" fmla="*/ 6841 w 12205523"/>
              <a:gd name="connsiteY3" fmla="*/ 4506836 h 4511047"/>
              <a:gd name="connsiteX4" fmla="*/ 0 w 12205523"/>
              <a:gd name="connsiteY4" fmla="*/ 0 h 4511047"/>
              <a:gd name="connsiteX0" fmla="*/ 0 w 12216156"/>
              <a:gd name="connsiteY0" fmla="*/ 0 h 3958154"/>
              <a:gd name="connsiteX1" fmla="*/ 12216156 w 12216156"/>
              <a:gd name="connsiteY1" fmla="*/ 2917406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58154"/>
              <a:gd name="connsiteX1" fmla="*/ 12216156 w 12216156"/>
              <a:gd name="connsiteY1" fmla="*/ 2715387 h 3958154"/>
              <a:gd name="connsiteX2" fmla="*/ 12212812 w 12216156"/>
              <a:gd name="connsiteY2" fmla="*/ 3958154 h 3958154"/>
              <a:gd name="connsiteX3" fmla="*/ 17474 w 12216156"/>
              <a:gd name="connsiteY3" fmla="*/ 3953943 h 3958154"/>
              <a:gd name="connsiteX4" fmla="*/ 0 w 12216156"/>
              <a:gd name="connsiteY4" fmla="*/ 0 h 3958154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736652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  <a:gd name="connsiteX0" fmla="*/ 0 w 12216156"/>
              <a:gd name="connsiteY0" fmla="*/ 0 h 3979419"/>
              <a:gd name="connsiteX1" fmla="*/ 12216156 w 12216156"/>
              <a:gd name="connsiteY1" fmla="*/ 2332614 h 3979419"/>
              <a:gd name="connsiteX2" fmla="*/ 12212812 w 12216156"/>
              <a:gd name="connsiteY2" fmla="*/ 3979419 h 3979419"/>
              <a:gd name="connsiteX3" fmla="*/ 17474 w 12216156"/>
              <a:gd name="connsiteY3" fmla="*/ 3975208 h 3979419"/>
              <a:gd name="connsiteX4" fmla="*/ 0 w 12216156"/>
              <a:gd name="connsiteY4" fmla="*/ 0 h 3979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16156" h="3979419">
                <a:moveTo>
                  <a:pt x="0" y="0"/>
                </a:moveTo>
                <a:lnTo>
                  <a:pt x="12216156" y="2332614"/>
                </a:lnTo>
                <a:cubicBezTo>
                  <a:pt x="12212925" y="2675297"/>
                  <a:pt x="12216043" y="3636736"/>
                  <a:pt x="12212812" y="3979419"/>
                </a:cubicBezTo>
                <a:lnTo>
                  <a:pt x="17474" y="3975208"/>
                </a:lnTo>
                <a:cubicBezTo>
                  <a:pt x="14772" y="2220294"/>
                  <a:pt x="2702" y="1754914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sp>
        <p:nvSpPr>
          <p:cNvPr id="11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307663" y="3785082"/>
            <a:ext cx="4527320" cy="73866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40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/>
              <a:t>UKAEA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7662" y="4594103"/>
            <a:ext cx="8734738" cy="1287122"/>
          </a:xfrm>
        </p:spPr>
        <p:txBody>
          <a:bodyPr lIns="0" tIns="0" rIns="0" bIns="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8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add title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307714" y="6050503"/>
            <a:ext cx="7324725" cy="588486"/>
          </a:xfrm>
        </p:spPr>
        <p:txBody>
          <a:bodyPr lIns="0" tIns="0" rIns="0" bIns="0">
            <a:normAutofit/>
          </a:bodyPr>
          <a:lstStyle>
            <a:lvl1pPr>
              <a:defRPr sz="2000" b="1" i="0" baseline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6"/>
          <p:cNvSpPr/>
          <p:nvPr userDrawn="1"/>
        </p:nvSpPr>
        <p:spPr>
          <a:xfrm rot="10800000">
            <a:off x="10205791" y="-12651"/>
            <a:ext cx="1991783" cy="1991922"/>
          </a:xfrm>
          <a:custGeom>
            <a:avLst/>
            <a:gdLst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91922 h 1991922"/>
              <a:gd name="connsiteX3" fmla="*/ 0 w 1991783"/>
              <a:gd name="connsiteY3" fmla="*/ 1991922 h 1991922"/>
              <a:gd name="connsiteX0" fmla="*/ 0 w 1991783"/>
              <a:gd name="connsiteY0" fmla="*/ 1991922 h 1991922"/>
              <a:gd name="connsiteX1" fmla="*/ 0 w 1991783"/>
              <a:gd name="connsiteY1" fmla="*/ 0 h 1991922"/>
              <a:gd name="connsiteX2" fmla="*/ 1991783 w 1991783"/>
              <a:gd name="connsiteY2" fmla="*/ 1979222 h 1991922"/>
              <a:gd name="connsiteX3" fmla="*/ 0 w 1991783"/>
              <a:gd name="connsiteY3" fmla="*/ 1991922 h 199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1783" h="1991922">
                <a:moveTo>
                  <a:pt x="0" y="1991922"/>
                </a:moveTo>
                <a:lnTo>
                  <a:pt x="0" y="0"/>
                </a:lnTo>
                <a:lnTo>
                  <a:pt x="1991783" y="1979222"/>
                </a:lnTo>
                <a:lnTo>
                  <a:pt x="0" y="199192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80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3877" y="190096"/>
            <a:ext cx="691844" cy="69050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314930"/>
            <a:ext cx="11150600" cy="48620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Title Placeholder 23"/>
          <p:cNvSpPr>
            <a:spLocks noGrp="1"/>
          </p:cNvSpPr>
          <p:nvPr>
            <p:ph type="title"/>
          </p:nvPr>
        </p:nvSpPr>
        <p:spPr>
          <a:xfrm>
            <a:off x="203200" y="190097"/>
            <a:ext cx="11150600" cy="109454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" y="6387702"/>
            <a:ext cx="6634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 i="0">
                <a:solidFill>
                  <a:srgbClr val="9091B3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fld id="{35482B25-261F-464E-BDD8-63296DE4D8A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876221" y="6387700"/>
            <a:ext cx="7008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/>
              <a:t>Official - Sensitive - Commercial </a:t>
            </a: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 flipH="1">
            <a:off x="765051" y="6357413"/>
            <a:ext cx="457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1" i="0" kern="1200">
                <a:solidFill>
                  <a:srgbClr val="90919C"/>
                </a:solidFill>
                <a:latin typeface="Arial Black" charset="0"/>
                <a:ea typeface="Arial Black" charset="0"/>
                <a:cs typeface="Arial Black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6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50" r:id="rId2"/>
    <p:sldLayoutId id="2147483673" r:id="rId3"/>
    <p:sldLayoutId id="2147483652" r:id="rId4"/>
    <p:sldLayoutId id="2147483653" r:id="rId5"/>
    <p:sldLayoutId id="2147483660" r:id="rId6"/>
    <p:sldLayoutId id="2147483655" r:id="rId7"/>
    <p:sldLayoutId id="2147483651" r:id="rId8"/>
    <p:sldLayoutId id="2147483677" r:id="rId9"/>
    <p:sldLayoutId id="2147483670" r:id="rId10"/>
    <p:sldLayoutId id="2147483671" r:id="rId11"/>
    <p:sldLayoutId id="2147483674" r:id="rId12"/>
    <p:sldLayoutId id="2147483675" r:id="rId13"/>
    <p:sldLayoutId id="2147483676" r:id="rId14"/>
    <p:sldLayoutId id="2147483679" r:id="rId15"/>
    <p:sldLayoutId id="2147483672" r:id="rId16"/>
  </p:sldLayoutIdLst>
  <p:hf hdr="0" dt="0"/>
  <p:txStyles>
    <p:titleStyle>
      <a:lvl1pPr algn="l" defTabSz="914377" rtl="0" eaLnBrk="1" latinLnBrk="0" hangingPunct="1">
        <a:lnSpc>
          <a:spcPct val="100000"/>
        </a:lnSpc>
        <a:spcBef>
          <a:spcPct val="0"/>
        </a:spcBef>
        <a:buNone/>
        <a:defRPr sz="3600" b="1" i="0" kern="1200">
          <a:solidFill>
            <a:schemeClr val="tx1"/>
          </a:solidFill>
          <a:latin typeface="Arial Black" charset="0"/>
          <a:ea typeface="Arial Black" charset="0"/>
          <a:cs typeface="Arial Black" charset="0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 typeface="Arial"/>
        <a:buNone/>
        <a:defRPr sz="24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uk/government/publications/ukaea-procurement-pipeline" TargetMode="External"/><Relationship Id="rId2" Type="http://schemas.openxmlformats.org/officeDocument/2006/relationships/hyperlink" Target="mailto:graham.ralph@ukaea.uk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48AD7-4A7A-964F-9830-6C29B6D45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716A6A4-C2A7-76E5-BFE7-298ED37FC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663" y="3767328"/>
            <a:ext cx="11286929" cy="1883664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FFFF"/>
              </a:solidFill>
              <a:latin typeface="Arial Black"/>
              <a:cs typeface="Arial"/>
            </a:endParaRPr>
          </a:p>
          <a:p>
            <a:r>
              <a:rPr lang="en-US" sz="2400" dirty="0">
                <a:solidFill>
                  <a:srgbClr val="FFFFFF"/>
                </a:solidFill>
                <a:latin typeface="Arial Black"/>
                <a:cs typeface="Arial"/>
              </a:rPr>
              <a:t>SME onboarding and collaborating with Tier 1 </a:t>
            </a:r>
          </a:p>
          <a:p>
            <a:r>
              <a:rPr lang="en-US" sz="2400" dirty="0">
                <a:solidFill>
                  <a:srgbClr val="FFFFFF"/>
                </a:solidFill>
                <a:latin typeface="Arial Black"/>
                <a:cs typeface="Arial"/>
              </a:rPr>
              <a:t>suppliers on Engineering Frameworks Workshop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43C7B-425A-D3F8-63B5-733E53DDA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663" y="5550408"/>
            <a:ext cx="8589932" cy="1060704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n-US" dirty="0">
                <a:latin typeface="Arial Black"/>
              </a:rPr>
              <a:t>Steve Booker – Commercial Lead UKAEA</a:t>
            </a:r>
          </a:p>
          <a:p>
            <a:r>
              <a:rPr lang="en-US" dirty="0">
                <a:latin typeface="Arial Black"/>
              </a:rPr>
              <a:t>Alisha Cole – Technical Co-Ordinator UKAEA</a:t>
            </a:r>
          </a:p>
          <a:p>
            <a:r>
              <a:rPr lang="en-US" dirty="0">
                <a:latin typeface="Arial Black"/>
              </a:rPr>
              <a:t>Jonny Adams – Commercial Assistant UKAEA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546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96F436-E90C-0FD0-F912-6B45366EB7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429768"/>
            <a:ext cx="11465690" cy="58613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r>
              <a:rPr lang="en-GB" u="sng" dirty="0"/>
              <a:t>Fire Alarm</a:t>
            </a:r>
          </a:p>
          <a:p>
            <a:pPr fontAlgn="base"/>
            <a:r>
              <a:rPr lang="en-GB" dirty="0"/>
              <a:t>Please be aware that there will be a planned fire alarm practice between 10:00am and 12:00pm.</a:t>
            </a:r>
          </a:p>
          <a:p>
            <a:pPr fontAlgn="base"/>
            <a:r>
              <a:rPr lang="en-GB" dirty="0"/>
              <a:t>The alarm will sound for approximately 10 seconds. This is a sound drill only, so there is no need to evacuate the building or go anywhere when the alarm sounds.</a:t>
            </a:r>
          </a:p>
          <a:p>
            <a:pPr fontAlgn="base"/>
            <a:r>
              <a:rPr lang="en-GB" dirty="0"/>
              <a:t>Steve, Alisha and Jonny will direct you to the appropriate muster station if there is a non-test alarm.</a:t>
            </a:r>
          </a:p>
          <a:p>
            <a:pPr fontAlgn="base"/>
            <a:endParaRPr lang="en-GB" dirty="0"/>
          </a:p>
          <a:p>
            <a:pPr fontAlgn="base"/>
            <a:r>
              <a:rPr lang="en-GB" u="sng" dirty="0"/>
              <a:t>Workshop Duration</a:t>
            </a:r>
          </a:p>
          <a:p>
            <a:pPr fontAlgn="base"/>
            <a:r>
              <a:rPr lang="en-GB" dirty="0"/>
              <a:t>30minutes including interactive workshop.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D324281-58A2-695D-287A-23FCC5DC5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644962"/>
          </a:xfrm>
        </p:spPr>
        <p:txBody>
          <a:bodyPr/>
          <a:lstStyle/>
          <a:p>
            <a:r>
              <a:rPr lang="en-GB" dirty="0"/>
              <a:t>Housekeeping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91F634-92F1-07A6-A6A9-1926768C8D7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C67E25-601B-F483-C0B3-0E56DE80F5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95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DADA7-E053-B744-F3DB-4AE659F83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F1EFF0C-61D8-0965-FBB0-108C1D7E5D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429768"/>
            <a:ext cx="11465690" cy="58613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r>
              <a:rPr lang="en-GB" dirty="0"/>
              <a:t>Why are we running this session:-</a:t>
            </a:r>
          </a:p>
          <a:p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Follows on from feedback across numerous supplier days notably from potential SME/Tier 2 suppliers looking to engage more effectively with Tier 1 framework suppliers.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Overview on how UKAEA’s engineering frameworks operate.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Interactive workshop designed to improve communication, generate thinking and ideas to highlight and showcase the skills an SME/Tier 2 supplier which, ultimately, via a Tier 1 framework supplier, may enhance the overall effectiveness of any given UKAEA project.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A0174B-502B-6E8D-6792-11DB91BCF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644962"/>
          </a:xfrm>
        </p:spPr>
        <p:txBody>
          <a:bodyPr/>
          <a:lstStyle/>
          <a:p>
            <a:r>
              <a:rPr lang="en-GB" dirty="0"/>
              <a:t>Session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0651A0-3546-40A2-9B81-209AFF9C4B5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B0C94-B541-C964-7D0C-709E424933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12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749EB-9A27-AA3A-03E9-4E26A12C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3D9CF4-4E8D-79AA-76CA-25482CFFB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429768"/>
            <a:ext cx="11465690" cy="58613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Frameworks are a procurement vehicle that enable UKAEA to call upon a      broad range of specialist engineering and technical skills to support the UKAEA’s range of activities in fusion research, powerplant design, robotics, materials and other technology areas.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Frameworks comprise of a group of companies that have been through a tender and selection process to qualify as a Framework Partner.  They are thereafter referred to as Tier 1.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Each company is assessed on case studies detailing their capabilities &amp; capacity to deliver a project. In doing so, this ensures that SME’s are not disadvantaged.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Suppliers bidding to be on a framework are not necessary a consortia however, companies, including SME’s can bid in partnership with larger companies or other SME’s.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Frameworks contribute to the growth of the UK economy by ensuring industry are fully involved.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F9656B-725F-9D18-84A4-80459502E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644962"/>
          </a:xfrm>
        </p:spPr>
        <p:txBody>
          <a:bodyPr>
            <a:normAutofit fontScale="90000"/>
          </a:bodyPr>
          <a:lstStyle/>
          <a:p>
            <a:r>
              <a:rPr lang="en-GB" dirty="0"/>
              <a:t>What is a UKAEA Engineering Framework?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15D692-83DE-25BD-84D7-334FFEDC91E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F95FA-F046-5442-3710-7B2C8321B2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03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8681BA-BE3A-A74E-8E42-A91A71FB7C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663" y="3767328"/>
            <a:ext cx="11352983" cy="2448332"/>
          </a:xfrm>
        </p:spPr>
        <p:txBody>
          <a:bodyPr>
            <a:normAutofit/>
          </a:bodyPr>
          <a:lstStyle/>
          <a:p>
            <a:endParaRPr lang="en-US" sz="2400" dirty="0">
              <a:solidFill>
                <a:srgbClr val="FFFFFF"/>
              </a:solidFill>
              <a:latin typeface="Arial Black"/>
              <a:cs typeface="Arial"/>
            </a:endParaRPr>
          </a:p>
          <a:p>
            <a:r>
              <a:rPr lang="en-US" sz="2400" dirty="0">
                <a:solidFill>
                  <a:srgbClr val="FFFFFF"/>
                </a:solidFill>
                <a:latin typeface="Arial Black"/>
                <a:cs typeface="Arial"/>
              </a:rPr>
              <a:t>UKAEA</a:t>
            </a:r>
            <a:r>
              <a:rPr lang="en-US" sz="2400" dirty="0">
                <a:latin typeface="Arial Black"/>
                <a:cs typeface="Arial"/>
              </a:rPr>
              <a:t> </a:t>
            </a:r>
            <a:r>
              <a:rPr lang="en-US" sz="2400" dirty="0">
                <a:latin typeface="Arial Black"/>
              </a:rPr>
              <a:t>Engineering Design Services (EDS) &amp; Embedded Engineering Resource (EERF) Frameworks</a:t>
            </a:r>
            <a:endParaRPr lang="en-US" sz="2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F4417E-103F-A546-B40F-43E9694EE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7663" y="5650992"/>
            <a:ext cx="8589932" cy="1196286"/>
          </a:xfrm>
        </p:spPr>
        <p:txBody>
          <a:bodyPr vert="horz" lIns="0" tIns="0" rIns="0" bIns="0" rtlCol="0" anchor="t"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131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8D30D-14E1-66D1-1E21-D130B0EF4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A179B8-A98F-4738-46F8-F89B7F537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856706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The EDS Framework is for (Tier 1) discreet packages of desk-based design works with limited scope for manufacture (proof of concept only).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Capacity to deliver works across every programme at the UKAEA under these capability areas: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Mechanical Engineering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Process Engineering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Electrical, Control &amp; Instrumentation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Computer-Based Modelling and Simulations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Systems Engineering </a:t>
            </a: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GB" sz="2000" dirty="0"/>
              <a:t>Specialist Nuclear Services: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/>
              <a:t>Capability Sub-Area 1 – Nuclear Engineering &amp; Design of Operational Facilities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/>
              <a:t>Capability Sub-Area 2 – Decommissioning, Waste Management and Disposability </a:t>
            </a:r>
          </a:p>
          <a:p>
            <a:pPr marL="514350" indent="-514350">
              <a:buFont typeface="+mj-lt"/>
              <a:buAutoNum type="romanUcPeriod"/>
            </a:pPr>
            <a:r>
              <a:rPr lang="en-GB" sz="2000" dirty="0"/>
              <a:t>Capability Sub-Area 3 – Safety Case Management and Authorship </a:t>
            </a:r>
          </a:p>
          <a:p>
            <a:r>
              <a:rPr lang="en-GB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DD6B4F-A9D0-3A0A-AFC2-979FA1907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Engineering Design Services Framework (EDS)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E0135B-8963-E2B2-7865-0770D421F38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2BFBD5-760B-203B-4AA8-4DC6F34B0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90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A771C61-C3CB-7752-7B18-3C3AB6D6DF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777240"/>
            <a:ext cx="11465690" cy="5610460"/>
          </a:xfrm>
        </p:spPr>
        <p:txBody>
          <a:bodyPr/>
          <a:lstStyle/>
          <a:p>
            <a:r>
              <a:rPr lang="en-GB" sz="1800" b="1" u="sng" dirty="0"/>
              <a:t>Best Athlete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Packages ≤ £150k - locally managed (not ePortal).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Templates for submission with clear evaluation criteria and weighted scores.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5 - 6 weeks from release to issue of Purchase Order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Does not require an individual contract</a:t>
            </a:r>
          </a:p>
          <a:p>
            <a:r>
              <a:rPr lang="en-GB" sz="1800" b="1" u="sng" dirty="0"/>
              <a:t>Mini-Competition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Packages &gt; £150k.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Procurement led &amp; released via e-Portal to Framework Partners.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Timescales for submission &amp; award scalable by size of opportunity. </a:t>
            </a:r>
          </a:p>
          <a:p>
            <a:r>
              <a:rPr lang="en-GB" sz="1800" b="1" u="sng" dirty="0"/>
              <a:t>Direct Award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Packages ≤ £100k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Bespoke technical nature of a particular Job Card requires specialist technical expertise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Where a Supplier has offered up a solution which is innovative in nature and requires further development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Where they are the only Supplier (or combination of Suppliers) with the required capability</a:t>
            </a:r>
          </a:p>
          <a:p>
            <a:endParaRPr lang="en-GB" sz="1800" dirty="0"/>
          </a:p>
          <a:p>
            <a:endParaRPr lang="en-GB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F3CDD5-9A34-6FEE-EC1D-FA912645A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809554"/>
          </a:xfrm>
        </p:spPr>
        <p:txBody>
          <a:bodyPr/>
          <a:lstStyle/>
          <a:p>
            <a:r>
              <a:rPr lang="en-GB" dirty="0"/>
              <a:t>EDS Framework – Tier 1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2F2CF-8EC1-6604-DE35-4D830AC06D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A31565-2BB9-E3F5-14AF-34E681A2B5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65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CEE7AB2-CF8E-7AD3-76F1-07C5C3D96A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850392"/>
            <a:ext cx="11465690" cy="5172582"/>
          </a:xfrm>
        </p:spPr>
        <p:txBody>
          <a:bodyPr>
            <a:normAutofit/>
          </a:bodyPr>
          <a:lstStyle/>
          <a:p>
            <a:r>
              <a:rPr lang="en-GB" sz="1800" b="1" u="sng" dirty="0"/>
              <a:t>Best Athlete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J25 Plant Condition Survey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Concept Design for STEP Thermal Cycling Absorption Process (TCAP).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AGHS Refactor - Tritium Distribution Study.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Development of Remote Techniques for Metallic Seal Surface Preparation and Replacement.</a:t>
            </a:r>
          </a:p>
          <a:p>
            <a:r>
              <a:rPr lang="en-GB" sz="1800" b="1" u="sng" dirty="0"/>
              <a:t>Mini-Competition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Electrical Engineering Support Contract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CHIMERA </a:t>
            </a:r>
            <a:r>
              <a:rPr lang="en-GB" sz="1800" dirty="0" err="1"/>
              <a:t>PbLi</a:t>
            </a:r>
            <a:r>
              <a:rPr lang="en-GB" sz="1800" dirty="0"/>
              <a:t> Loop Preliminary Design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Fusionics Components Development</a:t>
            </a:r>
          </a:p>
          <a:p>
            <a:r>
              <a:rPr lang="en-GB" sz="1800" b="1" u="sng" dirty="0"/>
              <a:t>Direct Award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JDR Systems Engineering Support (2024)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STEP-VIVS VIV14 – PFC Heatsink Material Selection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1800" dirty="0"/>
              <a:t>Design of LIBRTI modular penetration blocks</a:t>
            </a:r>
          </a:p>
          <a:p>
            <a:endParaRPr lang="en-GB" sz="1800" dirty="0"/>
          </a:p>
          <a:p>
            <a:endParaRPr lang="en-GB" sz="1800" b="1" u="sng" dirty="0"/>
          </a:p>
          <a:p>
            <a:endParaRPr lang="en-GB" sz="1800" b="1" u="sng" dirty="0"/>
          </a:p>
          <a:p>
            <a:endParaRPr lang="en-GB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553E10C-01BC-2D77-1228-222F57A3B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745546"/>
          </a:xfrm>
        </p:spPr>
        <p:txBody>
          <a:bodyPr/>
          <a:lstStyle/>
          <a:p>
            <a:r>
              <a:rPr lang="en-GB" dirty="0"/>
              <a:t>EDS Framework - Examples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E4D794-746A-5A57-7BAD-1F125418A3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E200F8-B7C4-68BF-E6F8-FEABC41E7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22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9C83E4-07C7-302A-2A80-893EC7D4A2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1530994"/>
            <a:ext cx="11465690" cy="4856706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The EER Framework allows Tier 1 suppliers to embed their own engineers in project roles within the UKAEA.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Capacity to deliver work across every programme at the UKAEA under these capability areas.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Short to medium term contract – maximum duration is two years for any single resource.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Mechanical Engineering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Process Engineering (including Chemical Engineering)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Electrical, Control &amp; Instrumentation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Engineering Structures &amp; Geotechnics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Engineering Analysis &amp; Code Development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Materials Engineering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Systems Engineering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B8CD271-7E9A-18CF-B47D-60A3065F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Embedded Engineering Resource Framework (EERF)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2967A-FAB5-DCE5-6421-73E9AB4711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607DB8-6DC5-A771-69DE-87F4BF4948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40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8F4F0-5119-7C03-358A-E20D1F383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E1A6DAE-C5E0-9282-3313-FF42763CD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777240"/>
            <a:ext cx="11465690" cy="5610460"/>
          </a:xfrm>
        </p:spPr>
        <p:txBody>
          <a:bodyPr>
            <a:normAutofit fontScale="62500" lnSpcReduction="20000"/>
          </a:bodyPr>
          <a:lstStyle/>
          <a:p>
            <a:endParaRPr lang="en-GB" sz="2000" b="1" u="sng" dirty="0"/>
          </a:p>
          <a:p>
            <a:r>
              <a:rPr lang="en-GB" sz="2000" b="1" u="sng" dirty="0"/>
              <a:t>Same process for every role (appx 5 weeks)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z="2300" dirty="0"/>
              <a:t>Release the Job Card, Job Description and Candidate CV Template. 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z="2300" dirty="0"/>
              <a:t>Technical Q&amp;A with the UKAEA Stakeholders and Framework Partners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z="2300" dirty="0"/>
              <a:t>Framework Partners submit their anonymised CV’s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z="2300" dirty="0"/>
              <a:t>UKAEA down select for interview</a:t>
            </a:r>
          </a:p>
          <a:p>
            <a:pPr marL="400050" indent="-400050">
              <a:lnSpc>
                <a:spcPct val="150000"/>
              </a:lnSpc>
              <a:buFont typeface="+mj-lt"/>
              <a:buAutoNum type="romanUcPeriod"/>
            </a:pPr>
            <a:r>
              <a:rPr lang="en-GB" sz="2300" dirty="0"/>
              <a:t>UKAEA conduct interviews and contract award. </a:t>
            </a:r>
          </a:p>
          <a:p>
            <a:r>
              <a:rPr lang="en-GB" b="1" u="sng" dirty="0"/>
              <a:t>Previous Roles:</a:t>
            </a:r>
          </a:p>
          <a:p>
            <a:endParaRPr lang="en-GB" sz="1800" b="1" u="sng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Systems Engineer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Analysis Capability Development Specialist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Simulation Research and Development Engineer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Quench Modelling Specialist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Process Engineer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Project Engineer, Weld Inspector &amp; Quality Engineer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Materials data integrity and database lead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sz="2300" dirty="0"/>
              <a:t>Development of MBSE-linked blanket systems simulation framework and application to blanket design(s)</a:t>
            </a:r>
          </a:p>
          <a:p>
            <a:endParaRPr lang="en-GB" sz="1800" b="1" u="sng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800" dirty="0"/>
          </a:p>
          <a:p>
            <a:endParaRPr lang="en-GB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7077489-8BB0-FB06-EF7F-220699D30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7" y="232862"/>
            <a:ext cx="10018853" cy="718114"/>
          </a:xfrm>
        </p:spPr>
        <p:txBody>
          <a:bodyPr/>
          <a:lstStyle/>
          <a:p>
            <a:r>
              <a:rPr lang="en-GB" dirty="0"/>
              <a:t>EER Framework – Tier 1 Process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CC112-9C5C-19BE-720E-21A796620E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F2E6AF-2823-B966-C10F-3AC3A8BE0A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10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951BFC-CA1C-17BE-5843-34BF1AEE5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D6E0F9-65F2-22DA-9A64-54161DBC9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429768"/>
            <a:ext cx="11465690" cy="58613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r>
              <a:rPr lang="en-GB" dirty="0"/>
              <a:t>Why are we running this session:-</a:t>
            </a:r>
          </a:p>
          <a:p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Follows on from feedback across numerous supplier days notably from potential SME/Tier 2 suppliers looking to engage more effectively with Tier 1 framework suppliers.</a:t>
            </a:r>
            <a:r>
              <a:rPr lang="en-GB" dirty="0">
                <a:sym typeface="Wingdings" panose="05000000000000000000" pitchFamily="2" charset="2"/>
              </a:rPr>
              <a:t> 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Overview on how UKAEA’s engineering frameworks operate.</a:t>
            </a:r>
            <a:r>
              <a:rPr lang="en-GB" dirty="0">
                <a:sym typeface="Wingdings" panose="05000000000000000000" pitchFamily="2" charset="2"/>
              </a:rPr>
              <a:t> 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Interactive workshop designed to improve communication, generate thinking and ideas to highlight and showcase the skills an SME/Tier 2 supplier which, ultimately, via a Tier 1 framework supplier, may enhance the overall effectiveness of any given UKAEA project.</a:t>
            </a:r>
            <a:r>
              <a:rPr lang="en-GB" dirty="0">
                <a:sym typeface="Wingdings" panose="05000000000000000000" pitchFamily="2" charset="2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1804A3-630B-5E6F-F2AD-914E5378F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644962"/>
          </a:xfrm>
        </p:spPr>
        <p:txBody>
          <a:bodyPr/>
          <a:lstStyle/>
          <a:p>
            <a:r>
              <a:rPr lang="en-GB" dirty="0"/>
              <a:t>Session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96A707-E5D3-BD3D-CBC7-5B65D357E4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27BF07-72A0-017D-DF5D-3ADA6DA2E5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773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6732A-DEFD-358D-226F-BDF824516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BF0E17-3BD5-4A77-2BB1-AE823F7E1F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6867" y="429768"/>
            <a:ext cx="11465690" cy="5861304"/>
          </a:xfrm>
        </p:spPr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r>
              <a:rPr lang="en-GB" dirty="0"/>
              <a:t>Why are we running this session:-</a:t>
            </a:r>
          </a:p>
          <a:p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Follows on from feedback across numerous supplier days notably from potential SME/Tier 2 suppliers looking to engage more effectively with Tier 1 framework suppliers.</a:t>
            </a:r>
            <a:r>
              <a:rPr lang="en-GB" dirty="0">
                <a:sym typeface="Wingdings" panose="05000000000000000000" pitchFamily="2" charset="2"/>
              </a:rPr>
              <a:t> </a:t>
            </a:r>
            <a:endParaRPr lang="en-GB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Overview on how UKAEA’s engineering frameworks operate.</a:t>
            </a:r>
            <a:r>
              <a:rPr lang="en-GB" dirty="0">
                <a:sym typeface="Wingdings" panose="05000000000000000000" pitchFamily="2" charset="2"/>
              </a:rPr>
              <a:t> 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Interactive workshop designed to improve communication, generate thinking and ideas to highlight and showcase the skills an SME/Tier 2 supplier which, ultimately, via a Tier 1 framework supplier, may enhance the overall effectiveness of any given UKAEA project.</a:t>
            </a:r>
            <a:r>
              <a:rPr lang="en-GB" dirty="0">
                <a:sym typeface="Wingdings" panose="05000000000000000000" pitchFamily="2" charset="2"/>
              </a:rPr>
              <a:t> 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dirty="0"/>
              <a:t>UKAEA team to digest workshop feedback and consider as part of ongoing Tier 1 continuous improvement meetings (Alisha and team).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06F65D-E367-11ED-BF16-B91560D17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018853" cy="644962"/>
          </a:xfrm>
        </p:spPr>
        <p:txBody>
          <a:bodyPr/>
          <a:lstStyle/>
          <a:p>
            <a:r>
              <a:rPr lang="en-GB" dirty="0"/>
              <a:t>Session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65E8E-4D6E-478F-F514-4A5ACD7861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Commercial - Sensitive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7215A0-83D5-4627-3424-6F9B7249F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219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73A5FF-CA0F-280A-7890-2A8C35203E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Graham Ralph – UKAEA Framework Engineer: </a:t>
            </a:r>
            <a:r>
              <a:rPr lang="en-GB" b="1" dirty="0">
                <a:hlinkClick r:id="rId2"/>
              </a:rPr>
              <a:t>graham.ralph@ukaea.uk</a:t>
            </a:r>
            <a:r>
              <a:rPr lang="en-GB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GOV.UK UKAEA Procurement Pipeline: </a:t>
            </a:r>
            <a:r>
              <a:rPr lang="en-GB" b="1" dirty="0">
                <a:hlinkClick r:id="rId3"/>
              </a:rPr>
              <a:t>https://www.gov.uk/government/publications/ukaea-procurement-pipeline</a:t>
            </a:r>
            <a:r>
              <a:rPr lang="en-GB" b="1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Current EDS Framework end date: 31</a:t>
            </a:r>
            <a:r>
              <a:rPr lang="en-GB" b="1" baseline="30000" dirty="0"/>
              <a:t>st</a:t>
            </a:r>
            <a:r>
              <a:rPr lang="en-GB" b="1" dirty="0"/>
              <a:t> March 2028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b="1" dirty="0"/>
              <a:t>Current EER Framework end date: 28</a:t>
            </a:r>
            <a:r>
              <a:rPr lang="en-GB" b="1" baseline="30000" dirty="0"/>
              <a:t>th</a:t>
            </a:r>
            <a:r>
              <a:rPr lang="en-GB" b="1" dirty="0"/>
              <a:t> April 2029</a:t>
            </a:r>
          </a:p>
          <a:p>
            <a:endParaRPr lang="en-GB" b="1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FDA9C33-AE69-F422-1735-85C479DF6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Useful Information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48A67-8CA8-8C0A-8457-356743F3181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EA728D-D17B-7B17-0A6B-91BCFAA22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8223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4DFF592-5F46-D72A-031B-D1B795EED0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8088" y="972073"/>
            <a:ext cx="1649143" cy="13255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D0DB413-AB62-ACE6-1A42-F7199AEF1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0431028" cy="1325564"/>
          </a:xfrm>
        </p:spPr>
        <p:txBody>
          <a:bodyPr/>
          <a:lstStyle/>
          <a:p>
            <a:r>
              <a:rPr lang="en-GB" dirty="0"/>
              <a:t>Engineering Design Services Framework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44A87-4A08-E031-F68C-AB6B5FE8B1D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Official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1B3A82-A50E-5BD4-97A0-149AE9C5A4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5587D02-EFB4-A5EF-B964-E45DD8ED5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4366" y="848988"/>
            <a:ext cx="2313444" cy="11605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F32051A-5A28-0BDE-81DA-F2451C3B6F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3129" y="1448100"/>
            <a:ext cx="3029533" cy="7098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D087CB-E9CD-EE1D-981A-1A6B9A2B5A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600" y="3570126"/>
            <a:ext cx="3199865" cy="5172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ACF871-41E4-F23E-43F1-3788B1E761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347" y="5331208"/>
            <a:ext cx="2984032" cy="8558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B00356-5833-4954-AD41-6BD51BBB63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5728" y="5082902"/>
            <a:ext cx="2311909" cy="142625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43914E-0A37-8111-2439-B84D6A11B8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3397" y="3570126"/>
            <a:ext cx="2617003" cy="133955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2DF5648-F5C3-6886-FED0-CFEF8AA52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4140" y="5143917"/>
            <a:ext cx="2177240" cy="1543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0081CB-1C46-917F-91AA-34D781D5F2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6570" y="2655064"/>
            <a:ext cx="2177241" cy="2173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066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36C92AC-2F73-B99C-16A5-AE1C20EA949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85753" y="1908589"/>
            <a:ext cx="1634446" cy="148586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721C1D3-21F5-9CBD-E632-F099B855A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868" y="205430"/>
            <a:ext cx="11583172" cy="96083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Embedded Engineering Resource </a:t>
            </a:r>
            <a:br>
              <a:rPr lang="en-GB" dirty="0"/>
            </a:br>
            <a:r>
              <a:rPr lang="en-GB" dirty="0"/>
              <a:t>Framework (EERF)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F4D26C-67E8-2469-F183-A77435F3CD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Official - Sensitive - Commercial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3B519F-AFC3-A9D9-CD92-8B2ACD2B0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5482B25-261F-464E-BDD8-63296DE4D8A4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2FF4B6-01FC-D85D-2424-F27900F5A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00" y="4772305"/>
            <a:ext cx="3200677" cy="5182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DDE01C-3017-E980-35E7-AF09D930AD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2552" y="5223263"/>
            <a:ext cx="2316681" cy="1164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3EB853-3DA2-D456-BBA6-1C78168DA7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9815" y="1762618"/>
            <a:ext cx="2310584" cy="14265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729395-133A-88DB-DB42-10812F0D11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8959" y="5086629"/>
            <a:ext cx="2981202" cy="8535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23973E6-58C8-2794-3BC9-05E9B4F4DE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64842" y="1861757"/>
            <a:ext cx="2105319" cy="6287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FFFFD4-4364-3974-2033-86F052B099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8210" y="3290223"/>
            <a:ext cx="1838582" cy="7811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AC75816-7CF9-DACF-F964-47E7747EDAB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2960" y="2651519"/>
            <a:ext cx="2064352" cy="205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555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2F56"/>
      </a:dk1>
      <a:lt1>
        <a:srgbClr val="FFFFFF"/>
      </a:lt1>
      <a:dk2>
        <a:srgbClr val="000000"/>
      </a:dk2>
      <a:lt2>
        <a:srgbClr val="D1D2D3"/>
      </a:lt2>
      <a:accent1>
        <a:srgbClr val="002F56"/>
      </a:accent1>
      <a:accent2>
        <a:srgbClr val="F6D34D"/>
      </a:accent2>
      <a:accent3>
        <a:srgbClr val="006F45"/>
      </a:accent3>
      <a:accent4>
        <a:srgbClr val="0082CA"/>
      </a:accent4>
      <a:accent5>
        <a:srgbClr val="C9242C"/>
      </a:accent5>
      <a:accent6>
        <a:srgbClr val="808283"/>
      </a:accent6>
      <a:hlink>
        <a:srgbClr val="002F56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F6EF27A2-A0EF-AB46-A0E3-F1599C497C5B}" vid="{CA800ED9-0117-AF4E-B3CE-924C307103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ductLifecycle xmlns="41bdbd9f-068a-45a6-b14e-a44c4589fda8">Request for information</ProductLifecycle>
    <Status xmlns="41bdbd9f-068a-45a6-b14e-a44c4589fda8">Active</Statu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6BD378C120534BAFE6F821E6CBFD01" ma:contentTypeVersion="6" ma:contentTypeDescription="Create a new document." ma:contentTypeScope="" ma:versionID="b07e6445db23f9532f76d293547ac8c1">
  <xsd:schema xmlns:xsd="http://www.w3.org/2001/XMLSchema" xmlns:xs="http://www.w3.org/2001/XMLSchema" xmlns:p="http://schemas.microsoft.com/office/2006/metadata/properties" xmlns:ns2="41bdbd9f-068a-45a6-b14e-a44c4589fda8" targetNamespace="http://schemas.microsoft.com/office/2006/metadata/properties" ma:root="true" ma:fieldsID="b8c47b2999f1ac879e7de69910f70196" ns2:_="">
    <xsd:import namespace="41bdbd9f-068a-45a6-b14e-a44c4589fda8"/>
    <xsd:element name="properties">
      <xsd:complexType>
        <xsd:sequence>
          <xsd:element name="documentManagement">
            <xsd:complexType>
              <xsd:all>
                <xsd:element ref="ns2:ProductLifecycle" minOccurs="0"/>
                <xsd:element ref="ns2:Status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bdbd9f-068a-45a6-b14e-a44c4589fda8" elementFormDefault="qualified">
    <xsd:import namespace="http://schemas.microsoft.com/office/2006/documentManagement/types"/>
    <xsd:import namespace="http://schemas.microsoft.com/office/infopath/2007/PartnerControls"/>
    <xsd:element name="ProductLifecycle" ma:index="8" nillable="true" ma:displayName="Category" ma:format="Dropdown" ma:internalName="ProductLifecycle">
      <xsd:simpleType>
        <xsd:restriction base="dms:Choice">
          <xsd:enumeration value="Requisition Form"/>
          <xsd:enumeration value="Quotes"/>
          <xsd:enumeration value="Request for information"/>
          <xsd:enumeration value="Supplier Related"/>
          <xsd:enumeration value="Template"/>
          <xsd:enumeration value="Notes"/>
          <xsd:enumeration value="Examples"/>
        </xsd:restriction>
      </xsd:simpleType>
    </xsd:element>
    <xsd:element name="Status" ma:index="9" nillable="true" ma:displayName="Status" ma:default="Active" ma:format="Dropdown" ma:internalName="Status">
      <xsd:simpleType>
        <xsd:restriction base="dms:Choice">
          <xsd:enumeration value="Active"/>
          <xsd:enumeration value="Archive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F21873-14C7-401F-9ABD-B713EC16DF15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41bdbd9f-068a-45a6-b14e-a44c4589fda8"/>
  </ds:schemaRefs>
</ds:datastoreItem>
</file>

<file path=customXml/itemProps2.xml><?xml version="1.0" encoding="utf-8"?>
<ds:datastoreItem xmlns:ds="http://schemas.openxmlformats.org/officeDocument/2006/customXml" ds:itemID="{D6100F59-4EDC-4969-BB07-066BCB33CE27}">
  <ds:schemaRefs>
    <ds:schemaRef ds:uri="41bdbd9f-068a-45a6-b14e-a44c4589fda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8DBFDF9-DAA7-4370-A6FD-6E2D82BE07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UKAEA-w</Template>
  <TotalTime>712</TotalTime>
  <Words>1188</Words>
  <Application>Microsoft Office PowerPoint</Application>
  <PresentationFormat>Widescreen</PresentationFormat>
  <Paragraphs>171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Arial Black</vt:lpstr>
      <vt:lpstr>Calibri</vt:lpstr>
      <vt:lpstr>Wingdings</vt:lpstr>
      <vt:lpstr>Office Theme</vt:lpstr>
      <vt:lpstr>PowerPoint Presentation</vt:lpstr>
      <vt:lpstr>Housekeeping</vt:lpstr>
      <vt:lpstr>Session Objectives</vt:lpstr>
      <vt:lpstr>What is a UKAEA Engineering Framework? </vt:lpstr>
      <vt:lpstr>PowerPoint Presentation</vt:lpstr>
      <vt:lpstr>Engineering Design Services Framework (EDS)</vt:lpstr>
      <vt:lpstr>EDS Framework – Tier 1 Process</vt:lpstr>
      <vt:lpstr>EDS Framework - Examples</vt:lpstr>
      <vt:lpstr>Embedded Engineering Resource Framework (EERF)</vt:lpstr>
      <vt:lpstr>EER Framework – Tier 1 Process</vt:lpstr>
      <vt:lpstr>Session Objectives</vt:lpstr>
      <vt:lpstr>Session Objectives</vt:lpstr>
      <vt:lpstr>Useful Information</vt:lpstr>
      <vt:lpstr>Engineering Design Services Framework</vt:lpstr>
      <vt:lpstr>Embedded Engineering Resource  Framework (EERF)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RFI</dc:title>
  <dc:creator>Williams, Edward</dc:creator>
  <cp:lastModifiedBy>Booker, Steve</cp:lastModifiedBy>
  <cp:revision>25</cp:revision>
  <cp:lastPrinted>2026-09-30T07:08:38Z</cp:lastPrinted>
  <dcterms:created xsi:type="dcterms:W3CDTF">2024-07-10T10:52:35Z</dcterms:created>
  <dcterms:modified xsi:type="dcterms:W3CDTF">2026-10-01T15:48:38Z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2759de7-3255-46b5-8dfe-736652f9c6c1_Enabled">
    <vt:lpwstr>true</vt:lpwstr>
  </property>
  <property fmtid="{D5CDD505-2E9C-101B-9397-08002B2CF9AE}" pid="3" name="MSIP_Label_22759de7-3255-46b5-8dfe-736652f9c6c1_SetDate">
    <vt:lpwstr>2022-10-14T08:35:44Z</vt:lpwstr>
  </property>
  <property fmtid="{D5CDD505-2E9C-101B-9397-08002B2CF9AE}" pid="4" name="MSIP_Label_22759de7-3255-46b5-8dfe-736652f9c6c1_Method">
    <vt:lpwstr>Standard</vt:lpwstr>
  </property>
  <property fmtid="{D5CDD505-2E9C-101B-9397-08002B2CF9AE}" pid="5" name="MSIP_Label_22759de7-3255-46b5-8dfe-736652f9c6c1_Name">
    <vt:lpwstr>22759de7-3255-46b5-8dfe-736652f9c6c1</vt:lpwstr>
  </property>
  <property fmtid="{D5CDD505-2E9C-101B-9397-08002B2CF9AE}" pid="6" name="MSIP_Label_22759de7-3255-46b5-8dfe-736652f9c6c1_SiteId">
    <vt:lpwstr>c6ac664b-ae27-4d5d-b4e6-bb5717196fc7</vt:lpwstr>
  </property>
  <property fmtid="{D5CDD505-2E9C-101B-9397-08002B2CF9AE}" pid="7" name="MSIP_Label_22759de7-3255-46b5-8dfe-736652f9c6c1_ActionId">
    <vt:lpwstr>05906721-d4f5-4961-97bc-efe86c56c4c4</vt:lpwstr>
  </property>
  <property fmtid="{D5CDD505-2E9C-101B-9397-08002B2CF9AE}" pid="8" name="MSIP_Label_22759de7-3255-46b5-8dfe-736652f9c6c1_ContentBits">
    <vt:lpwstr>0</vt:lpwstr>
  </property>
  <property fmtid="{D5CDD505-2E9C-101B-9397-08002B2CF9AE}" pid="9" name="ContentTypeId">
    <vt:lpwstr>0x010100F06BD378C120534BAFE6F821E6CBFD01</vt:lpwstr>
  </property>
</Properties>
</file>